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72" r:id="rId3"/>
    <p:sldId id="258" r:id="rId4"/>
    <p:sldId id="257" r:id="rId5"/>
    <p:sldId id="303" r:id="rId6"/>
    <p:sldId id="375" r:id="rId7"/>
    <p:sldId id="377" r:id="rId8"/>
    <p:sldId id="311" r:id="rId9"/>
    <p:sldId id="373" r:id="rId10"/>
    <p:sldId id="364" r:id="rId11"/>
    <p:sldId id="366" r:id="rId12"/>
    <p:sldId id="367" r:id="rId13"/>
    <p:sldId id="368" r:id="rId14"/>
    <p:sldId id="369" r:id="rId15"/>
    <p:sldId id="371" r:id="rId16"/>
    <p:sldId id="379" r:id="rId17"/>
    <p:sldId id="380" r:id="rId18"/>
    <p:sldId id="378" r:id="rId19"/>
    <p:sldId id="374" r:id="rId20"/>
    <p:sldId id="337" r:id="rId2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3357"/>
    <a:srgbClr val="93E3FF"/>
    <a:srgbClr val="6A8BF6"/>
    <a:srgbClr val="1AF21F"/>
    <a:srgbClr val="1A3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0" autoAdjust="0"/>
    <p:restoredTop sz="82254" autoAdjust="0"/>
  </p:normalViewPr>
  <p:slideViewPr>
    <p:cSldViewPr snapToGrid="0" showGuides="1">
      <p:cViewPr varScale="1">
        <p:scale>
          <a:sx n="87" d="100"/>
          <a:sy n="87" d="100"/>
        </p:scale>
        <p:origin x="224" y="384"/>
      </p:cViewPr>
      <p:guideLst>
        <p:guide orient="horz" pos="2183"/>
        <p:guide pos="381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abloampudia/Downloads/InGenius%2028-01-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800" b="1"/>
              <a:t>Tracking Error: GENIUS21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163357"/>
              </a:solidFill>
              <a:round/>
            </a:ln>
            <a:effectLst/>
          </c:spPr>
          <c:marker>
            <c:symbol val="none"/>
          </c:marker>
          <c:cat>
            <c:numRef>
              <c:f>Históricos!$A$2:$A$208</c:f>
              <c:numCache>
                <c:formatCode>m/d/yy</c:formatCode>
                <c:ptCount val="207"/>
                <c:pt idx="0">
                  <c:v>44265</c:v>
                </c:pt>
                <c:pt idx="1">
                  <c:v>44266</c:v>
                </c:pt>
                <c:pt idx="2">
                  <c:v>44267</c:v>
                </c:pt>
                <c:pt idx="3">
                  <c:v>44271</c:v>
                </c:pt>
                <c:pt idx="4">
                  <c:v>44272</c:v>
                </c:pt>
                <c:pt idx="5">
                  <c:v>44273</c:v>
                </c:pt>
                <c:pt idx="6">
                  <c:v>44274</c:v>
                </c:pt>
                <c:pt idx="7">
                  <c:v>44277</c:v>
                </c:pt>
                <c:pt idx="8">
                  <c:v>44278</c:v>
                </c:pt>
                <c:pt idx="9">
                  <c:v>44279</c:v>
                </c:pt>
                <c:pt idx="10">
                  <c:v>44280</c:v>
                </c:pt>
                <c:pt idx="11">
                  <c:v>44281</c:v>
                </c:pt>
                <c:pt idx="12">
                  <c:v>44284</c:v>
                </c:pt>
                <c:pt idx="13">
                  <c:v>44285</c:v>
                </c:pt>
                <c:pt idx="14">
                  <c:v>44286</c:v>
                </c:pt>
                <c:pt idx="15">
                  <c:v>44291</c:v>
                </c:pt>
                <c:pt idx="16">
                  <c:v>44292</c:v>
                </c:pt>
                <c:pt idx="17">
                  <c:v>44293</c:v>
                </c:pt>
                <c:pt idx="18">
                  <c:v>44294</c:v>
                </c:pt>
                <c:pt idx="19">
                  <c:v>44295</c:v>
                </c:pt>
                <c:pt idx="20">
                  <c:v>44298</c:v>
                </c:pt>
                <c:pt idx="21">
                  <c:v>44299</c:v>
                </c:pt>
                <c:pt idx="22">
                  <c:v>44300</c:v>
                </c:pt>
                <c:pt idx="23">
                  <c:v>44301</c:v>
                </c:pt>
                <c:pt idx="24">
                  <c:v>44302</c:v>
                </c:pt>
                <c:pt idx="25">
                  <c:v>44305</c:v>
                </c:pt>
                <c:pt idx="26">
                  <c:v>44306</c:v>
                </c:pt>
                <c:pt idx="27">
                  <c:v>44307</c:v>
                </c:pt>
                <c:pt idx="28">
                  <c:v>44308</c:v>
                </c:pt>
                <c:pt idx="29">
                  <c:v>44309</c:v>
                </c:pt>
                <c:pt idx="30">
                  <c:v>44312</c:v>
                </c:pt>
                <c:pt idx="31">
                  <c:v>44313</c:v>
                </c:pt>
                <c:pt idx="32">
                  <c:v>44314</c:v>
                </c:pt>
                <c:pt idx="33">
                  <c:v>44315</c:v>
                </c:pt>
                <c:pt idx="34">
                  <c:v>44316</c:v>
                </c:pt>
                <c:pt idx="35">
                  <c:v>44319</c:v>
                </c:pt>
                <c:pt idx="36">
                  <c:v>44320</c:v>
                </c:pt>
                <c:pt idx="37">
                  <c:v>44321</c:v>
                </c:pt>
                <c:pt idx="38">
                  <c:v>44322</c:v>
                </c:pt>
                <c:pt idx="39">
                  <c:v>44323</c:v>
                </c:pt>
                <c:pt idx="40">
                  <c:v>44326</c:v>
                </c:pt>
                <c:pt idx="41">
                  <c:v>44327</c:v>
                </c:pt>
                <c:pt idx="42">
                  <c:v>44328</c:v>
                </c:pt>
                <c:pt idx="43">
                  <c:v>44329</c:v>
                </c:pt>
                <c:pt idx="44">
                  <c:v>44330</c:v>
                </c:pt>
                <c:pt idx="45">
                  <c:v>44333</c:v>
                </c:pt>
                <c:pt idx="46">
                  <c:v>44334</c:v>
                </c:pt>
                <c:pt idx="47">
                  <c:v>44335</c:v>
                </c:pt>
                <c:pt idx="48">
                  <c:v>44336</c:v>
                </c:pt>
                <c:pt idx="49">
                  <c:v>44337</c:v>
                </c:pt>
                <c:pt idx="50">
                  <c:v>44340</c:v>
                </c:pt>
                <c:pt idx="51">
                  <c:v>44341</c:v>
                </c:pt>
                <c:pt idx="52">
                  <c:v>44342</c:v>
                </c:pt>
                <c:pt idx="53">
                  <c:v>44343</c:v>
                </c:pt>
                <c:pt idx="54">
                  <c:v>44344</c:v>
                </c:pt>
                <c:pt idx="55">
                  <c:v>44347</c:v>
                </c:pt>
                <c:pt idx="56">
                  <c:v>44348</c:v>
                </c:pt>
                <c:pt idx="57">
                  <c:v>44349</c:v>
                </c:pt>
                <c:pt idx="58">
                  <c:v>44350</c:v>
                </c:pt>
                <c:pt idx="59">
                  <c:v>44351</c:v>
                </c:pt>
                <c:pt idx="60">
                  <c:v>44354</c:v>
                </c:pt>
                <c:pt idx="61">
                  <c:v>44355</c:v>
                </c:pt>
                <c:pt idx="62">
                  <c:v>44356</c:v>
                </c:pt>
                <c:pt idx="63">
                  <c:v>44357</c:v>
                </c:pt>
                <c:pt idx="64">
                  <c:v>44358</c:v>
                </c:pt>
                <c:pt idx="65">
                  <c:v>44361</c:v>
                </c:pt>
                <c:pt idx="66">
                  <c:v>44362</c:v>
                </c:pt>
                <c:pt idx="67">
                  <c:v>44363</c:v>
                </c:pt>
                <c:pt idx="68">
                  <c:v>44364</c:v>
                </c:pt>
                <c:pt idx="69">
                  <c:v>44365</c:v>
                </c:pt>
                <c:pt idx="70">
                  <c:v>44368</c:v>
                </c:pt>
                <c:pt idx="71">
                  <c:v>44369</c:v>
                </c:pt>
                <c:pt idx="72">
                  <c:v>44370</c:v>
                </c:pt>
                <c:pt idx="73">
                  <c:v>44371</c:v>
                </c:pt>
                <c:pt idx="74">
                  <c:v>44372</c:v>
                </c:pt>
                <c:pt idx="75">
                  <c:v>44375</c:v>
                </c:pt>
                <c:pt idx="76">
                  <c:v>44376</c:v>
                </c:pt>
                <c:pt idx="77">
                  <c:v>44377</c:v>
                </c:pt>
                <c:pt idx="78">
                  <c:v>44378</c:v>
                </c:pt>
                <c:pt idx="79">
                  <c:v>44379</c:v>
                </c:pt>
                <c:pt idx="80">
                  <c:v>44382</c:v>
                </c:pt>
                <c:pt idx="81">
                  <c:v>44383</c:v>
                </c:pt>
                <c:pt idx="82">
                  <c:v>44384</c:v>
                </c:pt>
                <c:pt idx="83">
                  <c:v>44385</c:v>
                </c:pt>
                <c:pt idx="84">
                  <c:v>44386</c:v>
                </c:pt>
                <c:pt idx="85">
                  <c:v>44389</c:v>
                </c:pt>
                <c:pt idx="86">
                  <c:v>44390</c:v>
                </c:pt>
                <c:pt idx="87">
                  <c:v>44391</c:v>
                </c:pt>
                <c:pt idx="88">
                  <c:v>44392</c:v>
                </c:pt>
                <c:pt idx="89">
                  <c:v>44393</c:v>
                </c:pt>
                <c:pt idx="90">
                  <c:v>44396</c:v>
                </c:pt>
                <c:pt idx="91">
                  <c:v>44397</c:v>
                </c:pt>
                <c:pt idx="92">
                  <c:v>44398</c:v>
                </c:pt>
                <c:pt idx="93">
                  <c:v>44399</c:v>
                </c:pt>
                <c:pt idx="94">
                  <c:v>44400</c:v>
                </c:pt>
                <c:pt idx="95">
                  <c:v>44403</c:v>
                </c:pt>
                <c:pt idx="96">
                  <c:v>44404</c:v>
                </c:pt>
                <c:pt idx="97">
                  <c:v>44405</c:v>
                </c:pt>
                <c:pt idx="98">
                  <c:v>44406</c:v>
                </c:pt>
                <c:pt idx="99">
                  <c:v>44407</c:v>
                </c:pt>
                <c:pt idx="100">
                  <c:v>44410</c:v>
                </c:pt>
                <c:pt idx="101">
                  <c:v>44411</c:v>
                </c:pt>
                <c:pt idx="102">
                  <c:v>44412</c:v>
                </c:pt>
                <c:pt idx="103">
                  <c:v>44413</c:v>
                </c:pt>
                <c:pt idx="104">
                  <c:v>44414</c:v>
                </c:pt>
                <c:pt idx="105">
                  <c:v>44417</c:v>
                </c:pt>
                <c:pt idx="106">
                  <c:v>44418</c:v>
                </c:pt>
                <c:pt idx="107">
                  <c:v>44419</c:v>
                </c:pt>
                <c:pt idx="108">
                  <c:v>44420</c:v>
                </c:pt>
                <c:pt idx="109">
                  <c:v>44421</c:v>
                </c:pt>
                <c:pt idx="110">
                  <c:v>44424</c:v>
                </c:pt>
                <c:pt idx="111">
                  <c:v>44425</c:v>
                </c:pt>
                <c:pt idx="112">
                  <c:v>44426</c:v>
                </c:pt>
                <c:pt idx="113">
                  <c:v>44427</c:v>
                </c:pt>
                <c:pt idx="114">
                  <c:v>44428</c:v>
                </c:pt>
                <c:pt idx="115">
                  <c:v>44431</c:v>
                </c:pt>
                <c:pt idx="116">
                  <c:v>44432</c:v>
                </c:pt>
                <c:pt idx="117">
                  <c:v>44433</c:v>
                </c:pt>
                <c:pt idx="118">
                  <c:v>44434</c:v>
                </c:pt>
                <c:pt idx="119">
                  <c:v>44435</c:v>
                </c:pt>
                <c:pt idx="120">
                  <c:v>44438</c:v>
                </c:pt>
                <c:pt idx="121">
                  <c:v>44439</c:v>
                </c:pt>
                <c:pt idx="122">
                  <c:v>44440</c:v>
                </c:pt>
                <c:pt idx="123">
                  <c:v>44441</c:v>
                </c:pt>
                <c:pt idx="124">
                  <c:v>44442</c:v>
                </c:pt>
                <c:pt idx="125">
                  <c:v>44445</c:v>
                </c:pt>
                <c:pt idx="126">
                  <c:v>44446</c:v>
                </c:pt>
                <c:pt idx="127">
                  <c:v>44447</c:v>
                </c:pt>
                <c:pt idx="128">
                  <c:v>44448</c:v>
                </c:pt>
                <c:pt idx="129">
                  <c:v>44449</c:v>
                </c:pt>
                <c:pt idx="130">
                  <c:v>44452</c:v>
                </c:pt>
                <c:pt idx="131">
                  <c:v>44453</c:v>
                </c:pt>
                <c:pt idx="132">
                  <c:v>44454</c:v>
                </c:pt>
                <c:pt idx="133">
                  <c:v>44456</c:v>
                </c:pt>
                <c:pt idx="134">
                  <c:v>44459</c:v>
                </c:pt>
                <c:pt idx="135">
                  <c:v>44460</c:v>
                </c:pt>
                <c:pt idx="136">
                  <c:v>44461</c:v>
                </c:pt>
                <c:pt idx="137">
                  <c:v>44462</c:v>
                </c:pt>
                <c:pt idx="138">
                  <c:v>44463</c:v>
                </c:pt>
                <c:pt idx="139">
                  <c:v>44466</c:v>
                </c:pt>
                <c:pt idx="140">
                  <c:v>44467</c:v>
                </c:pt>
                <c:pt idx="141">
                  <c:v>44468</c:v>
                </c:pt>
                <c:pt idx="142">
                  <c:v>44469</c:v>
                </c:pt>
                <c:pt idx="143">
                  <c:v>44470</c:v>
                </c:pt>
                <c:pt idx="144">
                  <c:v>44473</c:v>
                </c:pt>
                <c:pt idx="145">
                  <c:v>44474</c:v>
                </c:pt>
                <c:pt idx="146">
                  <c:v>44475</c:v>
                </c:pt>
                <c:pt idx="147">
                  <c:v>44476</c:v>
                </c:pt>
                <c:pt idx="148">
                  <c:v>44477</c:v>
                </c:pt>
                <c:pt idx="149">
                  <c:v>44480</c:v>
                </c:pt>
                <c:pt idx="150">
                  <c:v>44481</c:v>
                </c:pt>
                <c:pt idx="151">
                  <c:v>44482</c:v>
                </c:pt>
                <c:pt idx="152">
                  <c:v>44483</c:v>
                </c:pt>
                <c:pt idx="153">
                  <c:v>44484</c:v>
                </c:pt>
                <c:pt idx="154">
                  <c:v>44487</c:v>
                </c:pt>
                <c:pt idx="155">
                  <c:v>44488</c:v>
                </c:pt>
                <c:pt idx="156">
                  <c:v>44489</c:v>
                </c:pt>
                <c:pt idx="157">
                  <c:v>44490</c:v>
                </c:pt>
                <c:pt idx="158">
                  <c:v>44491</c:v>
                </c:pt>
                <c:pt idx="159">
                  <c:v>44494</c:v>
                </c:pt>
                <c:pt idx="160">
                  <c:v>44495</c:v>
                </c:pt>
                <c:pt idx="161">
                  <c:v>44496</c:v>
                </c:pt>
                <c:pt idx="162">
                  <c:v>44497</c:v>
                </c:pt>
                <c:pt idx="163">
                  <c:v>44498</c:v>
                </c:pt>
                <c:pt idx="164">
                  <c:v>44501</c:v>
                </c:pt>
                <c:pt idx="165">
                  <c:v>44503</c:v>
                </c:pt>
                <c:pt idx="166">
                  <c:v>44504</c:v>
                </c:pt>
                <c:pt idx="167">
                  <c:v>44505</c:v>
                </c:pt>
                <c:pt idx="168">
                  <c:v>44508</c:v>
                </c:pt>
                <c:pt idx="169">
                  <c:v>44509</c:v>
                </c:pt>
                <c:pt idx="170">
                  <c:v>44510</c:v>
                </c:pt>
                <c:pt idx="171">
                  <c:v>44511</c:v>
                </c:pt>
                <c:pt idx="172">
                  <c:v>44512</c:v>
                </c:pt>
                <c:pt idx="173">
                  <c:v>44516</c:v>
                </c:pt>
                <c:pt idx="174">
                  <c:v>44517</c:v>
                </c:pt>
                <c:pt idx="175">
                  <c:v>44518</c:v>
                </c:pt>
                <c:pt idx="176">
                  <c:v>44519</c:v>
                </c:pt>
                <c:pt idx="177">
                  <c:v>44522</c:v>
                </c:pt>
                <c:pt idx="178">
                  <c:v>44523</c:v>
                </c:pt>
                <c:pt idx="179">
                  <c:v>44524</c:v>
                </c:pt>
                <c:pt idx="180">
                  <c:v>44525</c:v>
                </c:pt>
                <c:pt idx="181">
                  <c:v>44526</c:v>
                </c:pt>
                <c:pt idx="182">
                  <c:v>44529</c:v>
                </c:pt>
                <c:pt idx="183">
                  <c:v>44530</c:v>
                </c:pt>
                <c:pt idx="184">
                  <c:v>44531</c:v>
                </c:pt>
                <c:pt idx="185">
                  <c:v>44532</c:v>
                </c:pt>
                <c:pt idx="186">
                  <c:v>44533</c:v>
                </c:pt>
                <c:pt idx="187">
                  <c:v>44536</c:v>
                </c:pt>
                <c:pt idx="188">
                  <c:v>44537</c:v>
                </c:pt>
                <c:pt idx="189">
                  <c:v>44538</c:v>
                </c:pt>
                <c:pt idx="190">
                  <c:v>44539</c:v>
                </c:pt>
                <c:pt idx="191">
                  <c:v>44540</c:v>
                </c:pt>
                <c:pt idx="192">
                  <c:v>44543</c:v>
                </c:pt>
                <c:pt idx="193">
                  <c:v>44544</c:v>
                </c:pt>
                <c:pt idx="194">
                  <c:v>44545</c:v>
                </c:pt>
                <c:pt idx="195">
                  <c:v>44546</c:v>
                </c:pt>
                <c:pt idx="196">
                  <c:v>44547</c:v>
                </c:pt>
                <c:pt idx="197">
                  <c:v>44550</c:v>
                </c:pt>
                <c:pt idx="198">
                  <c:v>44551</c:v>
                </c:pt>
                <c:pt idx="199">
                  <c:v>44552</c:v>
                </c:pt>
                <c:pt idx="200">
                  <c:v>44553</c:v>
                </c:pt>
                <c:pt idx="201">
                  <c:v>44554</c:v>
                </c:pt>
                <c:pt idx="202">
                  <c:v>44557</c:v>
                </c:pt>
                <c:pt idx="203">
                  <c:v>44558</c:v>
                </c:pt>
                <c:pt idx="204">
                  <c:v>44559</c:v>
                </c:pt>
                <c:pt idx="205">
                  <c:v>44560</c:v>
                </c:pt>
                <c:pt idx="206">
                  <c:v>44561</c:v>
                </c:pt>
              </c:numCache>
            </c:numRef>
          </c:cat>
          <c:val>
            <c:numRef>
              <c:f>Históricos!$J$2:$J$208</c:f>
              <c:numCache>
                <c:formatCode>0.00%</c:formatCode>
                <c:ptCount val="207"/>
                <c:pt idx="0">
                  <c:v>6.8080352547530976E-5</c:v>
                </c:pt>
                <c:pt idx="1">
                  <c:v>-1.5832657872285362E-3</c:v>
                </c:pt>
                <c:pt idx="2">
                  <c:v>2.5889018854348585E-4</c:v>
                </c:pt>
                <c:pt idx="3">
                  <c:v>-3.94265413029086E-3</c:v>
                </c:pt>
                <c:pt idx="4">
                  <c:v>5.4850713701621E-3</c:v>
                </c:pt>
                <c:pt idx="5">
                  <c:v>-1.6669236126085623E-5</c:v>
                </c:pt>
                <c:pt idx="6">
                  <c:v>-2.3736175032047259E-4</c:v>
                </c:pt>
                <c:pt idx="7">
                  <c:v>-3.7383240184075961E-4</c:v>
                </c:pt>
                <c:pt idx="8">
                  <c:v>6.5369119242512062E-4</c:v>
                </c:pt>
                <c:pt idx="9">
                  <c:v>-2.7396946051886154E-4</c:v>
                </c:pt>
                <c:pt idx="10">
                  <c:v>-1.667227795841715E-5</c:v>
                </c:pt>
                <c:pt idx="11">
                  <c:v>-5.0019092535575383E-5</c:v>
                </c:pt>
                <c:pt idx="12">
                  <c:v>-3.6533677371046691E-4</c:v>
                </c:pt>
                <c:pt idx="13">
                  <c:v>-4.7439041202186633E-3</c:v>
                </c:pt>
                <c:pt idx="14">
                  <c:v>-1.2958616453258645E-4</c:v>
                </c:pt>
                <c:pt idx="15">
                  <c:v>3.2841470215554001E-3</c:v>
                </c:pt>
                <c:pt idx="16">
                  <c:v>3.9761483284789061E-5</c:v>
                </c:pt>
                <c:pt idx="17">
                  <c:v>-8.8878480316521499E-5</c:v>
                </c:pt>
                <c:pt idx="18">
                  <c:v>6.7398391891682063E-6</c:v>
                </c:pt>
                <c:pt idx="19">
                  <c:v>-4.274764214395859E-4</c:v>
                </c:pt>
                <c:pt idx="20">
                  <c:v>-2.6318659752392476E-4</c:v>
                </c:pt>
                <c:pt idx="21">
                  <c:v>1.9547845862886645E-5</c:v>
                </c:pt>
                <c:pt idx="22">
                  <c:v>5.7590599490498634E-5</c:v>
                </c:pt>
                <c:pt idx="23">
                  <c:v>7.1612596394380473E-5</c:v>
                </c:pt>
                <c:pt idx="24">
                  <c:v>-9.9135475572159973E-5</c:v>
                </c:pt>
                <c:pt idx="25">
                  <c:v>0</c:v>
                </c:pt>
                <c:pt idx="26">
                  <c:v>0</c:v>
                </c:pt>
                <c:pt idx="27">
                  <c:v>9.1759235505001202E-7</c:v>
                </c:pt>
                <c:pt idx="28">
                  <c:v>-4.7763244277980801E-5</c:v>
                </c:pt>
                <c:pt idx="29">
                  <c:v>2.2246509663020192E-6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3.3675862799874615E-5</c:v>
                </c:pt>
                <c:pt idx="35">
                  <c:v>-1.0823459893287944E-4</c:v>
                </c:pt>
                <c:pt idx="36">
                  <c:v>-1.4744122226041309E-4</c:v>
                </c:pt>
                <c:pt idx="37">
                  <c:v>2.0027206719748763E-4</c:v>
                </c:pt>
                <c:pt idx="38">
                  <c:v>-1.2747598447681091E-3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2.8717657456425738E-3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9.1173852864911628E-4</c:v>
                </c:pt>
                <c:pt idx="49">
                  <c:v>0</c:v>
                </c:pt>
                <c:pt idx="50">
                  <c:v>0</c:v>
                </c:pt>
                <c:pt idx="51">
                  <c:v>-1.0332349451143454E-3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7.1855097432106728E-4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5.7089124064329828E-4</c:v>
                </c:pt>
                <c:pt idx="61">
                  <c:v>-5.3319723300721553E-4</c:v>
                </c:pt>
                <c:pt idx="62">
                  <c:v>-2.6380404257739087E-3</c:v>
                </c:pt>
                <c:pt idx="63">
                  <c:v>2.9309298216514783E-5</c:v>
                </c:pt>
                <c:pt idx="64">
                  <c:v>-1.6962864501735807E-3</c:v>
                </c:pt>
                <c:pt idx="65">
                  <c:v>-1.2104724952214166E-4</c:v>
                </c:pt>
                <c:pt idx="66">
                  <c:v>1.0083326194641525E-3</c:v>
                </c:pt>
                <c:pt idx="67">
                  <c:v>2.8080723149881762E-3</c:v>
                </c:pt>
                <c:pt idx="68">
                  <c:v>-2.0181135138446528E-3</c:v>
                </c:pt>
                <c:pt idx="69">
                  <c:v>-2.3900040986998246E-3</c:v>
                </c:pt>
                <c:pt idx="70">
                  <c:v>3.4396974177529479E-3</c:v>
                </c:pt>
                <c:pt idx="71">
                  <c:v>-3.6078240501949584E-4</c:v>
                </c:pt>
                <c:pt idx="72">
                  <c:v>1.6554964373794957E-3</c:v>
                </c:pt>
                <c:pt idx="73">
                  <c:v>-3.3736490582129269E-4</c:v>
                </c:pt>
                <c:pt idx="74">
                  <c:v>-4.5497827742709517E-3</c:v>
                </c:pt>
                <c:pt idx="75">
                  <c:v>4.7340676955170864E-3</c:v>
                </c:pt>
                <c:pt idx="76">
                  <c:v>-1.1222877830269541E-3</c:v>
                </c:pt>
                <c:pt idx="77">
                  <c:v>-3.9837137803890076E-4</c:v>
                </c:pt>
                <c:pt idx="78">
                  <c:v>-1.2421479324602165E-3</c:v>
                </c:pt>
                <c:pt idx="79">
                  <c:v>1.3738273887954938E-3</c:v>
                </c:pt>
                <c:pt idx="80">
                  <c:v>3.2065024073794088E-4</c:v>
                </c:pt>
                <c:pt idx="81">
                  <c:v>-1.4040242871299763E-3</c:v>
                </c:pt>
                <c:pt idx="82">
                  <c:v>8.5848135796466976E-4</c:v>
                </c:pt>
                <c:pt idx="83">
                  <c:v>-5.9040265400820899E-4</c:v>
                </c:pt>
                <c:pt idx="84">
                  <c:v>7.369292917476975E-4</c:v>
                </c:pt>
                <c:pt idx="85">
                  <c:v>2.5690900853408277E-4</c:v>
                </c:pt>
                <c:pt idx="86">
                  <c:v>6.8933381166807854E-4</c:v>
                </c:pt>
                <c:pt idx="87">
                  <c:v>-7.0090643938155398E-4</c:v>
                </c:pt>
                <c:pt idx="88">
                  <c:v>-6.5559066848585538E-4</c:v>
                </c:pt>
                <c:pt idx="89">
                  <c:v>2.2410543437577195E-3</c:v>
                </c:pt>
                <c:pt idx="90">
                  <c:v>-2.7487698273991031E-3</c:v>
                </c:pt>
                <c:pt idx="91">
                  <c:v>2.5432109523832735E-3</c:v>
                </c:pt>
                <c:pt idx="92">
                  <c:v>-2.9914960468398547E-3</c:v>
                </c:pt>
                <c:pt idx="93">
                  <c:v>2.3604867227191746E-3</c:v>
                </c:pt>
                <c:pt idx="94">
                  <c:v>-6.0403038269475108E-4</c:v>
                </c:pt>
                <c:pt idx="95">
                  <c:v>2.5642477043854564E-4</c:v>
                </c:pt>
                <c:pt idx="96">
                  <c:v>-8.0424444637255607E-4</c:v>
                </c:pt>
                <c:pt idx="97">
                  <c:v>-1.4585979980877382E-4</c:v>
                </c:pt>
                <c:pt idx="98">
                  <c:v>7.1114085006607382E-4</c:v>
                </c:pt>
                <c:pt idx="99">
                  <c:v>-8.9576274917610443E-5</c:v>
                </c:pt>
                <c:pt idx="100">
                  <c:v>2.1733129457834465E-4</c:v>
                </c:pt>
                <c:pt idx="101">
                  <c:v>-1.162587666639567E-3</c:v>
                </c:pt>
                <c:pt idx="102">
                  <c:v>7.8901652324942992E-4</c:v>
                </c:pt>
                <c:pt idx="103">
                  <c:v>-6.068983326070268E-5</c:v>
                </c:pt>
                <c:pt idx="104">
                  <c:v>-1.8694778411401493E-3</c:v>
                </c:pt>
                <c:pt idx="105">
                  <c:v>2.5129406513982474E-3</c:v>
                </c:pt>
                <c:pt idx="106">
                  <c:v>-5.3602291869829857E-4</c:v>
                </c:pt>
                <c:pt idx="107">
                  <c:v>2.3298323073668234E-5</c:v>
                </c:pt>
                <c:pt idx="108">
                  <c:v>-5.6752425872370112E-4</c:v>
                </c:pt>
                <c:pt idx="109">
                  <c:v>-9.9825224696672293E-4</c:v>
                </c:pt>
                <c:pt idx="110">
                  <c:v>-5.1731729344154601E-4</c:v>
                </c:pt>
                <c:pt idx="111">
                  <c:v>1.5748151932042705E-3</c:v>
                </c:pt>
                <c:pt idx="112">
                  <c:v>1.6850502728249887E-3</c:v>
                </c:pt>
                <c:pt idx="113">
                  <c:v>-2.8577610707707941E-3</c:v>
                </c:pt>
                <c:pt idx="114">
                  <c:v>2.2242197367960091E-3</c:v>
                </c:pt>
                <c:pt idx="115">
                  <c:v>-1.1833973989025387E-3</c:v>
                </c:pt>
                <c:pt idx="116">
                  <c:v>4.1175111406878883E-4</c:v>
                </c:pt>
                <c:pt idx="117">
                  <c:v>-5.3291656381589895E-4</c:v>
                </c:pt>
                <c:pt idx="118">
                  <c:v>-3.5188533001162146E-4</c:v>
                </c:pt>
                <c:pt idx="119">
                  <c:v>5.0776743828143739E-3</c:v>
                </c:pt>
                <c:pt idx="120">
                  <c:v>-4.7618169038224582E-3</c:v>
                </c:pt>
                <c:pt idx="121">
                  <c:v>3.2001576592018306E-4</c:v>
                </c:pt>
                <c:pt idx="122">
                  <c:v>4.0094044400263947E-4</c:v>
                </c:pt>
                <c:pt idx="123">
                  <c:v>-1.0388334589739139E-3</c:v>
                </c:pt>
                <c:pt idx="124">
                  <c:v>1.2897289469837934E-3</c:v>
                </c:pt>
                <c:pt idx="125">
                  <c:v>-1.0151272116608935E-3</c:v>
                </c:pt>
                <c:pt idx="126">
                  <c:v>5.6504820735269259E-4</c:v>
                </c:pt>
                <c:pt idx="127">
                  <c:v>-8.4905014748892782E-4</c:v>
                </c:pt>
                <c:pt idx="128">
                  <c:v>-1.2058307063080682E-4</c:v>
                </c:pt>
                <c:pt idx="129">
                  <c:v>9.416665739826191E-4</c:v>
                </c:pt>
                <c:pt idx="130">
                  <c:v>-1.3258358246179545E-3</c:v>
                </c:pt>
                <c:pt idx="131">
                  <c:v>1.8300842661693158E-4</c:v>
                </c:pt>
                <c:pt idx="132">
                  <c:v>-4.4909823747723123E-4</c:v>
                </c:pt>
                <c:pt idx="133">
                  <c:v>2.0326771035695211E-4</c:v>
                </c:pt>
                <c:pt idx="134">
                  <c:v>-2.4923773957658667E-3</c:v>
                </c:pt>
                <c:pt idx="135">
                  <c:v>3.4322922515214109E-3</c:v>
                </c:pt>
                <c:pt idx="136">
                  <c:v>3.5532897172524044E-4</c:v>
                </c:pt>
                <c:pt idx="137">
                  <c:v>-7.703699434550397E-4</c:v>
                </c:pt>
                <c:pt idx="138">
                  <c:v>-5.1393082406456887E-4</c:v>
                </c:pt>
                <c:pt idx="139">
                  <c:v>-3.9470709683521975E-4</c:v>
                </c:pt>
                <c:pt idx="140">
                  <c:v>-4.8591180192730787E-4</c:v>
                </c:pt>
                <c:pt idx="141">
                  <c:v>1.3944871743995042E-3</c:v>
                </c:pt>
                <c:pt idx="142">
                  <c:v>5.194940249356845E-4</c:v>
                </c:pt>
                <c:pt idx="143">
                  <c:v>-2.5589473847314505E-4</c:v>
                </c:pt>
                <c:pt idx="144">
                  <c:v>-1.7204527008030206E-3</c:v>
                </c:pt>
                <c:pt idx="145">
                  <c:v>1.865446890565392E-3</c:v>
                </c:pt>
                <c:pt idx="146">
                  <c:v>-1.5751796286840054E-3</c:v>
                </c:pt>
                <c:pt idx="147">
                  <c:v>3.9952517535326443E-4</c:v>
                </c:pt>
                <c:pt idx="148">
                  <c:v>-1.6287162561128281E-4</c:v>
                </c:pt>
                <c:pt idx="149">
                  <c:v>2.615705346786153E-3</c:v>
                </c:pt>
                <c:pt idx="150">
                  <c:v>-1.3218873631697286E-3</c:v>
                </c:pt>
                <c:pt idx="151">
                  <c:v>-3.5147738849596517E-3</c:v>
                </c:pt>
                <c:pt idx="152">
                  <c:v>2.9386511240475088E-3</c:v>
                </c:pt>
                <c:pt idx="153">
                  <c:v>4.4763874125810978E-5</c:v>
                </c:pt>
                <c:pt idx="154">
                  <c:v>2.8323313183214148E-4</c:v>
                </c:pt>
                <c:pt idx="155">
                  <c:v>-3.5298020643114748E-4</c:v>
                </c:pt>
                <c:pt idx="156">
                  <c:v>-4.8748687854586331E-4</c:v>
                </c:pt>
                <c:pt idx="157">
                  <c:v>-8.408424653125017E-5</c:v>
                </c:pt>
                <c:pt idx="158">
                  <c:v>-3.2484530716702861E-4</c:v>
                </c:pt>
                <c:pt idx="159">
                  <c:v>1.0103337074593181E-3</c:v>
                </c:pt>
                <c:pt idx="160">
                  <c:v>1.5537703543070953E-4</c:v>
                </c:pt>
                <c:pt idx="161">
                  <c:v>1.2942117620852165E-3</c:v>
                </c:pt>
                <c:pt idx="162">
                  <c:v>-3.3273458796360955E-3</c:v>
                </c:pt>
                <c:pt idx="163">
                  <c:v>1.0544051839308927E-3</c:v>
                </c:pt>
                <c:pt idx="164">
                  <c:v>1.6632543701693321E-4</c:v>
                </c:pt>
                <c:pt idx="165">
                  <c:v>4.7651271638469148E-4</c:v>
                </c:pt>
                <c:pt idx="166">
                  <c:v>-9.1170116004542223E-4</c:v>
                </c:pt>
                <c:pt idx="167">
                  <c:v>4.4653370041028949E-4</c:v>
                </c:pt>
                <c:pt idx="168">
                  <c:v>2.0352538168837489E-4</c:v>
                </c:pt>
                <c:pt idx="169">
                  <c:v>-1.4889364711751663E-3</c:v>
                </c:pt>
                <c:pt idx="170">
                  <c:v>1.5685247513369882E-3</c:v>
                </c:pt>
                <c:pt idx="171">
                  <c:v>1.0725787911681243E-3</c:v>
                </c:pt>
                <c:pt idx="172">
                  <c:v>-2.7319889486798754E-3</c:v>
                </c:pt>
                <c:pt idx="173">
                  <c:v>2.8172096094743297E-3</c:v>
                </c:pt>
                <c:pt idx="174">
                  <c:v>-1.883111149323425E-3</c:v>
                </c:pt>
                <c:pt idx="175">
                  <c:v>1.2858234113269536E-3</c:v>
                </c:pt>
                <c:pt idx="176">
                  <c:v>2.0586527307509331E-4</c:v>
                </c:pt>
                <c:pt idx="177">
                  <c:v>-2.9569976744244983E-4</c:v>
                </c:pt>
                <c:pt idx="178">
                  <c:v>-2.4176510196012762E-3</c:v>
                </c:pt>
                <c:pt idx="179">
                  <c:v>7.4312384231696796E-4</c:v>
                </c:pt>
                <c:pt idx="180">
                  <c:v>1.1399370354611676E-3</c:v>
                </c:pt>
                <c:pt idx="181">
                  <c:v>4.4823698250954103E-3</c:v>
                </c:pt>
                <c:pt idx="182">
                  <c:v>-4.6119610529611905E-3</c:v>
                </c:pt>
                <c:pt idx="183">
                  <c:v>-1.4536648832774134E-3</c:v>
                </c:pt>
                <c:pt idx="184">
                  <c:v>3.3437577448253084E-3</c:v>
                </c:pt>
                <c:pt idx="185">
                  <c:v>-5.1636249093893333E-3</c:v>
                </c:pt>
                <c:pt idx="186">
                  <c:v>-2.7747893155219729E-3</c:v>
                </c:pt>
                <c:pt idx="187">
                  <c:v>6.0209481902321728E-3</c:v>
                </c:pt>
                <c:pt idx="188">
                  <c:v>-1.4401587565255926E-3</c:v>
                </c:pt>
                <c:pt idx="189">
                  <c:v>-7.811114517713197E-4</c:v>
                </c:pt>
                <c:pt idx="190">
                  <c:v>-5.6674454804348656E-4</c:v>
                </c:pt>
                <c:pt idx="191">
                  <c:v>1.0491377054829432E-4</c:v>
                </c:pt>
                <c:pt idx="192">
                  <c:v>2.5579567448239093E-3</c:v>
                </c:pt>
                <c:pt idx="193">
                  <c:v>-1.7285456065292022E-3</c:v>
                </c:pt>
                <c:pt idx="194">
                  <c:v>-6.7838743479349886E-4</c:v>
                </c:pt>
                <c:pt idx="195">
                  <c:v>0</c:v>
                </c:pt>
                <c:pt idx="196">
                  <c:v>4.2565784847068272E-3</c:v>
                </c:pt>
                <c:pt idx="197">
                  <c:v>-2.4787372587605251E-3</c:v>
                </c:pt>
                <c:pt idx="198">
                  <c:v>-5.8865756073938832E-4</c:v>
                </c:pt>
                <c:pt idx="199">
                  <c:v>-1.4293039928080292E-3</c:v>
                </c:pt>
                <c:pt idx="200">
                  <c:v>1.7821144528431965E-3</c:v>
                </c:pt>
                <c:pt idx="201">
                  <c:v>-5.7934985067022529E-4</c:v>
                </c:pt>
                <c:pt idx="202">
                  <c:v>-5.908908560024427E-4</c:v>
                </c:pt>
                <c:pt idx="203">
                  <c:v>4.520766863704475E-4</c:v>
                </c:pt>
                <c:pt idx="204">
                  <c:v>9.1115271940327668E-4</c:v>
                </c:pt>
                <c:pt idx="205">
                  <c:v>5.3304863086477486E-4</c:v>
                </c:pt>
                <c:pt idx="206">
                  <c:v>-4.2925282289512159E-5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86-9641-9E0E-E4933A76BB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88696303"/>
        <c:axId val="1588736031"/>
      </c:lineChart>
      <c:dateAx>
        <c:axId val="1588696303"/>
        <c:scaling>
          <c:orientation val="minMax"/>
        </c:scaling>
        <c:delete val="0"/>
        <c:axPos val="b"/>
        <c:numFmt formatCode="m/d/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88736031"/>
        <c:crosses val="autoZero"/>
        <c:auto val="1"/>
        <c:lblOffset val="100"/>
        <c:baseTimeUnit val="days"/>
        <c:majorUnit val="14"/>
        <c:majorTimeUnit val="days"/>
      </c:dateAx>
      <c:valAx>
        <c:axId val="1588736031"/>
        <c:scaling>
          <c:orientation val="minMax"/>
          <c:max val="2.0000000000000004E-2"/>
          <c:min val="-2.0000000000000004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886963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6DBCA-0752-4A14-A0E4-0F3F67B77B82}" type="datetimeFigureOut">
              <a:rPr lang="es-MX" smtClean="0"/>
              <a:t>26/01/22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0045E-D8DB-4C7C-96D9-49E7D41908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0195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s-MX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D25D3-C290-4784-8BE1-8186D345F17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120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0045E-D8DB-4C7C-96D9-49E7D41908A9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3393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0045E-D8DB-4C7C-96D9-49E7D41908A9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6088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0045E-D8DB-4C7C-96D9-49E7D41908A9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9437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0045E-D8DB-4C7C-96D9-49E7D41908A9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2700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0045E-D8DB-4C7C-96D9-49E7D41908A9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9215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C0045E-D8DB-4C7C-96D9-49E7D41908A9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280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C0045E-D8DB-4C7C-96D9-49E7D41908A9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8336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s-MX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D25D3-C290-4784-8BE1-8186D345F17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711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s-MX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D25D3-C290-4784-8BE1-8186D345F17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06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9E46B-0C43-AE41-9C7B-7F8B728B9AB7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26776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0045E-D8DB-4C7C-96D9-49E7D41908A9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1383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0045E-D8DB-4C7C-96D9-49E7D41908A9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9116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0045E-D8DB-4C7C-96D9-49E7D41908A9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0573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altLang="zh-TW"/>
              <a:t>Haga clic para modificar el estilo de título del patrón</a:t>
            </a:r>
            <a:endParaRPr lang="zh-TW" alt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altLang="zh-TW"/>
              <a:t>Haga clic para editar el estilo de subtítulo del patrón</a:t>
            </a:r>
            <a:endParaRPr lang="zh-TW" alt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4E63-4A86-4660-B3CF-7274B0C7A04E}" type="datetime1">
              <a:rPr lang="zh-TW" altLang="en-US" smtClean="0"/>
              <a:t>2022/1/26</a:t>
            </a:fld>
            <a:endParaRPr lang="zh-TW" alt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191D-2801-44BB-BDE3-0570D9488B36}" type="slidenum">
              <a:rPr lang="zh-TW" altLang="en-US" smtClean="0"/>
              <a:t>‹Nº›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6284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zh-TW"/>
              <a:t>Haga clic para modificar el estilo de título del patrón</a:t>
            </a:r>
            <a:endParaRPr lang="zh-TW" alt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altLang="zh-TW"/>
              <a:t>Editar el estilo de texto del patrón</a:t>
            </a:r>
          </a:p>
          <a:p>
            <a:pPr lvl="1"/>
            <a:r>
              <a:rPr lang="es-ES" altLang="zh-TW"/>
              <a:t>Segundo nivel</a:t>
            </a:r>
          </a:p>
          <a:p>
            <a:pPr lvl="2"/>
            <a:r>
              <a:rPr lang="es-ES" altLang="zh-TW"/>
              <a:t>Tercer nivel</a:t>
            </a:r>
          </a:p>
          <a:p>
            <a:pPr lvl="3"/>
            <a:r>
              <a:rPr lang="es-ES" altLang="zh-TW"/>
              <a:t>Cuarto nivel</a:t>
            </a:r>
          </a:p>
          <a:p>
            <a:pPr lvl="4"/>
            <a:r>
              <a:rPr lang="es-ES" altLang="zh-TW"/>
              <a:t>Quinto nivel</a:t>
            </a:r>
            <a:endParaRPr lang="zh-TW" alt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F6D1-08AB-48B7-BC8F-0CA2BB4AAC3F}" type="datetime1">
              <a:rPr lang="zh-TW" altLang="en-US" smtClean="0"/>
              <a:t>2022/1/26</a:t>
            </a:fld>
            <a:endParaRPr lang="zh-TW" alt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191D-2801-44BB-BDE3-0570D9488B36}" type="slidenum">
              <a:rPr lang="zh-TW" altLang="en-US" smtClean="0"/>
              <a:t>‹Nº›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449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altLang="zh-TW"/>
              <a:t>Haga clic para modificar el estilo de título del patrón</a:t>
            </a:r>
            <a:endParaRPr lang="zh-TW" alt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altLang="zh-TW"/>
              <a:t>Editar el estilo de texto del patrón</a:t>
            </a:r>
          </a:p>
          <a:p>
            <a:pPr lvl="1"/>
            <a:r>
              <a:rPr lang="es-ES" altLang="zh-TW"/>
              <a:t>Segundo nivel</a:t>
            </a:r>
          </a:p>
          <a:p>
            <a:pPr lvl="2"/>
            <a:r>
              <a:rPr lang="es-ES" altLang="zh-TW"/>
              <a:t>Tercer nivel</a:t>
            </a:r>
          </a:p>
          <a:p>
            <a:pPr lvl="3"/>
            <a:r>
              <a:rPr lang="es-ES" altLang="zh-TW"/>
              <a:t>Cuarto nivel</a:t>
            </a:r>
          </a:p>
          <a:p>
            <a:pPr lvl="4"/>
            <a:r>
              <a:rPr lang="es-ES" altLang="zh-TW"/>
              <a:t>Quinto nivel</a:t>
            </a:r>
            <a:endParaRPr lang="zh-TW" alt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C76B-E0F3-4A70-B995-AC9AB0B1ED20}" type="datetime1">
              <a:rPr lang="zh-TW" altLang="en-US" smtClean="0"/>
              <a:t>2022/1/26</a:t>
            </a:fld>
            <a:endParaRPr lang="zh-TW" alt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191D-2801-44BB-BDE3-0570D9488B36}" type="slidenum">
              <a:rPr lang="zh-TW" altLang="en-US" smtClean="0"/>
              <a:t>‹Nº›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065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zh-TW"/>
              <a:t>Haga clic para modificar el estilo de título del patrón</a:t>
            </a:r>
            <a:endParaRPr lang="zh-TW" alt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altLang="zh-TW"/>
              <a:t>Editar el estilo de texto del patrón</a:t>
            </a:r>
          </a:p>
          <a:p>
            <a:pPr lvl="1"/>
            <a:r>
              <a:rPr lang="es-ES" altLang="zh-TW"/>
              <a:t>Segundo nivel</a:t>
            </a:r>
          </a:p>
          <a:p>
            <a:pPr lvl="2"/>
            <a:r>
              <a:rPr lang="es-ES" altLang="zh-TW"/>
              <a:t>Tercer nivel</a:t>
            </a:r>
          </a:p>
          <a:p>
            <a:pPr lvl="3"/>
            <a:r>
              <a:rPr lang="es-ES" altLang="zh-TW"/>
              <a:t>Cuarto nivel</a:t>
            </a:r>
          </a:p>
          <a:p>
            <a:pPr lvl="4"/>
            <a:r>
              <a:rPr lang="es-ES" altLang="zh-TW"/>
              <a:t>Quinto nivel</a:t>
            </a:r>
            <a:endParaRPr lang="zh-TW" alt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D6F1-DC87-4795-B57A-D6AEC0A4BEB8}" type="datetime1">
              <a:rPr lang="zh-TW" altLang="en-US" smtClean="0"/>
              <a:t>2022/1/26</a:t>
            </a:fld>
            <a:endParaRPr lang="zh-TW" alt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191D-2801-44BB-BDE3-0570D9488B36}" type="slidenum">
              <a:rPr lang="zh-TW" altLang="en-US" smtClean="0"/>
              <a:t>‹Nº›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2213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altLang="zh-TW"/>
              <a:t>Haga clic para modificar el estilo de título del patrón</a:t>
            </a:r>
            <a:endParaRPr lang="zh-TW" alt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altLang="zh-TW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AAA3-A07B-43C6-B739-86AADBAE774D}" type="datetime1">
              <a:rPr lang="zh-TW" altLang="en-US" smtClean="0"/>
              <a:t>2022/1/26</a:t>
            </a:fld>
            <a:endParaRPr lang="zh-TW" alt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191D-2801-44BB-BDE3-0570D9488B36}" type="slidenum">
              <a:rPr lang="zh-TW" altLang="en-US" smtClean="0"/>
              <a:t>‹Nº›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5408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zh-TW"/>
              <a:t>Haga clic para modificar el estilo de título del patrón</a:t>
            </a:r>
            <a:endParaRPr lang="zh-TW" alt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altLang="zh-TW"/>
              <a:t>Editar el estilo de texto del patrón</a:t>
            </a:r>
          </a:p>
          <a:p>
            <a:pPr lvl="1"/>
            <a:r>
              <a:rPr lang="es-ES" altLang="zh-TW"/>
              <a:t>Segundo nivel</a:t>
            </a:r>
          </a:p>
          <a:p>
            <a:pPr lvl="2"/>
            <a:r>
              <a:rPr lang="es-ES" altLang="zh-TW"/>
              <a:t>Tercer nivel</a:t>
            </a:r>
          </a:p>
          <a:p>
            <a:pPr lvl="3"/>
            <a:r>
              <a:rPr lang="es-ES" altLang="zh-TW"/>
              <a:t>Cuarto nivel</a:t>
            </a:r>
          </a:p>
          <a:p>
            <a:pPr lvl="4"/>
            <a:r>
              <a:rPr lang="es-ES" altLang="zh-TW"/>
              <a:t>Quinto nivel</a:t>
            </a:r>
            <a:endParaRPr lang="zh-TW" alt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altLang="zh-TW"/>
              <a:t>Editar el estilo de texto del patrón</a:t>
            </a:r>
          </a:p>
          <a:p>
            <a:pPr lvl="1"/>
            <a:r>
              <a:rPr lang="es-ES" altLang="zh-TW"/>
              <a:t>Segundo nivel</a:t>
            </a:r>
          </a:p>
          <a:p>
            <a:pPr lvl="2"/>
            <a:r>
              <a:rPr lang="es-ES" altLang="zh-TW"/>
              <a:t>Tercer nivel</a:t>
            </a:r>
          </a:p>
          <a:p>
            <a:pPr lvl="3"/>
            <a:r>
              <a:rPr lang="es-ES" altLang="zh-TW"/>
              <a:t>Cuarto nivel</a:t>
            </a:r>
          </a:p>
          <a:p>
            <a:pPr lvl="4"/>
            <a:r>
              <a:rPr lang="es-ES" altLang="zh-TW"/>
              <a:t>Quinto nivel</a:t>
            </a:r>
            <a:endParaRPr lang="zh-TW" alt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2319D-E23C-463D-8B6F-343EE8D67136}" type="datetime1">
              <a:rPr lang="zh-TW" altLang="en-US" smtClean="0"/>
              <a:t>2022/1/26</a:t>
            </a:fld>
            <a:endParaRPr lang="zh-TW" alt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191D-2801-44BB-BDE3-0570D9488B36}" type="slidenum">
              <a:rPr lang="zh-TW" altLang="en-US" smtClean="0"/>
              <a:t>‹Nº›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7753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altLang="zh-TW"/>
              <a:t>Haga clic para modificar el estilo de título del patrón</a:t>
            </a:r>
            <a:endParaRPr lang="zh-TW" alt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altLang="zh-TW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altLang="zh-TW"/>
              <a:t>Editar el estilo de texto del patrón</a:t>
            </a:r>
          </a:p>
          <a:p>
            <a:pPr lvl="1"/>
            <a:r>
              <a:rPr lang="es-ES" altLang="zh-TW"/>
              <a:t>Segundo nivel</a:t>
            </a:r>
          </a:p>
          <a:p>
            <a:pPr lvl="2"/>
            <a:r>
              <a:rPr lang="es-ES" altLang="zh-TW"/>
              <a:t>Tercer nivel</a:t>
            </a:r>
          </a:p>
          <a:p>
            <a:pPr lvl="3"/>
            <a:r>
              <a:rPr lang="es-ES" altLang="zh-TW"/>
              <a:t>Cuarto nivel</a:t>
            </a:r>
          </a:p>
          <a:p>
            <a:pPr lvl="4"/>
            <a:r>
              <a:rPr lang="es-ES" altLang="zh-TW"/>
              <a:t>Quinto nivel</a:t>
            </a:r>
            <a:endParaRPr lang="zh-TW" alt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altLang="zh-TW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altLang="zh-TW"/>
              <a:t>Editar el estilo de texto del patrón</a:t>
            </a:r>
          </a:p>
          <a:p>
            <a:pPr lvl="1"/>
            <a:r>
              <a:rPr lang="es-ES" altLang="zh-TW"/>
              <a:t>Segundo nivel</a:t>
            </a:r>
          </a:p>
          <a:p>
            <a:pPr lvl="2"/>
            <a:r>
              <a:rPr lang="es-ES" altLang="zh-TW"/>
              <a:t>Tercer nivel</a:t>
            </a:r>
          </a:p>
          <a:p>
            <a:pPr lvl="3"/>
            <a:r>
              <a:rPr lang="es-ES" altLang="zh-TW"/>
              <a:t>Cuarto nivel</a:t>
            </a:r>
          </a:p>
          <a:p>
            <a:pPr lvl="4"/>
            <a:r>
              <a:rPr lang="es-ES" altLang="zh-TW"/>
              <a:t>Quinto nivel</a:t>
            </a:r>
            <a:endParaRPr lang="zh-TW" alt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856E-8339-469E-9CBC-873E8383F6F5}" type="datetime1">
              <a:rPr lang="zh-TW" altLang="en-US" smtClean="0"/>
              <a:t>2022/1/26</a:t>
            </a:fld>
            <a:endParaRPr lang="zh-TW" alt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191D-2801-44BB-BDE3-0570D9488B36}" type="slidenum">
              <a:rPr lang="zh-TW" altLang="en-US" smtClean="0"/>
              <a:t>‹Nº›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3152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zh-TW"/>
              <a:t>Haga clic para modificar el estilo de título del patrón</a:t>
            </a:r>
            <a:endParaRPr lang="zh-TW" alt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940D-05A8-49E3-9C2A-459A04FFDC38}" type="datetime1">
              <a:rPr lang="zh-TW" altLang="en-US" smtClean="0"/>
              <a:t>2022/1/26</a:t>
            </a:fld>
            <a:endParaRPr lang="zh-TW" alt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191D-2801-44BB-BDE3-0570D9488B36}" type="slidenum">
              <a:rPr lang="zh-TW" altLang="en-US" smtClean="0"/>
              <a:t>‹Nº›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5012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D4325-FE6B-4FBA-892A-5B44C4917F6C}" type="datetime1">
              <a:rPr lang="zh-TW" altLang="en-US" smtClean="0"/>
              <a:t>2022/1/26</a:t>
            </a:fld>
            <a:endParaRPr lang="zh-TW" alt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191D-2801-44BB-BDE3-0570D9488B36}" type="slidenum">
              <a:rPr lang="zh-TW" altLang="en-US" smtClean="0"/>
              <a:t>‹Nº›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782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altLang="zh-TW"/>
              <a:t>Haga clic para modificar el estilo de título del patrón</a:t>
            </a:r>
            <a:endParaRPr lang="zh-TW" alt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altLang="zh-TW"/>
              <a:t>Editar el estilo de texto del patrón</a:t>
            </a:r>
          </a:p>
          <a:p>
            <a:pPr lvl="1"/>
            <a:r>
              <a:rPr lang="es-ES" altLang="zh-TW"/>
              <a:t>Segundo nivel</a:t>
            </a:r>
          </a:p>
          <a:p>
            <a:pPr lvl="2"/>
            <a:r>
              <a:rPr lang="es-ES" altLang="zh-TW"/>
              <a:t>Tercer nivel</a:t>
            </a:r>
          </a:p>
          <a:p>
            <a:pPr lvl="3"/>
            <a:r>
              <a:rPr lang="es-ES" altLang="zh-TW"/>
              <a:t>Cuarto nivel</a:t>
            </a:r>
          </a:p>
          <a:p>
            <a:pPr lvl="4"/>
            <a:r>
              <a:rPr lang="es-ES" altLang="zh-TW"/>
              <a:t>Quinto nivel</a:t>
            </a:r>
            <a:endParaRPr lang="zh-TW" alt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altLang="zh-TW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C673-EF15-4D74-90BF-ABB3B25F1D10}" type="datetime1">
              <a:rPr lang="zh-TW" altLang="en-US" smtClean="0"/>
              <a:t>2022/1/26</a:t>
            </a:fld>
            <a:endParaRPr lang="zh-TW" alt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191D-2801-44BB-BDE3-0570D9488B36}" type="slidenum">
              <a:rPr lang="zh-TW" altLang="en-US" smtClean="0"/>
              <a:t>‹Nº›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0621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altLang="zh-TW"/>
              <a:t>Haga clic para modificar el estilo de título del patrón</a:t>
            </a:r>
            <a:endParaRPr lang="zh-TW" alt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altLang="zh-TW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42CC2-6748-467D-87E7-5C6CCAF5D8BA}" type="datetime1">
              <a:rPr lang="zh-TW" altLang="en-US" smtClean="0"/>
              <a:t>2022/1/26</a:t>
            </a:fld>
            <a:endParaRPr lang="zh-TW" alt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A191D-2801-44BB-BDE3-0570D9488B36}" type="slidenum">
              <a:rPr lang="zh-TW" altLang="en-US" smtClean="0"/>
              <a:t>‹Nº›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1161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9" t="-3167" r="-57" b="-11833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altLang="zh-TW"/>
              <a:t>Haga clic para modificar el estilo de título del patrón</a:t>
            </a:r>
            <a:endParaRPr lang="zh-TW" alt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altLang="zh-TW"/>
              <a:t>Editar el estilo de texto del patrón</a:t>
            </a:r>
          </a:p>
          <a:p>
            <a:pPr lvl="1"/>
            <a:r>
              <a:rPr lang="es-ES" altLang="zh-TW"/>
              <a:t>Segundo nivel</a:t>
            </a:r>
          </a:p>
          <a:p>
            <a:pPr lvl="2"/>
            <a:r>
              <a:rPr lang="es-ES" altLang="zh-TW"/>
              <a:t>Tercer nivel</a:t>
            </a:r>
          </a:p>
          <a:p>
            <a:pPr lvl="3"/>
            <a:r>
              <a:rPr lang="es-ES" altLang="zh-TW"/>
              <a:t>Cuarto nivel</a:t>
            </a:r>
          </a:p>
          <a:p>
            <a:pPr lvl="4"/>
            <a:r>
              <a:rPr lang="es-ES" altLang="zh-TW"/>
              <a:t>Quinto nivel</a:t>
            </a:r>
            <a:endParaRPr lang="zh-TW" alt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3A3EB-3EB9-42B5-9E52-21E768A25FA8}" type="datetime1">
              <a:rPr lang="zh-TW" altLang="en-US" smtClean="0"/>
              <a:t>2022/1/26</a:t>
            </a:fld>
            <a:endParaRPr lang="zh-TW" alt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A191D-2801-44BB-BDE3-0570D9488B36}" type="slidenum">
              <a:rPr lang="zh-TW" altLang="en-US" smtClean="0"/>
              <a:t>‹Nº›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697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notesSlide" Target="../notesSlides/notesSlide10.xml"/><Relationship Id="rId7" Type="http://schemas.openxmlformats.org/officeDocument/2006/relationships/package" Target="../embeddings/Hoja_de_c_lculo_de_Microsoft_Excel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hyperlink" Target="Ejercicio%20NDX.xlsx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Ejercicio%20Momentum.xlsx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Ejercicio%20Momentum.xls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823" y="2107246"/>
            <a:ext cx="4298673" cy="17184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/>
          <p:cNvGrpSpPr/>
          <p:nvPr/>
        </p:nvGrpSpPr>
        <p:grpSpPr>
          <a:xfrm>
            <a:off x="86095" y="-10534"/>
            <a:ext cx="12192000" cy="6840173"/>
            <a:chOff x="93447" y="-3685709"/>
            <a:chExt cx="12192000" cy="6840173"/>
          </a:xfrm>
        </p:grpSpPr>
        <p:sp>
          <p:nvSpPr>
            <p:cNvPr id="7" name="Rectángulo 6"/>
            <p:cNvSpPr/>
            <p:nvPr/>
          </p:nvSpPr>
          <p:spPr>
            <a:xfrm>
              <a:off x="93447" y="-3685709"/>
              <a:ext cx="12192000" cy="6840173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9" t="-3167" r="-57" b="-11833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9973" y="-1632788"/>
              <a:ext cx="4257500" cy="17447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Rectángulo 9"/>
          <p:cNvSpPr/>
          <p:nvPr/>
        </p:nvSpPr>
        <p:spPr>
          <a:xfrm>
            <a:off x="0" y="28361"/>
            <a:ext cx="3836504" cy="6829639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509" t="-3167" r="-57" b="-11833"/>
            </a:stretch>
          </a:blip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Rectángulo 10"/>
          <p:cNvSpPr/>
          <p:nvPr/>
        </p:nvSpPr>
        <p:spPr>
          <a:xfrm>
            <a:off x="8355496" y="0"/>
            <a:ext cx="3836504" cy="6829639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509" t="-3167" r="-57" b="-11833"/>
            </a:stretch>
          </a:blip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3" name="Grupo 32"/>
          <p:cNvGrpSpPr/>
          <p:nvPr/>
        </p:nvGrpSpPr>
        <p:grpSpPr>
          <a:xfrm>
            <a:off x="0" y="1555902"/>
            <a:ext cx="5498432" cy="3750491"/>
            <a:chOff x="0" y="1567934"/>
            <a:chExt cx="5498432" cy="3750491"/>
          </a:xfrm>
        </p:grpSpPr>
        <p:sp>
          <p:nvSpPr>
            <p:cNvPr id="24" name="Rectángulo 23"/>
            <p:cNvSpPr/>
            <p:nvPr/>
          </p:nvSpPr>
          <p:spPr>
            <a:xfrm>
              <a:off x="0" y="1567934"/>
              <a:ext cx="5479720" cy="3750491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2509" t="-3167" r="-57" b="-11833"/>
              </a:stretch>
            </a:blipFill>
            <a:ln>
              <a:solidFill>
                <a:schemeClr val="bg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n>
                  <a:solidFill>
                    <a:schemeClr val="bg1"/>
                  </a:solidFill>
                </a:ln>
              </a:endParaRPr>
            </a:p>
          </p:txBody>
        </p:sp>
        <p:pic>
          <p:nvPicPr>
            <p:cNvPr id="31" name="Imagen 30"/>
            <p:cNvPicPr>
              <a:picLocks noChangeAspect="1"/>
            </p:cNvPicPr>
            <p:nvPr/>
          </p:nvPicPr>
          <p:blipFill rotWithShape="1">
            <a:blip r:embed="rId2"/>
            <a:srcRect t="43615" r="63910"/>
            <a:stretch/>
          </p:blipFill>
          <p:spPr>
            <a:xfrm>
              <a:off x="3961899" y="2803357"/>
              <a:ext cx="1536533" cy="9837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rupo 33"/>
          <p:cNvGrpSpPr/>
          <p:nvPr/>
        </p:nvGrpSpPr>
        <p:grpSpPr>
          <a:xfrm>
            <a:off x="6681843" y="1567934"/>
            <a:ext cx="5546253" cy="3750491"/>
            <a:chOff x="6645747" y="1567934"/>
            <a:chExt cx="5546253" cy="3750491"/>
          </a:xfrm>
        </p:grpSpPr>
        <p:sp>
          <p:nvSpPr>
            <p:cNvPr id="30" name="Rectángulo 29"/>
            <p:cNvSpPr/>
            <p:nvPr/>
          </p:nvSpPr>
          <p:spPr>
            <a:xfrm>
              <a:off x="6712280" y="1567934"/>
              <a:ext cx="5479720" cy="3750491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2509" t="-3167" r="-57" b="-11833"/>
              </a:stretch>
            </a:blipFill>
            <a:ln>
              <a:solidFill>
                <a:schemeClr val="bg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n>
                  <a:solidFill>
                    <a:schemeClr val="bg1"/>
                  </a:solidFill>
                </a:ln>
              </a:endParaRPr>
            </a:p>
          </p:txBody>
        </p:sp>
        <p:pic>
          <p:nvPicPr>
            <p:cNvPr id="32" name="Imagen 31"/>
            <p:cNvPicPr>
              <a:picLocks noChangeAspect="1"/>
            </p:cNvPicPr>
            <p:nvPr/>
          </p:nvPicPr>
          <p:blipFill rotWithShape="1">
            <a:blip r:embed="rId2"/>
            <a:srcRect l="63785" t="34650"/>
            <a:stretch/>
          </p:blipFill>
          <p:spPr>
            <a:xfrm>
              <a:off x="6645747" y="2646947"/>
              <a:ext cx="1541873" cy="114019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7602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25 -3.33333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25 3.33333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25 -1.48148E-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25 -3.33333E-6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34249" y="408237"/>
            <a:ext cx="1768681" cy="760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4267" b="1" spc="43" dirty="0">
                <a:solidFill>
                  <a:srgbClr val="163357"/>
                </a:solidFill>
                <a:latin typeface="Acherus Grotesque Bold" panose="020B0604020202020204" charset="0"/>
              </a:rPr>
              <a:t>NAV</a:t>
            </a:r>
          </a:p>
        </p:txBody>
      </p:sp>
      <p:pic>
        <p:nvPicPr>
          <p:cNvPr id="5" name="Mi vide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3409" b="39394"/>
          <a:stretch/>
        </p:blipFill>
        <p:spPr>
          <a:xfrm>
            <a:off x="817419" y="1718725"/>
            <a:ext cx="10557164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3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1FA1C-C6D5-4747-B18D-888520DB8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5115"/>
          </a:xfrm>
        </p:spPr>
        <p:txBody>
          <a:bodyPr/>
          <a:lstStyle/>
          <a:p>
            <a:r>
              <a:rPr lang="es-ES_tradnl" dirty="0"/>
              <a:t>Costo de Administración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910E93-000B-A44C-8783-DAE186880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4807"/>
            <a:ext cx="10515600" cy="4351338"/>
          </a:xfrm>
        </p:spPr>
        <p:txBody>
          <a:bodyPr/>
          <a:lstStyle/>
          <a:p>
            <a:r>
              <a:rPr lang="es-ES_tradnl" dirty="0"/>
              <a:t>Promedio costo en Fondos de Inversión Mutua: 1.40%</a:t>
            </a:r>
          </a:p>
          <a:p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E18E5A-D17C-1C44-9ACE-7889BF598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658" y="2329331"/>
            <a:ext cx="6238535" cy="416354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5D49838-F0C7-4E4C-88FF-D26E8914EDC6}"/>
              </a:ext>
            </a:extLst>
          </p:cNvPr>
          <p:cNvSpPr/>
          <p:nvPr/>
        </p:nvSpPr>
        <p:spPr>
          <a:xfrm>
            <a:off x="8072207" y="5165980"/>
            <a:ext cx="3465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Average Expense Ratio by Asset Class, 31 March 2014</a:t>
            </a:r>
          </a:p>
          <a:p>
            <a:endParaRPr lang="es-MX" dirty="0"/>
          </a:p>
          <a:p>
            <a:r>
              <a:rPr lang="es-MX" dirty="0"/>
              <a:t>Gráfica de ETF.COM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32323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1FA1C-C6D5-4747-B18D-888520DB8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45115"/>
          </a:xfrm>
        </p:spPr>
        <p:txBody>
          <a:bodyPr/>
          <a:lstStyle/>
          <a:p>
            <a:r>
              <a:rPr lang="es-ES_tradnl" dirty="0"/>
              <a:t>Tracking Error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910E93-000B-A44C-8783-DAE186880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7728"/>
            <a:ext cx="10515600" cy="945115"/>
          </a:xfrm>
        </p:spPr>
        <p:txBody>
          <a:bodyPr/>
          <a:lstStyle/>
          <a:p>
            <a:r>
              <a:rPr lang="es-ES_tradnl" dirty="0"/>
              <a:t>Medida de la diferencia de rentabilidad entre una determinada cartera o fondo y su índice de referencia o </a:t>
            </a:r>
            <a:r>
              <a:rPr lang="es-ES_tradnl" dirty="0" err="1"/>
              <a:t>benchmark</a:t>
            </a:r>
            <a:endParaRPr lang="es-ES_tradnl" dirty="0"/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8AB1F997-192B-0945-8E4E-EE3AB9F24E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6034421"/>
              </p:ext>
            </p:extLst>
          </p:nvPr>
        </p:nvGraphicFramePr>
        <p:xfrm>
          <a:off x="105698" y="1977033"/>
          <a:ext cx="5411720" cy="4015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F40B9694-69D1-7340-955C-86F834498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956" y="2083051"/>
            <a:ext cx="6416346" cy="397363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4652C8A-3E6A-D14A-BB85-7B1E90BC84D8}"/>
              </a:ext>
            </a:extLst>
          </p:cNvPr>
          <p:cNvSpPr txBox="1"/>
          <p:nvPr/>
        </p:nvSpPr>
        <p:spPr>
          <a:xfrm>
            <a:off x="1288192" y="6135777"/>
            <a:ext cx="3046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Suma Total: -0.44% (10 meses)</a:t>
            </a:r>
          </a:p>
          <a:p>
            <a:r>
              <a:rPr lang="es-ES_tradnl" dirty="0"/>
              <a:t>Interpolación Anual: -0.52%</a:t>
            </a:r>
          </a:p>
        </p:txBody>
      </p:sp>
    </p:spTree>
    <p:extLst>
      <p:ext uri="{BB962C8B-B14F-4D97-AF65-F5344CB8AC3E}">
        <p14:creationId xmlns:p14="http://schemas.microsoft.com/office/powerpoint/2010/main" val="222033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1FA1C-C6D5-4747-B18D-888520DB8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0087"/>
            <a:ext cx="10515600" cy="945115"/>
          </a:xfrm>
        </p:spPr>
        <p:txBody>
          <a:bodyPr/>
          <a:lstStyle/>
          <a:p>
            <a:r>
              <a:rPr lang="es-ES_tradnl" dirty="0"/>
              <a:t>¿Qué genera Tracking Error?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910E93-000B-A44C-8783-DAE186880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2560"/>
            <a:ext cx="10515600" cy="2772880"/>
          </a:xfrm>
        </p:spPr>
        <p:txBody>
          <a:bodyPr>
            <a:normAutofit lnSpcReduction="10000"/>
          </a:bodyPr>
          <a:lstStyle/>
          <a:p>
            <a:r>
              <a:rPr lang="es-ES_tradnl" sz="3200" dirty="0"/>
              <a:t>Costo de Administración</a:t>
            </a:r>
          </a:p>
          <a:p>
            <a:r>
              <a:rPr lang="es-ES_tradnl" sz="3200" dirty="0"/>
              <a:t>Comisiones del Fondo (Ej. Corretaje)</a:t>
            </a:r>
          </a:p>
          <a:p>
            <a:r>
              <a:rPr lang="es-ES_tradnl" sz="3200" dirty="0"/>
              <a:t>Volatilidad (Mayor spread BID-ASK)</a:t>
            </a:r>
          </a:p>
          <a:p>
            <a:r>
              <a:rPr lang="es-ES_tradnl" sz="3200" dirty="0"/>
              <a:t>Cambios en el índice</a:t>
            </a:r>
          </a:p>
          <a:p>
            <a:r>
              <a:rPr lang="es-ES_tradnl" sz="3200" dirty="0"/>
              <a:t>Requerimientos Regulatorios o Impositivos</a:t>
            </a:r>
          </a:p>
          <a:p>
            <a:endParaRPr lang="es-ES_tradnl" sz="3200" dirty="0"/>
          </a:p>
          <a:p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1867153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1FA1C-C6D5-4747-B18D-888520DB8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68" y="243059"/>
            <a:ext cx="11343861" cy="945115"/>
          </a:xfrm>
        </p:spPr>
        <p:txBody>
          <a:bodyPr>
            <a:normAutofit fontScale="90000"/>
          </a:bodyPr>
          <a:lstStyle/>
          <a:p>
            <a:r>
              <a:rPr lang="es-ES_tradnl" b="1" dirty="0"/>
              <a:t>Eficiencia Fiscal: Distribución en Ganancias de Capital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910E93-000B-A44C-8783-DAE186880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04" y="1437862"/>
            <a:ext cx="10995991" cy="5420138"/>
          </a:xfrm>
        </p:spPr>
        <p:txBody>
          <a:bodyPr>
            <a:normAutofit/>
          </a:bodyPr>
          <a:lstStyle/>
          <a:p>
            <a:r>
              <a:rPr lang="es-ES" dirty="0"/>
              <a:t>Una distribución de ganancias de capital es la participación del inversionista en los ingresos de la venta de acciones y otros activos de un fondo.</a:t>
            </a:r>
          </a:p>
          <a:p>
            <a:r>
              <a:rPr lang="es-ES_tradnl" dirty="0"/>
              <a:t>El inversionista debe pagar impuestos sobre las ganancias de capital sobre las distribuciones, ya sea que se tomen en efectivo o se reinviertan en el fondo. </a:t>
            </a:r>
          </a:p>
          <a:p>
            <a:r>
              <a:rPr lang="es-ES_tradnl" dirty="0"/>
              <a:t>Eficiencia:</a:t>
            </a:r>
          </a:p>
          <a:p>
            <a:pPr lvl="1"/>
            <a:r>
              <a:rPr lang="es-ES_tradnl" dirty="0"/>
              <a:t>Fondo de Inversión: Tienen que distribuir cualquier ganancia de capital realizada</a:t>
            </a:r>
          </a:p>
          <a:p>
            <a:pPr lvl="1"/>
            <a:r>
              <a:rPr lang="es-ES_tradnl" dirty="0"/>
              <a:t>Gestión Pasiva -&gt; menos </a:t>
            </a:r>
            <a:r>
              <a:rPr lang="es-ES_tradnl" dirty="0" err="1"/>
              <a:t>turnover</a:t>
            </a:r>
            <a:r>
              <a:rPr lang="es-ES_tradnl" dirty="0"/>
              <a:t> -&gt; menos ganancia realizada</a:t>
            </a:r>
          </a:p>
          <a:p>
            <a:pPr lvl="1"/>
            <a:r>
              <a:rPr lang="es-ES_tradnl" dirty="0"/>
              <a:t>En Fondo de Inversión -&gt; Venta de inversionista implica vender posición</a:t>
            </a:r>
          </a:p>
          <a:p>
            <a:pPr lvl="1"/>
            <a:r>
              <a:rPr lang="es-ES_tradnl" dirty="0"/>
              <a:t>Creación/Redención: Mayor eficiencia</a:t>
            </a:r>
          </a:p>
        </p:txBody>
      </p:sp>
    </p:spTree>
    <p:extLst>
      <p:ext uri="{BB962C8B-B14F-4D97-AF65-F5344CB8AC3E}">
        <p14:creationId xmlns:p14="http://schemas.microsoft.com/office/powerpoint/2010/main" val="204037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1FA1C-C6D5-4747-B18D-888520DB8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68" y="243059"/>
            <a:ext cx="11343861" cy="945115"/>
          </a:xfrm>
        </p:spPr>
        <p:txBody>
          <a:bodyPr>
            <a:normAutofit/>
          </a:bodyPr>
          <a:lstStyle/>
          <a:p>
            <a:r>
              <a:rPr lang="es-ES_tradnl" b="1" dirty="0"/>
              <a:t>Riesgo en un ETF Apalancado: Entendimiento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910E93-000B-A44C-8783-DAE186880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04" y="1437862"/>
            <a:ext cx="10995991" cy="1742660"/>
          </a:xfrm>
        </p:spPr>
        <p:txBody>
          <a:bodyPr>
            <a:normAutofit/>
          </a:bodyPr>
          <a:lstStyle/>
          <a:p>
            <a:r>
              <a:rPr lang="es-ES" dirty="0"/>
              <a:t>Ventaja de </a:t>
            </a:r>
            <a:r>
              <a:rPr lang="es-ES" dirty="0" err="1"/>
              <a:t>ETF’s</a:t>
            </a:r>
            <a:r>
              <a:rPr lang="es-ES" dirty="0"/>
              <a:t>: Acceso al público inversionista a instrumentos sofisticados </a:t>
            </a:r>
          </a:p>
          <a:p>
            <a:pPr lvl="1"/>
            <a:r>
              <a:rPr lang="es-ES" dirty="0"/>
              <a:t>Problema: El público inversionista NO se “califica”</a:t>
            </a:r>
          </a:p>
          <a:p>
            <a:pPr lvl="1"/>
            <a:r>
              <a:rPr lang="es-ES" dirty="0"/>
              <a:t>Ejercicio</a:t>
            </a:r>
          </a:p>
        </p:txBody>
      </p:sp>
      <p:pic>
        <p:nvPicPr>
          <p:cNvPr id="8" name="Gráfico 7" descr="Gráfico de barras">
            <a:hlinkClick r:id="rId4"/>
            <a:extLst>
              <a:ext uri="{FF2B5EF4-FFF2-40B4-BE49-F238E27FC236}">
                <a16:creationId xmlns:a16="http://schemas.microsoft.com/office/drawing/2014/main" id="{6D9B3D2C-08AA-0E46-8BA8-5112064CC0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6078" y="3429000"/>
            <a:ext cx="2664542" cy="2664542"/>
          </a:xfrm>
          <a:prstGeom prst="rect">
            <a:avLst/>
          </a:prstGeom>
        </p:spPr>
      </p:pic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7CD42D9B-6472-7941-AA68-01947410F1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4026846"/>
              </p:ext>
            </p:extLst>
          </p:nvPr>
        </p:nvGraphicFramePr>
        <p:xfrm>
          <a:off x="4637119" y="3785884"/>
          <a:ext cx="6591319" cy="1634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Hoja de cálculo" r:id="rId7" imgW="3492500" imgH="838200" progId="Excel.Sheet.12">
                  <p:embed/>
                </p:oleObj>
              </mc:Choice>
              <mc:Fallback>
                <p:oleObj name="Hoja de cálculo" r:id="rId7" imgW="3492500" imgH="838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37119" y="3785884"/>
                        <a:ext cx="6591319" cy="1634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786C59E8-E948-7D44-A34C-12FF56AC2876}"/>
              </a:ext>
            </a:extLst>
          </p:cNvPr>
          <p:cNvSpPr txBox="1"/>
          <p:nvPr/>
        </p:nvSpPr>
        <p:spPr>
          <a:xfrm>
            <a:off x="984633" y="5908876"/>
            <a:ext cx="232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Click</a:t>
            </a:r>
            <a:r>
              <a:rPr lang="es-ES_tradnl" dirty="0"/>
              <a:t> Descarga Archivo </a:t>
            </a:r>
          </a:p>
        </p:txBody>
      </p:sp>
    </p:spTree>
    <p:extLst>
      <p:ext uri="{BB962C8B-B14F-4D97-AF65-F5344CB8AC3E}">
        <p14:creationId xmlns:p14="http://schemas.microsoft.com/office/powerpoint/2010/main" val="1207556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1FA1C-C6D5-4747-B18D-888520DB8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68" y="243059"/>
            <a:ext cx="11343861" cy="945115"/>
          </a:xfrm>
        </p:spPr>
        <p:txBody>
          <a:bodyPr>
            <a:normAutofit/>
          </a:bodyPr>
          <a:lstStyle/>
          <a:p>
            <a:r>
              <a:rPr lang="es-ES_tradnl" b="1" dirty="0" err="1"/>
              <a:t>ETF’s</a:t>
            </a:r>
            <a:r>
              <a:rPr lang="es-ES_tradnl" b="1" dirty="0"/>
              <a:t> de Gestión Activa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910E93-000B-A44C-8783-DAE186880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04" y="1437861"/>
            <a:ext cx="10995991" cy="5055703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Un ETF administrado activamente es una forma de fondo cotizado en bolsa que tiene un administrador o equipo que toma decisiones sobre la asignación de la cartera subyacente </a:t>
            </a:r>
          </a:p>
          <a:p>
            <a:r>
              <a:rPr lang="es-ES" dirty="0"/>
              <a:t>Generalmente, un ETF administrado activamente no se adhiere a ninguna estrategia de inversión pasiva</a:t>
            </a:r>
          </a:p>
          <a:p>
            <a:r>
              <a:rPr lang="es-ES" dirty="0"/>
              <a:t>Un ETF administrado activamente tendrá un índice de referencia, pero los administradores pueden desviarse del índice según lo consideren adecuado </a:t>
            </a:r>
          </a:p>
          <a:p>
            <a:r>
              <a:rPr lang="es-ES" dirty="0"/>
              <a:t>Las ventajas de los ETF administrados activamente incluyen índices de gastos más bajos, la participación de profesionales financieros experimentados y la oportunidad de obtener rendimientos superiores a los de referencia</a:t>
            </a:r>
          </a:p>
          <a:p>
            <a:r>
              <a:rPr lang="es-ES" dirty="0"/>
              <a:t>Muchos ETF administrados activamente tienen índices de gastos más altos que los ETF de índice tradicionales, lo que ejerce presión sobre los administradores de fondos para superar constantemente al mercado</a:t>
            </a:r>
          </a:p>
        </p:txBody>
      </p:sp>
    </p:spTree>
    <p:extLst>
      <p:ext uri="{BB962C8B-B14F-4D97-AF65-F5344CB8AC3E}">
        <p14:creationId xmlns:p14="http://schemas.microsoft.com/office/powerpoint/2010/main" val="3644253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1FA1C-C6D5-4747-B18D-888520DB8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68" y="243059"/>
            <a:ext cx="11343861" cy="945115"/>
          </a:xfrm>
        </p:spPr>
        <p:txBody>
          <a:bodyPr>
            <a:normAutofit/>
          </a:bodyPr>
          <a:lstStyle/>
          <a:p>
            <a:r>
              <a:rPr lang="es-ES_tradnl" b="1"/>
              <a:t>Ejemplo: ETF’s Gestión Activa</a:t>
            </a:r>
            <a:endParaRPr lang="es-ES_tradnl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130C4A9-4D16-304D-B9D8-FB31F081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505" y="1526153"/>
            <a:ext cx="9365974" cy="495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57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1FA1C-C6D5-4747-B18D-888520DB8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095" y="2348050"/>
            <a:ext cx="4929810" cy="945115"/>
          </a:xfrm>
        </p:spPr>
        <p:txBody>
          <a:bodyPr>
            <a:normAutofit/>
          </a:bodyPr>
          <a:lstStyle/>
          <a:p>
            <a:r>
              <a:rPr lang="es-ES_tradnl" b="1" dirty="0"/>
              <a:t>Ejercicio </a:t>
            </a:r>
            <a:r>
              <a:rPr lang="es-ES_tradnl" b="1" dirty="0" err="1"/>
              <a:t>Momentum</a:t>
            </a:r>
            <a:endParaRPr lang="es-ES_tradnl" b="1" dirty="0"/>
          </a:p>
        </p:txBody>
      </p:sp>
      <p:sp>
        <p:nvSpPr>
          <p:cNvPr id="5" name="Elipse 4">
            <a:hlinkClick r:id="rId3"/>
            <a:extLst>
              <a:ext uri="{FF2B5EF4-FFF2-40B4-BE49-F238E27FC236}">
                <a16:creationId xmlns:a16="http://schemas.microsoft.com/office/drawing/2014/main" id="{432FDF82-6EBC-7F46-B02F-05B7D4C188BA}"/>
              </a:ext>
            </a:extLst>
          </p:cNvPr>
          <p:cNvSpPr/>
          <p:nvPr/>
        </p:nvSpPr>
        <p:spPr>
          <a:xfrm>
            <a:off x="9881419" y="4940710"/>
            <a:ext cx="1283110" cy="1253613"/>
          </a:xfrm>
          <a:prstGeom prst="ellipse">
            <a:avLst/>
          </a:prstGeom>
          <a:solidFill>
            <a:srgbClr val="163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/>
              <a:t>Click</a:t>
            </a:r>
            <a:r>
              <a:rPr lang="es-ES_tradnl" dirty="0"/>
              <a:t> Aquí</a:t>
            </a:r>
          </a:p>
        </p:txBody>
      </p:sp>
    </p:spTree>
    <p:extLst>
      <p:ext uri="{BB962C8B-B14F-4D97-AF65-F5344CB8AC3E}">
        <p14:creationId xmlns:p14="http://schemas.microsoft.com/office/powerpoint/2010/main" val="3911967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1FA1C-C6D5-4747-B18D-888520DB8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9690" y="205944"/>
            <a:ext cx="8052619" cy="945115"/>
          </a:xfrm>
        </p:spPr>
        <p:txBody>
          <a:bodyPr>
            <a:normAutofit fontScale="90000"/>
          </a:bodyPr>
          <a:lstStyle/>
          <a:p>
            <a:r>
              <a:rPr lang="es-ES_tradnl" b="1" dirty="0"/>
              <a:t>Ejercicio Ponderación por </a:t>
            </a:r>
            <a:r>
              <a:rPr lang="es-ES_tradnl" b="1" dirty="0" err="1"/>
              <a:t>Momentum</a:t>
            </a:r>
            <a:endParaRPr lang="es-ES_tradnl" b="1" dirty="0"/>
          </a:p>
        </p:txBody>
      </p:sp>
      <p:sp>
        <p:nvSpPr>
          <p:cNvPr id="7" name="Elipse 6">
            <a:hlinkClick r:id="rId3"/>
            <a:extLst>
              <a:ext uri="{FF2B5EF4-FFF2-40B4-BE49-F238E27FC236}">
                <a16:creationId xmlns:a16="http://schemas.microsoft.com/office/drawing/2014/main" id="{7F8D1E33-2D1C-B249-8E69-82A37CEEC866}"/>
              </a:ext>
            </a:extLst>
          </p:cNvPr>
          <p:cNvSpPr/>
          <p:nvPr/>
        </p:nvSpPr>
        <p:spPr>
          <a:xfrm>
            <a:off x="10751574" y="51694"/>
            <a:ext cx="1283110" cy="1253613"/>
          </a:xfrm>
          <a:prstGeom prst="ellipse">
            <a:avLst/>
          </a:prstGeom>
          <a:solidFill>
            <a:srgbClr val="163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/>
              <a:t>Click Aquí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BD9CC5D-704F-0F43-B45C-1FCE835AF7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110"/>
          <a:stretch/>
        </p:blipFill>
        <p:spPr>
          <a:xfrm>
            <a:off x="287162" y="1269578"/>
            <a:ext cx="5374897" cy="458553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9343FAA-071E-EF43-97A0-1B956641F0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054" b="2580"/>
          <a:stretch/>
        </p:blipFill>
        <p:spPr>
          <a:xfrm>
            <a:off x="5662059" y="1269578"/>
            <a:ext cx="5374896" cy="360491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BA4B6BA-8DAF-0143-836C-7DF43B03F7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477"/>
          <a:stretch/>
        </p:blipFill>
        <p:spPr>
          <a:xfrm>
            <a:off x="5662058" y="4852374"/>
            <a:ext cx="5409275" cy="165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21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 descr="videoplayback">
            <a:hlinkClick r:id="" action="ppaction://media"/>
            <a:extLst>
              <a:ext uri="{FF2B5EF4-FFF2-40B4-BE49-F238E27FC236}">
                <a16:creationId xmlns:a16="http://schemas.microsoft.com/office/drawing/2014/main" id="{D7EF6EF9-AC46-684F-8950-2F86567DA5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9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13581" y="2465980"/>
            <a:ext cx="2764839" cy="2612790"/>
            <a:chOff x="0" y="0"/>
            <a:chExt cx="5529677" cy="52255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004401" y="0"/>
              <a:ext cx="3520875" cy="3520875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0" y="4430490"/>
              <a:ext cx="5529677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0"/>
                </a:lnSpc>
              </a:pPr>
              <a:r>
                <a:rPr lang="en-US" sz="2200" spc="242">
                  <a:solidFill>
                    <a:srgbClr val="1A5B80"/>
                  </a:solidFill>
                  <a:latin typeface="Montserrat Classic"/>
                </a:rPr>
                <a:t>QUANTA SHARES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8229" y="1203471"/>
            <a:ext cx="2764839" cy="2553433"/>
            <a:chOff x="0" y="0"/>
            <a:chExt cx="5529677" cy="510686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04401" y="0"/>
              <a:ext cx="3520875" cy="3520875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>
              <a:off x="0" y="4440016"/>
              <a:ext cx="5529677" cy="6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3"/>
                </a:lnSpc>
              </a:pPr>
              <a:r>
                <a:rPr lang="en-US" sz="1867" spc="205">
                  <a:solidFill>
                    <a:srgbClr val="1A5B80"/>
                  </a:solidFill>
                  <a:latin typeface="Montserrat Classic"/>
                </a:rPr>
                <a:t>@QUANTASHARES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745732" y="1290323"/>
            <a:ext cx="2764839" cy="2553433"/>
            <a:chOff x="0" y="0"/>
            <a:chExt cx="5529677" cy="510686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04401" y="0"/>
              <a:ext cx="3520875" cy="352087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0" y="4440016"/>
              <a:ext cx="5529677" cy="6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3"/>
                </a:lnSpc>
              </a:pPr>
              <a:r>
                <a:rPr lang="en-US" sz="1867" spc="205">
                  <a:solidFill>
                    <a:srgbClr val="1A5B80"/>
                  </a:solidFill>
                  <a:latin typeface="Montserrat Classic"/>
                </a:rPr>
                <a:t>@QUANTASHARES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5725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5553E4A-A768-4FC4-8F1A-826EBAEE9BEA}"/>
              </a:ext>
            </a:extLst>
          </p:cNvPr>
          <p:cNvSpPr txBox="1">
            <a:spLocks/>
          </p:cNvSpPr>
          <p:nvPr/>
        </p:nvSpPr>
        <p:spPr>
          <a:xfrm>
            <a:off x="4175528" y="1217968"/>
            <a:ext cx="6713741" cy="4323942"/>
          </a:xfrm>
          <a:prstGeom prst="rect">
            <a:avLst/>
          </a:prstGeom>
        </p:spPr>
        <p:txBody>
          <a:bodyPr/>
          <a:lstStyle>
            <a:lvl1pPr marL="169863" indent="-1698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638" indent="-2190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–"/>
              <a:tabLst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9913" indent="-169863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4538" indent="-17303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698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–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 índice </a:t>
            </a:r>
            <a:r>
              <a:rPr lang="es-MX" sz="1600" b="1" dirty="0">
                <a:solidFill>
                  <a:schemeClr val="accent5">
                    <a:lumMod val="50000"/>
                  </a:schemeClr>
                </a:solidFill>
              </a:rPr>
              <a:t>es un grupo o canasta de instrumentos que representa y mide el desempeño de un mercado específico:</a:t>
            </a:r>
          </a:p>
          <a:p>
            <a:pPr lvl="1"/>
            <a:r>
              <a:rPr lang="es-MX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Clase de activos</a:t>
            </a:r>
          </a:p>
          <a:p>
            <a:pPr lvl="1"/>
            <a:r>
              <a:rPr lang="es-MX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Sector o estrategia de inversión. </a:t>
            </a:r>
          </a:p>
          <a:p>
            <a:r>
              <a:rPr lang="es-MX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 índice cuenta con un objetivo, un esquema de construcción, ponderación y rebalanceo (Representativo, Transparente y Basado en Reglas)</a:t>
            </a:r>
          </a:p>
          <a:p>
            <a:r>
              <a:rPr lang="es-MX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Los índices proporcionan información en tiempo real sobre el estado de los mercados financieros, como una fotografía actualizada constantemente del rumbo que va tomando el mercado</a:t>
            </a:r>
          </a:p>
          <a:p>
            <a:r>
              <a:rPr lang="es-MX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¿Cómo se usan los índices?</a:t>
            </a:r>
          </a:p>
          <a:p>
            <a:pPr lvl="1"/>
            <a:r>
              <a:rPr lang="es-MX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Indicadores de Merrcado</a:t>
            </a:r>
          </a:p>
          <a:p>
            <a:pPr lvl="1"/>
            <a:r>
              <a:rPr lang="es-MX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Benchmark</a:t>
            </a:r>
          </a:p>
          <a:p>
            <a:pPr lvl="1"/>
            <a:r>
              <a:rPr lang="es-MX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Productos de Inversión</a:t>
            </a:r>
          </a:p>
          <a:p>
            <a:pPr lvl="1"/>
            <a:r>
              <a:rPr lang="es-MX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Investigación y Análisis</a:t>
            </a:r>
          </a:p>
          <a:p>
            <a:endParaRPr lang="es-MX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s-MX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78B6201E-774D-CB49-8261-4DAAFBFAED63}"/>
              </a:ext>
            </a:extLst>
          </p:cNvPr>
          <p:cNvSpPr/>
          <p:nvPr/>
        </p:nvSpPr>
        <p:spPr>
          <a:xfrm>
            <a:off x="-238442" y="-182080"/>
            <a:ext cx="3645593" cy="7222159"/>
          </a:xfrm>
          <a:custGeom>
            <a:avLst/>
            <a:gdLst>
              <a:gd name="connsiteX0" fmla="*/ 0 w 3437248"/>
              <a:gd name="connsiteY0" fmla="*/ 0 h 6858001"/>
              <a:gd name="connsiteX1" fmla="*/ 1654920 w 3437248"/>
              <a:gd name="connsiteY1" fmla="*/ 0 h 6858001"/>
              <a:gd name="connsiteX2" fmla="*/ 1711900 w 3437248"/>
              <a:gd name="connsiteY2" fmla="*/ 37995 h 6858001"/>
              <a:gd name="connsiteX3" fmla="*/ 3437248 w 3437248"/>
              <a:gd name="connsiteY3" fmla="*/ 3429001 h 6858001"/>
              <a:gd name="connsiteX4" fmla="*/ 1752459 w 3437248"/>
              <a:gd name="connsiteY4" fmla="*/ 6790053 h 6858001"/>
              <a:gd name="connsiteX5" fmla="*/ 1656907 w 3437248"/>
              <a:gd name="connsiteY5" fmla="*/ 6858001 h 6858001"/>
              <a:gd name="connsiteX6" fmla="*/ 0 w 3437248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7248" h="6858001">
                <a:moveTo>
                  <a:pt x="0" y="0"/>
                </a:moveTo>
                <a:lnTo>
                  <a:pt x="1654920" y="0"/>
                </a:lnTo>
                <a:lnTo>
                  <a:pt x="1711900" y="37995"/>
                </a:lnTo>
                <a:cubicBezTo>
                  <a:pt x="2757694" y="800735"/>
                  <a:pt x="3437248" y="2035509"/>
                  <a:pt x="3437248" y="3429001"/>
                </a:cubicBezTo>
                <a:cubicBezTo>
                  <a:pt x="3437248" y="4804396"/>
                  <a:pt x="2775230" y="6025169"/>
                  <a:pt x="1752459" y="6790053"/>
                </a:cubicBezTo>
                <a:lnTo>
                  <a:pt x="1656907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00325B">
              <a:alpha val="30000"/>
            </a:srgbClr>
          </a:solidFill>
          <a:ln w="123825" cmpd="sng">
            <a:solidFill>
              <a:schemeClr val="bg2">
                <a:alpha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0908508A-F7C3-1F4D-A454-7EE0D3932C98}"/>
              </a:ext>
            </a:extLst>
          </p:cNvPr>
          <p:cNvSpPr txBox="1"/>
          <p:nvPr/>
        </p:nvSpPr>
        <p:spPr>
          <a:xfrm>
            <a:off x="-80439" y="2733608"/>
            <a:ext cx="332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spc="300" dirty="0">
                <a:solidFill>
                  <a:schemeClr val="bg1"/>
                </a:solidFill>
                <a:latin typeface="Acherus Grotesque Bold" panose="020B0604020202020204" charset="0"/>
                <a:ea typeface="Microsoft Yi Baiti" panose="03000500000000000000" pitchFamily="66" charset="0"/>
                <a:cs typeface="Arial" panose="020B0604020202020204" pitchFamily="34" charset="0"/>
              </a:rPr>
              <a:t>Índice</a:t>
            </a:r>
          </a:p>
        </p:txBody>
      </p:sp>
    </p:spTree>
    <p:extLst>
      <p:ext uri="{BB962C8B-B14F-4D97-AF65-F5344CB8AC3E}">
        <p14:creationId xmlns:p14="http://schemas.microsoft.com/office/powerpoint/2010/main" val="1961106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2">
            <a:extLst>
              <a:ext uri="{FF2B5EF4-FFF2-40B4-BE49-F238E27FC236}">
                <a16:creationId xmlns:a16="http://schemas.microsoft.com/office/drawing/2014/main" id="{78B6201E-774D-CB49-8261-4DAAFBFAED63}"/>
              </a:ext>
            </a:extLst>
          </p:cNvPr>
          <p:cNvSpPr/>
          <p:nvPr/>
        </p:nvSpPr>
        <p:spPr>
          <a:xfrm>
            <a:off x="-238442" y="-182080"/>
            <a:ext cx="3645593" cy="7222159"/>
          </a:xfrm>
          <a:custGeom>
            <a:avLst/>
            <a:gdLst>
              <a:gd name="connsiteX0" fmla="*/ 0 w 3437248"/>
              <a:gd name="connsiteY0" fmla="*/ 0 h 6858001"/>
              <a:gd name="connsiteX1" fmla="*/ 1654920 w 3437248"/>
              <a:gd name="connsiteY1" fmla="*/ 0 h 6858001"/>
              <a:gd name="connsiteX2" fmla="*/ 1711900 w 3437248"/>
              <a:gd name="connsiteY2" fmla="*/ 37995 h 6858001"/>
              <a:gd name="connsiteX3" fmla="*/ 3437248 w 3437248"/>
              <a:gd name="connsiteY3" fmla="*/ 3429001 h 6858001"/>
              <a:gd name="connsiteX4" fmla="*/ 1752459 w 3437248"/>
              <a:gd name="connsiteY4" fmla="*/ 6790053 h 6858001"/>
              <a:gd name="connsiteX5" fmla="*/ 1656907 w 3437248"/>
              <a:gd name="connsiteY5" fmla="*/ 6858001 h 6858001"/>
              <a:gd name="connsiteX6" fmla="*/ 0 w 3437248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7248" h="6858001">
                <a:moveTo>
                  <a:pt x="0" y="0"/>
                </a:moveTo>
                <a:lnTo>
                  <a:pt x="1654920" y="0"/>
                </a:lnTo>
                <a:lnTo>
                  <a:pt x="1711900" y="37995"/>
                </a:lnTo>
                <a:cubicBezTo>
                  <a:pt x="2757694" y="800735"/>
                  <a:pt x="3437248" y="2035509"/>
                  <a:pt x="3437248" y="3429001"/>
                </a:cubicBezTo>
                <a:cubicBezTo>
                  <a:pt x="3437248" y="4804396"/>
                  <a:pt x="2775230" y="6025169"/>
                  <a:pt x="1752459" y="6790053"/>
                </a:cubicBezTo>
                <a:lnTo>
                  <a:pt x="1656907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00325B">
              <a:alpha val="30000"/>
            </a:srgbClr>
          </a:solidFill>
          <a:ln w="123825" cmpd="sng">
            <a:solidFill>
              <a:schemeClr val="bg2">
                <a:alpha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0908508A-F7C3-1F4D-A454-7EE0D3932C98}"/>
              </a:ext>
            </a:extLst>
          </p:cNvPr>
          <p:cNvSpPr txBox="1"/>
          <p:nvPr/>
        </p:nvSpPr>
        <p:spPr>
          <a:xfrm>
            <a:off x="254342" y="2771315"/>
            <a:ext cx="3329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spc="300" dirty="0">
                <a:solidFill>
                  <a:srgbClr val="163357"/>
                </a:solidFill>
                <a:latin typeface="Acherus Grotesque Bold" panose="020B0604020202020204" charset="0"/>
                <a:ea typeface="Microsoft Yi Baiti" panose="03000500000000000000" pitchFamily="66" charset="0"/>
                <a:cs typeface="Arial" panose="020B0604020202020204" pitchFamily="34" charset="0"/>
              </a:rPr>
              <a:t>Contexto:</a:t>
            </a:r>
            <a:r>
              <a:rPr lang="es-ES_tradnl" sz="3600" b="1" spc="300" dirty="0">
                <a:solidFill>
                  <a:schemeClr val="bg1"/>
                </a:solidFill>
                <a:latin typeface="Acherus Grotesque Bold" panose="020B0604020202020204" charset="0"/>
                <a:ea typeface="Microsoft Yi Baiti" panose="03000500000000000000" pitchFamily="66" charset="0"/>
                <a:cs typeface="Arial" panose="020B0604020202020204" pitchFamily="34" charset="0"/>
              </a:rPr>
              <a:t> Inicios de los </a:t>
            </a:r>
            <a:r>
              <a:rPr lang="es-ES_tradnl" sz="3600" b="1" spc="300" dirty="0" err="1">
                <a:solidFill>
                  <a:schemeClr val="bg1"/>
                </a:solidFill>
                <a:latin typeface="Acherus Grotesque Bold" panose="020B0604020202020204" charset="0"/>
                <a:ea typeface="Microsoft Yi Baiti" panose="03000500000000000000" pitchFamily="66" charset="0"/>
                <a:cs typeface="Arial" panose="020B0604020202020204" pitchFamily="34" charset="0"/>
              </a:rPr>
              <a:t>ETF’s</a:t>
            </a:r>
            <a:endParaRPr lang="es-ES_tradnl" sz="3600" b="1" spc="300" dirty="0">
              <a:solidFill>
                <a:srgbClr val="163357"/>
              </a:solidFill>
              <a:latin typeface="Acherus Grotesque Bold" panose="020B0604020202020204" charset="0"/>
              <a:ea typeface="Microsoft Yi Baiti" panose="03000500000000000000" pitchFamily="66" charset="0"/>
              <a:cs typeface="Arial" panose="020B06040202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8425106" y="3336957"/>
            <a:ext cx="84823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MX" altLang="zh-TW" sz="11500" dirty="0">
              <a:solidFill>
                <a:srgbClr val="163357"/>
              </a:solidFill>
            </a:endParaRPr>
          </a:p>
          <a:p>
            <a:pPr algn="r"/>
            <a:endParaRPr lang="zh-TW" altLang="en-US" sz="11500" dirty="0">
              <a:solidFill>
                <a:srgbClr val="163357"/>
              </a:solidFill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05" y="178533"/>
            <a:ext cx="1921543" cy="7874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2FE797-732F-A942-AE28-800406BBD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270" y="1000868"/>
            <a:ext cx="7130143" cy="529522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s-MX" b="1" dirty="0">
                <a:solidFill>
                  <a:srgbClr val="163357"/>
                </a:solidFill>
                <a:latin typeface="Open Sans"/>
              </a:rPr>
              <a:t>1924:</a:t>
            </a:r>
            <a:r>
              <a:rPr lang="es-MX" dirty="0">
                <a:solidFill>
                  <a:srgbClr val="163357"/>
                </a:solidFill>
                <a:latin typeface="Open Sans"/>
              </a:rPr>
              <a:t> Creación del primer fondo abierto mutuo</a:t>
            </a:r>
          </a:p>
          <a:p>
            <a:pPr>
              <a:lnSpc>
                <a:spcPct val="120000"/>
              </a:lnSpc>
            </a:pPr>
            <a:r>
              <a:rPr lang="es-MX" b="1" dirty="0">
                <a:solidFill>
                  <a:srgbClr val="163357"/>
                </a:solidFill>
                <a:latin typeface="Open Sans"/>
              </a:rPr>
              <a:t>Octubre 1929: </a:t>
            </a:r>
            <a:r>
              <a:rPr lang="es-MX" dirty="0" err="1">
                <a:solidFill>
                  <a:srgbClr val="163357"/>
                </a:solidFill>
                <a:latin typeface="Open Sans"/>
              </a:rPr>
              <a:t>Crash</a:t>
            </a:r>
            <a:r>
              <a:rPr lang="es-MX" dirty="0">
                <a:solidFill>
                  <a:srgbClr val="163357"/>
                </a:solidFill>
                <a:latin typeface="Open Sans"/>
              </a:rPr>
              <a:t> del mercado</a:t>
            </a:r>
          </a:p>
          <a:p>
            <a:pPr>
              <a:lnSpc>
                <a:spcPct val="120000"/>
              </a:lnSpc>
            </a:pPr>
            <a:r>
              <a:rPr lang="es-MX" b="1" dirty="0">
                <a:solidFill>
                  <a:srgbClr val="163357"/>
                </a:solidFill>
                <a:latin typeface="Open Sans"/>
              </a:rPr>
              <a:t>1940:</a:t>
            </a:r>
            <a:r>
              <a:rPr lang="es-MX" dirty="0">
                <a:solidFill>
                  <a:srgbClr val="163357"/>
                </a:solidFill>
                <a:latin typeface="Open Sans"/>
              </a:rPr>
              <a:t> Fondos Mutuos - Permiten al inversionista juntar dinero con personas de ideas afines y hacer que los profesionales administren las inversiones</a:t>
            </a:r>
          </a:p>
          <a:p>
            <a:pPr>
              <a:lnSpc>
                <a:spcPct val="120000"/>
              </a:lnSpc>
            </a:pPr>
            <a:r>
              <a:rPr lang="es-MX" b="1" dirty="0">
                <a:solidFill>
                  <a:srgbClr val="163357"/>
                </a:solidFill>
                <a:latin typeface="Open Sans"/>
              </a:rPr>
              <a:t>Beneficios:</a:t>
            </a:r>
            <a:r>
              <a:rPr lang="es-MX" dirty="0">
                <a:solidFill>
                  <a:srgbClr val="163357"/>
                </a:solidFill>
                <a:latin typeface="Open Sans"/>
              </a:rPr>
              <a:t> Diversificación y economías de escala</a:t>
            </a:r>
          </a:p>
          <a:p>
            <a:pPr>
              <a:lnSpc>
                <a:spcPct val="120000"/>
              </a:lnSpc>
            </a:pPr>
            <a:r>
              <a:rPr lang="es-MX" b="1" dirty="0">
                <a:solidFill>
                  <a:srgbClr val="163357"/>
                </a:solidFill>
                <a:latin typeface="Open Sans"/>
              </a:rPr>
              <a:t>1970’s:</a:t>
            </a:r>
            <a:r>
              <a:rPr lang="es-MX" dirty="0">
                <a:solidFill>
                  <a:srgbClr val="163357"/>
                </a:solidFill>
                <a:latin typeface="Open Sans"/>
              </a:rPr>
              <a:t> Teoría de Portafolio Moderna (</a:t>
            </a:r>
            <a:r>
              <a:rPr lang="es-MX" dirty="0" err="1">
                <a:solidFill>
                  <a:srgbClr val="163357"/>
                </a:solidFill>
                <a:latin typeface="Open Sans"/>
              </a:rPr>
              <a:t>Markowitz</a:t>
            </a:r>
            <a:r>
              <a:rPr lang="es-MX" dirty="0">
                <a:solidFill>
                  <a:srgbClr val="163357"/>
                </a:solidFill>
                <a:latin typeface="Open Sans"/>
              </a:rPr>
              <a:t> – </a:t>
            </a:r>
            <a:r>
              <a:rPr lang="es-MX" dirty="0" err="1">
                <a:solidFill>
                  <a:srgbClr val="163357"/>
                </a:solidFill>
                <a:latin typeface="Open Sans"/>
              </a:rPr>
              <a:t>Sharpe</a:t>
            </a:r>
            <a:r>
              <a:rPr lang="es-MX" dirty="0">
                <a:solidFill>
                  <a:srgbClr val="163357"/>
                </a:solidFill>
                <a:latin typeface="Open Sans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s-MX" b="1" dirty="0">
                <a:solidFill>
                  <a:srgbClr val="163357"/>
                </a:solidFill>
                <a:latin typeface="Open Sans"/>
              </a:rPr>
              <a:t>Indexación:</a:t>
            </a:r>
            <a:r>
              <a:rPr lang="es-MX" dirty="0">
                <a:solidFill>
                  <a:srgbClr val="163357"/>
                </a:solidFill>
                <a:latin typeface="Open Sans"/>
              </a:rPr>
              <a:t> Inversionistas estarían mejor “comprando el mercado” que “</a:t>
            </a:r>
            <a:r>
              <a:rPr lang="es-MX" dirty="0" err="1">
                <a:solidFill>
                  <a:srgbClr val="163357"/>
                </a:solidFill>
                <a:latin typeface="Open Sans"/>
              </a:rPr>
              <a:t>tradeando</a:t>
            </a:r>
            <a:r>
              <a:rPr lang="es-MX" dirty="0">
                <a:solidFill>
                  <a:srgbClr val="163357"/>
                </a:solidFill>
                <a:latin typeface="Open Sans"/>
              </a:rPr>
              <a:t>”</a:t>
            </a:r>
          </a:p>
          <a:p>
            <a:pPr>
              <a:lnSpc>
                <a:spcPct val="120000"/>
              </a:lnSpc>
            </a:pPr>
            <a:r>
              <a:rPr lang="es-MX" b="1" dirty="0">
                <a:solidFill>
                  <a:srgbClr val="163357"/>
                </a:solidFill>
                <a:latin typeface="Open Sans"/>
              </a:rPr>
              <a:t>1975:</a:t>
            </a:r>
            <a:r>
              <a:rPr lang="es-MX" dirty="0">
                <a:solidFill>
                  <a:srgbClr val="163357"/>
                </a:solidFill>
                <a:latin typeface="Open Sans"/>
              </a:rPr>
              <a:t> 1er Fondo Mutuo Indizado</a:t>
            </a:r>
          </a:p>
          <a:p>
            <a:pPr>
              <a:lnSpc>
                <a:spcPct val="120000"/>
              </a:lnSpc>
            </a:pPr>
            <a:r>
              <a:rPr lang="es-MX" b="1" dirty="0">
                <a:solidFill>
                  <a:srgbClr val="163357"/>
                </a:solidFill>
                <a:latin typeface="Open Sans"/>
              </a:rPr>
              <a:t>1990:</a:t>
            </a:r>
            <a:r>
              <a:rPr lang="es-MX" dirty="0">
                <a:solidFill>
                  <a:srgbClr val="163357"/>
                </a:solidFill>
                <a:latin typeface="Open Sans"/>
              </a:rPr>
              <a:t> 1er ETF en Canadá</a:t>
            </a:r>
          </a:p>
          <a:p>
            <a:pPr>
              <a:lnSpc>
                <a:spcPct val="120000"/>
              </a:lnSpc>
            </a:pPr>
            <a:r>
              <a:rPr lang="es-MX" b="1" dirty="0">
                <a:solidFill>
                  <a:srgbClr val="163357"/>
                </a:solidFill>
                <a:latin typeface="Open Sans"/>
              </a:rPr>
              <a:t>1990’s:</a:t>
            </a:r>
            <a:r>
              <a:rPr lang="es-MX" dirty="0">
                <a:solidFill>
                  <a:srgbClr val="163357"/>
                </a:solidFill>
                <a:latin typeface="Open Sans"/>
              </a:rPr>
              <a:t> SPY</a:t>
            </a:r>
          </a:p>
          <a:p>
            <a:pPr marL="0" indent="0">
              <a:buNone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6014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07402" y="925013"/>
            <a:ext cx="8177196" cy="555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b="1" spc="32" dirty="0">
                <a:solidFill>
                  <a:srgbClr val="163357"/>
                </a:solidFill>
                <a:latin typeface="Acherus Grotesque Bold" panose="020B0604020202020204" charset="0"/>
              </a:rPr>
              <a:t>¿</a:t>
            </a:r>
            <a:r>
              <a:rPr lang="en-US" sz="3200" b="1" spc="32" dirty="0" err="1">
                <a:solidFill>
                  <a:srgbClr val="163357"/>
                </a:solidFill>
                <a:latin typeface="Acherus Grotesque Bold" panose="020B0604020202020204" charset="0"/>
              </a:rPr>
              <a:t>Qué</a:t>
            </a:r>
            <a:r>
              <a:rPr lang="en-US" sz="3200" b="1" spc="32" dirty="0">
                <a:solidFill>
                  <a:srgbClr val="163357"/>
                </a:solidFill>
                <a:latin typeface="Acherus Grotesque Bold" panose="020B0604020202020204" charset="0"/>
              </a:rPr>
              <a:t> es un Exchange Traded Fund?</a:t>
            </a:r>
          </a:p>
        </p:txBody>
      </p:sp>
      <p:sp>
        <p:nvSpPr>
          <p:cNvPr id="3" name="AutoShape 3"/>
          <p:cNvSpPr/>
          <p:nvPr/>
        </p:nvSpPr>
        <p:spPr>
          <a:xfrm>
            <a:off x="6067128" y="0"/>
            <a:ext cx="57745" cy="658476"/>
          </a:xfrm>
          <a:prstGeom prst="rect">
            <a:avLst/>
          </a:prstGeom>
          <a:solidFill>
            <a:srgbClr val="163357"/>
          </a:solidFill>
        </p:spPr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04A0D168-D86E-2440-AC84-24A61EEE7FE5}"/>
              </a:ext>
            </a:extLst>
          </p:cNvPr>
          <p:cNvSpPr/>
          <p:nvPr/>
        </p:nvSpPr>
        <p:spPr>
          <a:xfrm>
            <a:off x="6045200" y="6222250"/>
            <a:ext cx="57745" cy="658476"/>
          </a:xfrm>
          <a:prstGeom prst="rect">
            <a:avLst/>
          </a:prstGeom>
          <a:solidFill>
            <a:srgbClr val="163357"/>
          </a:solidFill>
        </p:spPr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2D1899A4-7A35-CB45-AA3F-14B30B6BB801}"/>
              </a:ext>
            </a:extLst>
          </p:cNvPr>
          <p:cNvSpPr/>
          <p:nvPr/>
        </p:nvSpPr>
        <p:spPr>
          <a:xfrm rot="2400000">
            <a:off x="3391319" y="1299965"/>
            <a:ext cx="3149600" cy="5691931"/>
          </a:xfrm>
          <a:prstGeom prst="ellipse">
            <a:avLst/>
          </a:prstGeom>
          <a:solidFill>
            <a:srgbClr val="1C5489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759">
              <a:tabLst>
                <a:tab pos="1678601" algn="l"/>
              </a:tabLst>
            </a:pPr>
            <a:endParaRPr lang="es-ES_tradnl" sz="1600">
              <a:solidFill>
                <a:schemeClr val="tx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3CC407D-7C5A-3941-977A-BCA2A3DCCAFD}"/>
              </a:ext>
            </a:extLst>
          </p:cNvPr>
          <p:cNvSpPr txBox="1"/>
          <p:nvPr/>
        </p:nvSpPr>
        <p:spPr>
          <a:xfrm>
            <a:off x="3442678" y="3816152"/>
            <a:ext cx="1689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chemeClr val="bg1"/>
                </a:solidFill>
                <a:latin typeface="Open Sans"/>
              </a:rPr>
              <a:t>Fondo de Inversión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80D2D57-DA7A-BB43-B2D0-CDF5E8DC6E8B}"/>
              </a:ext>
            </a:extLst>
          </p:cNvPr>
          <p:cNvSpPr txBox="1"/>
          <p:nvPr/>
        </p:nvSpPr>
        <p:spPr>
          <a:xfrm>
            <a:off x="3442678" y="4570630"/>
            <a:ext cx="18934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759">
              <a:tabLst>
                <a:tab pos="1678601" algn="l"/>
              </a:tabLst>
            </a:pPr>
            <a:r>
              <a:rPr lang="es-ES_tradnl" sz="1600" dirty="0">
                <a:solidFill>
                  <a:srgbClr val="163357"/>
                </a:solidFill>
                <a:latin typeface="Open Sans"/>
              </a:rPr>
              <a:t>-Simplicidad</a:t>
            </a:r>
          </a:p>
          <a:p>
            <a:r>
              <a:rPr lang="es-ES_tradnl" sz="1600" dirty="0">
                <a:solidFill>
                  <a:srgbClr val="163357"/>
                </a:solidFill>
                <a:latin typeface="Open Sans"/>
              </a:rPr>
              <a:t>-Transparencia</a:t>
            </a:r>
          </a:p>
          <a:p>
            <a:r>
              <a:rPr lang="es-ES_tradnl" sz="1600" dirty="0">
                <a:solidFill>
                  <a:srgbClr val="163357"/>
                </a:solidFill>
                <a:latin typeface="Open Sans"/>
              </a:rPr>
              <a:t>-Control de Riesgo</a:t>
            </a:r>
          </a:p>
          <a:p>
            <a:r>
              <a:rPr lang="es-ES_tradnl" sz="1600" dirty="0">
                <a:solidFill>
                  <a:srgbClr val="163357"/>
                </a:solidFill>
                <a:latin typeface="Open Sans"/>
              </a:rPr>
              <a:t>-Diversificación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678E29B-A082-174D-B7F9-692455BAA9FF}"/>
              </a:ext>
            </a:extLst>
          </p:cNvPr>
          <p:cNvSpPr/>
          <p:nvPr/>
        </p:nvSpPr>
        <p:spPr>
          <a:xfrm rot="-2400000">
            <a:off x="5656544" y="1301469"/>
            <a:ext cx="3149600" cy="5692800"/>
          </a:xfrm>
          <a:prstGeom prst="ellipse">
            <a:avLst/>
          </a:prstGeom>
          <a:solidFill>
            <a:srgbClr val="4C9DAA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759">
              <a:tabLst>
                <a:tab pos="1678601" algn="l"/>
              </a:tabLst>
            </a:pPr>
            <a:endParaRPr lang="es-ES_tradnl" sz="1600">
              <a:solidFill>
                <a:schemeClr val="tx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CE566F-3564-2E46-8EE5-D88F74A18BFB}"/>
              </a:ext>
            </a:extLst>
          </p:cNvPr>
          <p:cNvSpPr txBox="1"/>
          <p:nvPr/>
        </p:nvSpPr>
        <p:spPr>
          <a:xfrm>
            <a:off x="5132646" y="4513022"/>
            <a:ext cx="3837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37766" indent="-116422" algn="r">
              <a:tabLst>
                <a:tab pos="291057" algn="l"/>
                <a:tab pos="3458806" algn="l"/>
              </a:tabLst>
            </a:pPr>
            <a:r>
              <a:rPr lang="es-ES_tradnl" sz="1600" dirty="0">
                <a:solidFill>
                  <a:srgbClr val="163357"/>
                </a:solidFill>
                <a:latin typeface="Open Sans"/>
              </a:rPr>
              <a:t>-Intercambio</a:t>
            </a:r>
          </a:p>
          <a:p>
            <a:pPr marL="1137766" indent="-116422" algn="r">
              <a:tabLst>
                <a:tab pos="291057" algn="l"/>
                <a:tab pos="3458806" algn="l"/>
              </a:tabLst>
            </a:pPr>
            <a:r>
              <a:rPr lang="es-ES_tradnl" sz="1600" dirty="0">
                <a:solidFill>
                  <a:srgbClr val="163357"/>
                </a:solidFill>
                <a:latin typeface="Open Sans"/>
              </a:rPr>
              <a:t>(Mercado Secundario)</a:t>
            </a:r>
          </a:p>
          <a:p>
            <a:pPr algn="r"/>
            <a:r>
              <a:rPr lang="es-ES_tradnl" sz="1600" dirty="0">
                <a:solidFill>
                  <a:srgbClr val="163357"/>
                </a:solidFill>
                <a:latin typeface="Open Sans"/>
              </a:rPr>
              <a:t>-</a:t>
            </a:r>
            <a:r>
              <a:rPr lang="es-ES_tradnl" sz="1600" dirty="0" err="1">
                <a:solidFill>
                  <a:srgbClr val="163357"/>
                </a:solidFill>
                <a:latin typeface="Open Sans"/>
              </a:rPr>
              <a:t>Bursatilidad</a:t>
            </a:r>
            <a:endParaRPr lang="es-ES_tradnl" sz="1600" dirty="0">
              <a:solidFill>
                <a:srgbClr val="163357"/>
              </a:solidFill>
              <a:latin typeface="Open Sans"/>
            </a:endParaRPr>
          </a:p>
          <a:p>
            <a:pPr algn="r"/>
            <a:r>
              <a:rPr lang="es-ES_tradnl" sz="1600" dirty="0">
                <a:solidFill>
                  <a:srgbClr val="163357"/>
                </a:solidFill>
                <a:latin typeface="Open Sans"/>
              </a:rPr>
              <a:t>-Flexibilidad para trading</a:t>
            </a:r>
          </a:p>
          <a:p>
            <a:pPr algn="r"/>
            <a:r>
              <a:rPr lang="es-ES_tradnl" sz="1600" dirty="0">
                <a:solidFill>
                  <a:srgbClr val="163357"/>
                </a:solidFill>
                <a:latin typeface="Open Sans"/>
              </a:rPr>
              <a:t>-Estrategias de Trading</a:t>
            </a:r>
          </a:p>
          <a:p>
            <a:endParaRPr lang="es-ES_tradnl" sz="16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F01DFBD-2016-854E-B35E-68A32A340E6D}"/>
              </a:ext>
            </a:extLst>
          </p:cNvPr>
          <p:cNvSpPr txBox="1"/>
          <p:nvPr/>
        </p:nvSpPr>
        <p:spPr>
          <a:xfrm>
            <a:off x="5282387" y="2557572"/>
            <a:ext cx="15949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>
                <a:solidFill>
                  <a:srgbClr val="163357"/>
                </a:solidFill>
                <a:latin typeface="Open Sans"/>
              </a:rPr>
              <a:t>Los ETF’s son fondos de inversión que operan como acciones y siguen un índice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0C346DB-06B0-4747-87B3-8BE3FC2E0038}"/>
              </a:ext>
            </a:extLst>
          </p:cNvPr>
          <p:cNvSpPr txBox="1"/>
          <p:nvPr/>
        </p:nvSpPr>
        <p:spPr>
          <a:xfrm>
            <a:off x="7543918" y="3953849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chemeClr val="bg1"/>
                </a:solidFill>
                <a:latin typeface="Open Sans"/>
              </a:rPr>
              <a:t>Acción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F10DE0F-C6C6-7749-8188-76AB9246CB73}"/>
              </a:ext>
            </a:extLst>
          </p:cNvPr>
          <p:cNvSpPr txBox="1"/>
          <p:nvPr/>
        </p:nvSpPr>
        <p:spPr>
          <a:xfrm>
            <a:off x="5724656" y="2108200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chemeClr val="bg1"/>
                </a:solidFill>
                <a:latin typeface="Open Sans"/>
              </a:rPr>
              <a:t>ETF</a:t>
            </a:r>
          </a:p>
        </p:txBody>
      </p:sp>
    </p:spTree>
    <p:extLst>
      <p:ext uri="{BB962C8B-B14F-4D97-AF65-F5344CB8AC3E}">
        <p14:creationId xmlns:p14="http://schemas.microsoft.com/office/powerpoint/2010/main" val="2475488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5553E4A-A768-4FC4-8F1A-826EBAEE9BEA}"/>
              </a:ext>
            </a:extLst>
          </p:cNvPr>
          <p:cNvSpPr txBox="1">
            <a:spLocks/>
          </p:cNvSpPr>
          <p:nvPr/>
        </p:nvSpPr>
        <p:spPr>
          <a:xfrm>
            <a:off x="5155095" y="1267029"/>
            <a:ext cx="4541478" cy="4323942"/>
          </a:xfrm>
          <a:prstGeom prst="rect">
            <a:avLst/>
          </a:prstGeom>
        </p:spPr>
        <p:txBody>
          <a:bodyPr/>
          <a:lstStyle>
            <a:lvl1pPr marL="169863" indent="-1698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638" indent="-2190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–"/>
              <a:tabLst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9913" indent="-169863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4538" indent="-17303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698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–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Capital</a:t>
            </a:r>
          </a:p>
          <a:p>
            <a:r>
              <a:rPr lang="es-MX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Renta Fija</a:t>
            </a:r>
            <a:endParaRPr lang="es-MX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MX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Commodities</a:t>
            </a:r>
          </a:p>
          <a:p>
            <a:r>
              <a:rPr lang="es-MX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Moneda</a:t>
            </a:r>
          </a:p>
          <a:p>
            <a:r>
              <a:rPr lang="es-MX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Apalancados</a:t>
            </a:r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78B6201E-774D-CB49-8261-4DAAFBFAED63}"/>
              </a:ext>
            </a:extLst>
          </p:cNvPr>
          <p:cNvSpPr/>
          <p:nvPr/>
        </p:nvSpPr>
        <p:spPr>
          <a:xfrm>
            <a:off x="-238442" y="-182080"/>
            <a:ext cx="3645593" cy="7222159"/>
          </a:xfrm>
          <a:custGeom>
            <a:avLst/>
            <a:gdLst>
              <a:gd name="connsiteX0" fmla="*/ 0 w 3437248"/>
              <a:gd name="connsiteY0" fmla="*/ 0 h 6858001"/>
              <a:gd name="connsiteX1" fmla="*/ 1654920 w 3437248"/>
              <a:gd name="connsiteY1" fmla="*/ 0 h 6858001"/>
              <a:gd name="connsiteX2" fmla="*/ 1711900 w 3437248"/>
              <a:gd name="connsiteY2" fmla="*/ 37995 h 6858001"/>
              <a:gd name="connsiteX3" fmla="*/ 3437248 w 3437248"/>
              <a:gd name="connsiteY3" fmla="*/ 3429001 h 6858001"/>
              <a:gd name="connsiteX4" fmla="*/ 1752459 w 3437248"/>
              <a:gd name="connsiteY4" fmla="*/ 6790053 h 6858001"/>
              <a:gd name="connsiteX5" fmla="*/ 1656907 w 3437248"/>
              <a:gd name="connsiteY5" fmla="*/ 6858001 h 6858001"/>
              <a:gd name="connsiteX6" fmla="*/ 0 w 3437248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7248" h="6858001">
                <a:moveTo>
                  <a:pt x="0" y="0"/>
                </a:moveTo>
                <a:lnTo>
                  <a:pt x="1654920" y="0"/>
                </a:lnTo>
                <a:lnTo>
                  <a:pt x="1711900" y="37995"/>
                </a:lnTo>
                <a:cubicBezTo>
                  <a:pt x="2757694" y="800735"/>
                  <a:pt x="3437248" y="2035509"/>
                  <a:pt x="3437248" y="3429001"/>
                </a:cubicBezTo>
                <a:cubicBezTo>
                  <a:pt x="3437248" y="4804396"/>
                  <a:pt x="2775230" y="6025169"/>
                  <a:pt x="1752459" y="6790053"/>
                </a:cubicBezTo>
                <a:lnTo>
                  <a:pt x="1656907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00325B">
              <a:alpha val="30000"/>
            </a:srgbClr>
          </a:solidFill>
          <a:ln w="123825" cmpd="sng">
            <a:solidFill>
              <a:schemeClr val="bg2">
                <a:alpha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0908508A-F7C3-1F4D-A454-7EE0D3932C98}"/>
              </a:ext>
            </a:extLst>
          </p:cNvPr>
          <p:cNvSpPr txBox="1"/>
          <p:nvPr/>
        </p:nvSpPr>
        <p:spPr>
          <a:xfrm>
            <a:off x="-80439" y="2733608"/>
            <a:ext cx="3329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spc="300" dirty="0">
                <a:solidFill>
                  <a:schemeClr val="bg1"/>
                </a:solidFill>
                <a:latin typeface="Acherus Grotesque Bold" panose="020B0604020202020204" charset="0"/>
                <a:ea typeface="Microsoft Yi Baiti" panose="03000500000000000000" pitchFamily="66" charset="0"/>
                <a:cs typeface="Arial" panose="020B0604020202020204" pitchFamily="34" charset="0"/>
              </a:rPr>
              <a:t>Tipos de </a:t>
            </a:r>
            <a:r>
              <a:rPr lang="es-ES_tradnl" sz="3600" b="1" spc="300" dirty="0" err="1">
                <a:solidFill>
                  <a:schemeClr val="bg1"/>
                </a:solidFill>
                <a:latin typeface="Acherus Grotesque Bold" panose="020B0604020202020204" charset="0"/>
                <a:ea typeface="Microsoft Yi Baiti" panose="03000500000000000000" pitchFamily="66" charset="0"/>
                <a:cs typeface="Arial" panose="020B0604020202020204" pitchFamily="34" charset="0"/>
              </a:rPr>
              <a:t>ETF’s</a:t>
            </a:r>
            <a:endParaRPr lang="es-ES_tradnl" sz="3600" b="1" spc="300" dirty="0">
              <a:solidFill>
                <a:schemeClr val="bg1"/>
              </a:solidFill>
              <a:latin typeface="Acherus Grotesque Bold" panose="020B0604020202020204" charset="0"/>
              <a:ea typeface="Microsoft Yi Baiti" panose="03000500000000000000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090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5553E4A-A768-4FC4-8F1A-826EBAEE9BEA}"/>
              </a:ext>
            </a:extLst>
          </p:cNvPr>
          <p:cNvSpPr txBox="1">
            <a:spLocks/>
          </p:cNvSpPr>
          <p:nvPr/>
        </p:nvSpPr>
        <p:spPr>
          <a:xfrm>
            <a:off x="4094920" y="675861"/>
            <a:ext cx="7222435" cy="5180153"/>
          </a:xfrm>
          <a:prstGeom prst="rect">
            <a:avLst/>
          </a:prstGeom>
        </p:spPr>
        <p:txBody>
          <a:bodyPr/>
          <a:lstStyle>
            <a:lvl1pPr marL="169863" indent="-1698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638" indent="-219075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–"/>
              <a:tabLst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9913" indent="-169863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4538" indent="-17303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698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–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¿Qué es ESG?</a:t>
            </a:r>
          </a:p>
          <a:p>
            <a:r>
              <a:rPr lang="es-MX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Environmental</a:t>
            </a:r>
          </a:p>
          <a:p>
            <a:r>
              <a:rPr lang="es-MX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Social</a:t>
            </a:r>
          </a:p>
          <a:p>
            <a:r>
              <a:rPr lang="es-MX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Corporate Governance</a:t>
            </a:r>
          </a:p>
          <a:p>
            <a:endParaRPr lang="es-MX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s-MX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Importancia: Fomentar inversiones en empresas con impacto positivo para la sociedad</a:t>
            </a:r>
            <a:endParaRPr lang="es-MX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78B6201E-774D-CB49-8261-4DAAFBFAED63}"/>
              </a:ext>
            </a:extLst>
          </p:cNvPr>
          <p:cNvSpPr/>
          <p:nvPr/>
        </p:nvSpPr>
        <p:spPr>
          <a:xfrm>
            <a:off x="-238442" y="-182080"/>
            <a:ext cx="3645593" cy="7222159"/>
          </a:xfrm>
          <a:custGeom>
            <a:avLst/>
            <a:gdLst>
              <a:gd name="connsiteX0" fmla="*/ 0 w 3437248"/>
              <a:gd name="connsiteY0" fmla="*/ 0 h 6858001"/>
              <a:gd name="connsiteX1" fmla="*/ 1654920 w 3437248"/>
              <a:gd name="connsiteY1" fmla="*/ 0 h 6858001"/>
              <a:gd name="connsiteX2" fmla="*/ 1711900 w 3437248"/>
              <a:gd name="connsiteY2" fmla="*/ 37995 h 6858001"/>
              <a:gd name="connsiteX3" fmla="*/ 3437248 w 3437248"/>
              <a:gd name="connsiteY3" fmla="*/ 3429001 h 6858001"/>
              <a:gd name="connsiteX4" fmla="*/ 1752459 w 3437248"/>
              <a:gd name="connsiteY4" fmla="*/ 6790053 h 6858001"/>
              <a:gd name="connsiteX5" fmla="*/ 1656907 w 3437248"/>
              <a:gd name="connsiteY5" fmla="*/ 6858001 h 6858001"/>
              <a:gd name="connsiteX6" fmla="*/ 0 w 3437248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7248" h="6858001">
                <a:moveTo>
                  <a:pt x="0" y="0"/>
                </a:moveTo>
                <a:lnTo>
                  <a:pt x="1654920" y="0"/>
                </a:lnTo>
                <a:lnTo>
                  <a:pt x="1711900" y="37995"/>
                </a:lnTo>
                <a:cubicBezTo>
                  <a:pt x="2757694" y="800735"/>
                  <a:pt x="3437248" y="2035509"/>
                  <a:pt x="3437248" y="3429001"/>
                </a:cubicBezTo>
                <a:cubicBezTo>
                  <a:pt x="3437248" y="4804396"/>
                  <a:pt x="2775230" y="6025169"/>
                  <a:pt x="1752459" y="6790053"/>
                </a:cubicBezTo>
                <a:lnTo>
                  <a:pt x="1656907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00325B">
              <a:alpha val="30000"/>
            </a:srgbClr>
          </a:solidFill>
          <a:ln w="123825" cmpd="sng">
            <a:solidFill>
              <a:schemeClr val="bg2">
                <a:alpha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0908508A-F7C3-1F4D-A454-7EE0D3932C98}"/>
              </a:ext>
            </a:extLst>
          </p:cNvPr>
          <p:cNvSpPr txBox="1"/>
          <p:nvPr/>
        </p:nvSpPr>
        <p:spPr>
          <a:xfrm>
            <a:off x="-80439" y="2733608"/>
            <a:ext cx="332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spc="300" dirty="0">
                <a:solidFill>
                  <a:schemeClr val="bg1"/>
                </a:solidFill>
                <a:latin typeface="Acherus Grotesque Bold" panose="020B0604020202020204" charset="0"/>
                <a:ea typeface="Microsoft Yi Baiti" panose="03000500000000000000" pitchFamily="66" charset="0"/>
                <a:cs typeface="Arial" panose="020B0604020202020204" pitchFamily="34" charset="0"/>
              </a:rPr>
              <a:t>ESG</a:t>
            </a:r>
          </a:p>
        </p:txBody>
      </p:sp>
    </p:spTree>
    <p:extLst>
      <p:ext uri="{BB962C8B-B14F-4D97-AF65-F5344CB8AC3E}">
        <p14:creationId xmlns:p14="http://schemas.microsoft.com/office/powerpoint/2010/main" val="1497802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9379D56-ABB1-0746-BF86-E945ED2CA415}"/>
              </a:ext>
            </a:extLst>
          </p:cNvPr>
          <p:cNvSpPr/>
          <p:nvPr/>
        </p:nvSpPr>
        <p:spPr>
          <a:xfrm>
            <a:off x="645552" y="750517"/>
            <a:ext cx="4963553" cy="5726483"/>
          </a:xfrm>
          <a:prstGeom prst="rect">
            <a:avLst/>
          </a:prstGeom>
          <a:solidFill>
            <a:srgbClr val="6DBDB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93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97B332-817D-5A41-9286-03237E729C19}"/>
              </a:ext>
            </a:extLst>
          </p:cNvPr>
          <p:cNvSpPr txBox="1"/>
          <p:nvPr/>
        </p:nvSpPr>
        <p:spPr>
          <a:xfrm>
            <a:off x="1559953" y="940991"/>
            <a:ext cx="262405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133" b="1" dirty="0">
                <a:solidFill>
                  <a:srgbClr val="4C837A"/>
                </a:solidFill>
              </a:rPr>
              <a:t>MERCADO PRIMARIO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C483F26E-D255-0045-8033-8FEE0EE16014}"/>
              </a:ext>
            </a:extLst>
          </p:cNvPr>
          <p:cNvSpPr/>
          <p:nvPr/>
        </p:nvSpPr>
        <p:spPr>
          <a:xfrm>
            <a:off x="5609105" y="750517"/>
            <a:ext cx="5820895" cy="5726483"/>
          </a:xfrm>
          <a:prstGeom prst="rect">
            <a:avLst/>
          </a:prstGeom>
          <a:solidFill>
            <a:srgbClr val="2077C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BF2AFFE-E9CF-0E48-BC01-D547BA68B01A}"/>
              </a:ext>
            </a:extLst>
          </p:cNvPr>
          <p:cNvSpPr txBox="1"/>
          <p:nvPr/>
        </p:nvSpPr>
        <p:spPr>
          <a:xfrm>
            <a:off x="7096925" y="938874"/>
            <a:ext cx="294067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133" b="1" dirty="0">
                <a:solidFill>
                  <a:schemeClr val="tx2"/>
                </a:solidFill>
              </a:rPr>
              <a:t>MERCADO SECUNDARIO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FBF727CB-535E-2B46-ABDB-EC38FE57E874}"/>
              </a:ext>
            </a:extLst>
          </p:cNvPr>
          <p:cNvSpPr/>
          <p:nvPr/>
        </p:nvSpPr>
        <p:spPr>
          <a:xfrm>
            <a:off x="3076495" y="2942301"/>
            <a:ext cx="1440000" cy="1440000"/>
          </a:xfrm>
          <a:prstGeom prst="rect">
            <a:avLst/>
          </a:prstGeom>
          <a:solidFill>
            <a:srgbClr val="00A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>
                <a:solidFill>
                  <a:schemeClr val="bg1">
                    <a:lumMod val="95000"/>
                  </a:schemeClr>
                </a:solidFill>
              </a:rPr>
              <a:t>Participantes Autorizados</a:t>
            </a:r>
          </a:p>
        </p:txBody>
      </p:sp>
      <p:sp>
        <p:nvSpPr>
          <p:cNvPr id="35" name="Flecha izquierda y derecha 34">
            <a:extLst>
              <a:ext uri="{FF2B5EF4-FFF2-40B4-BE49-F238E27FC236}">
                <a16:creationId xmlns:a16="http://schemas.microsoft.com/office/drawing/2014/main" id="{957FE3EA-2DB8-F046-8964-E176E2C30D34}"/>
              </a:ext>
            </a:extLst>
          </p:cNvPr>
          <p:cNvSpPr/>
          <p:nvPr/>
        </p:nvSpPr>
        <p:spPr>
          <a:xfrm>
            <a:off x="4730523" y="3001902"/>
            <a:ext cx="1680000" cy="227422"/>
          </a:xfrm>
          <a:prstGeom prst="leftRightArrow">
            <a:avLst>
              <a:gd name="adj1" fmla="val 5114"/>
              <a:gd name="adj2" fmla="val 50000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200">
              <a:solidFill>
                <a:schemeClr val="tx1"/>
              </a:solidFill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5E5B344B-7981-C443-B2C5-6823943DF9B3}"/>
              </a:ext>
            </a:extLst>
          </p:cNvPr>
          <p:cNvSpPr>
            <a:spLocks noChangeAspect="1"/>
          </p:cNvSpPr>
          <p:nvPr/>
        </p:nvSpPr>
        <p:spPr>
          <a:xfrm>
            <a:off x="1038407" y="2942301"/>
            <a:ext cx="1440000" cy="1440000"/>
          </a:xfrm>
          <a:prstGeom prst="rect">
            <a:avLst/>
          </a:prstGeom>
          <a:solidFill>
            <a:srgbClr val="00A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>
                <a:solidFill>
                  <a:schemeClr val="bg1">
                    <a:lumMod val="95000"/>
                  </a:schemeClr>
                </a:solidFill>
              </a:rPr>
              <a:t>Gestor/Emisor ETF</a:t>
            </a:r>
          </a:p>
        </p:txBody>
      </p:sp>
      <p:cxnSp>
        <p:nvCxnSpPr>
          <p:cNvPr id="10" name="Conector angular 9">
            <a:extLst>
              <a:ext uri="{FF2B5EF4-FFF2-40B4-BE49-F238E27FC236}">
                <a16:creationId xmlns:a16="http://schemas.microsoft.com/office/drawing/2014/main" id="{2E027A63-D96A-FF44-8AFD-7FD382D454D1}"/>
              </a:ext>
            </a:extLst>
          </p:cNvPr>
          <p:cNvCxnSpPr>
            <a:cxnSpLocks/>
            <a:stCxn id="32" idx="0"/>
            <a:endCxn id="31" idx="0"/>
          </p:cNvCxnSpPr>
          <p:nvPr/>
        </p:nvCxnSpPr>
        <p:spPr>
          <a:xfrm rot="5400000" flipH="1" flipV="1">
            <a:off x="2777451" y="1923258"/>
            <a:ext cx="8467" cy="2038089"/>
          </a:xfrm>
          <a:prstGeom prst="bentConnector3">
            <a:avLst>
              <a:gd name="adj1" fmla="val 6840000"/>
            </a:avLst>
          </a:prstGeom>
          <a:ln w="38100">
            <a:solidFill>
              <a:srgbClr val="0782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angular 87">
            <a:extLst>
              <a:ext uri="{FF2B5EF4-FFF2-40B4-BE49-F238E27FC236}">
                <a16:creationId xmlns:a16="http://schemas.microsoft.com/office/drawing/2014/main" id="{180113CF-1842-3345-938D-680148BF2F68}"/>
              </a:ext>
            </a:extLst>
          </p:cNvPr>
          <p:cNvCxnSpPr>
            <a:cxnSpLocks/>
          </p:cNvCxnSpPr>
          <p:nvPr/>
        </p:nvCxnSpPr>
        <p:spPr>
          <a:xfrm rot="16200000" flipV="1">
            <a:off x="2784248" y="1719002"/>
            <a:ext cx="8467" cy="2472000"/>
          </a:xfrm>
          <a:prstGeom prst="bentConnector3">
            <a:avLst>
              <a:gd name="adj1" fmla="val 10871984"/>
            </a:avLst>
          </a:prstGeom>
          <a:ln w="38100">
            <a:solidFill>
              <a:srgbClr val="0782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CuadroTexto 89">
            <a:extLst>
              <a:ext uri="{FF2B5EF4-FFF2-40B4-BE49-F238E27FC236}">
                <a16:creationId xmlns:a16="http://schemas.microsoft.com/office/drawing/2014/main" id="{EE106E79-273C-2A4C-B401-2091B52F25BF}"/>
              </a:ext>
            </a:extLst>
          </p:cNvPr>
          <p:cNvSpPr txBox="1"/>
          <p:nvPr/>
        </p:nvSpPr>
        <p:spPr>
          <a:xfrm>
            <a:off x="2268788" y="2087502"/>
            <a:ext cx="11820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>
                <a:solidFill>
                  <a:srgbClr val="078283"/>
                </a:solidFill>
              </a:rPr>
              <a:t>Certificados ETF</a:t>
            </a: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6B8C3809-9429-BB4E-9FC5-EEBC10F0A736}"/>
              </a:ext>
            </a:extLst>
          </p:cNvPr>
          <p:cNvSpPr txBox="1"/>
          <p:nvPr/>
        </p:nvSpPr>
        <p:spPr>
          <a:xfrm>
            <a:off x="1942133" y="1790478"/>
            <a:ext cx="1968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1C5489"/>
                </a:solidFill>
              </a:defRPr>
            </a:lvl1pPr>
          </a:lstStyle>
          <a:p>
            <a:r>
              <a:rPr lang="es-ES_tradnl" sz="1200" dirty="0">
                <a:solidFill>
                  <a:srgbClr val="078283"/>
                </a:solidFill>
              </a:rPr>
              <a:t>Canasta instrumentos / Cash</a:t>
            </a:r>
          </a:p>
        </p:txBody>
      </p:sp>
      <p:cxnSp>
        <p:nvCxnSpPr>
          <p:cNvPr id="93" name="Conector angular 92">
            <a:extLst>
              <a:ext uri="{FF2B5EF4-FFF2-40B4-BE49-F238E27FC236}">
                <a16:creationId xmlns:a16="http://schemas.microsoft.com/office/drawing/2014/main" id="{ACEF7902-7B57-9D48-B945-3A00B7F4D696}"/>
              </a:ext>
            </a:extLst>
          </p:cNvPr>
          <p:cNvCxnSpPr>
            <a:cxnSpLocks/>
          </p:cNvCxnSpPr>
          <p:nvPr/>
        </p:nvCxnSpPr>
        <p:spPr>
          <a:xfrm rot="5400000">
            <a:off x="2777964" y="3350224"/>
            <a:ext cx="8467" cy="2038089"/>
          </a:xfrm>
          <a:prstGeom prst="bentConnector3">
            <a:avLst>
              <a:gd name="adj1" fmla="val 7271984"/>
            </a:avLst>
          </a:prstGeom>
          <a:ln w="38100">
            <a:solidFill>
              <a:srgbClr val="0782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angular 93">
            <a:extLst>
              <a:ext uri="{FF2B5EF4-FFF2-40B4-BE49-F238E27FC236}">
                <a16:creationId xmlns:a16="http://schemas.microsoft.com/office/drawing/2014/main" id="{5F10F915-DB45-BF46-87FA-6D264EDDF103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91719" y="3133268"/>
            <a:ext cx="8467" cy="2472000"/>
          </a:xfrm>
          <a:prstGeom prst="bentConnector3">
            <a:avLst>
              <a:gd name="adj1" fmla="val 10871984"/>
            </a:avLst>
          </a:prstGeom>
          <a:ln w="38100">
            <a:solidFill>
              <a:srgbClr val="0782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CuadroTexto 94">
            <a:extLst>
              <a:ext uri="{FF2B5EF4-FFF2-40B4-BE49-F238E27FC236}">
                <a16:creationId xmlns:a16="http://schemas.microsoft.com/office/drawing/2014/main" id="{0A8199E6-AAF7-C048-9429-593F1E07A989}"/>
              </a:ext>
            </a:extLst>
          </p:cNvPr>
          <p:cNvSpPr txBox="1"/>
          <p:nvPr/>
        </p:nvSpPr>
        <p:spPr>
          <a:xfrm>
            <a:off x="2270820" y="5018350"/>
            <a:ext cx="11820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>
                <a:solidFill>
                  <a:srgbClr val="078283"/>
                </a:solidFill>
              </a:rPr>
              <a:t>Certificados ETF</a:t>
            </a: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70C82388-8571-2F45-9F21-18141310457E}"/>
              </a:ext>
            </a:extLst>
          </p:cNvPr>
          <p:cNvSpPr txBox="1"/>
          <p:nvPr/>
        </p:nvSpPr>
        <p:spPr>
          <a:xfrm>
            <a:off x="1942133" y="5332379"/>
            <a:ext cx="1968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1C5489"/>
                </a:solidFill>
              </a:defRPr>
            </a:lvl1pPr>
          </a:lstStyle>
          <a:p>
            <a:r>
              <a:rPr lang="es-ES_tradnl" sz="1200" dirty="0">
                <a:solidFill>
                  <a:srgbClr val="078283"/>
                </a:solidFill>
              </a:rPr>
              <a:t>Canasta instrumentos / Cash</a:t>
            </a:r>
          </a:p>
        </p:txBody>
      </p:sp>
      <p:sp>
        <p:nvSpPr>
          <p:cNvPr id="99" name="Rectángulo 98">
            <a:extLst>
              <a:ext uri="{FF2B5EF4-FFF2-40B4-BE49-F238E27FC236}">
                <a16:creationId xmlns:a16="http://schemas.microsoft.com/office/drawing/2014/main" id="{99D92A69-A27A-4F4F-844E-F43DB8B43B62}"/>
              </a:ext>
            </a:extLst>
          </p:cNvPr>
          <p:cNvSpPr/>
          <p:nvPr/>
        </p:nvSpPr>
        <p:spPr>
          <a:xfrm>
            <a:off x="6690753" y="2515511"/>
            <a:ext cx="3657600" cy="389850"/>
          </a:xfrm>
          <a:prstGeom prst="rect">
            <a:avLst/>
          </a:prstGeom>
          <a:solidFill>
            <a:srgbClr val="216BB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>
                <a:solidFill>
                  <a:schemeClr val="bg1">
                    <a:lumMod val="95000"/>
                  </a:schemeClr>
                </a:solidFill>
              </a:rPr>
              <a:t>Casa de Bolsa</a:t>
            </a:r>
          </a:p>
        </p:txBody>
      </p:sp>
      <p:sp>
        <p:nvSpPr>
          <p:cNvPr id="100" name="Rectángulo 99">
            <a:extLst>
              <a:ext uri="{FF2B5EF4-FFF2-40B4-BE49-F238E27FC236}">
                <a16:creationId xmlns:a16="http://schemas.microsoft.com/office/drawing/2014/main" id="{C01D448D-F55E-5B44-88D6-2C2D447F1721}"/>
              </a:ext>
            </a:extLst>
          </p:cNvPr>
          <p:cNvSpPr/>
          <p:nvPr/>
        </p:nvSpPr>
        <p:spPr>
          <a:xfrm>
            <a:off x="6690753" y="2902750"/>
            <a:ext cx="3657600" cy="389850"/>
          </a:xfrm>
          <a:prstGeom prst="rect">
            <a:avLst/>
          </a:prstGeom>
          <a:solidFill>
            <a:srgbClr val="1C548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>
                <a:solidFill>
                  <a:schemeClr val="bg1">
                    <a:lumMod val="95000"/>
                  </a:schemeClr>
                </a:solidFill>
              </a:rPr>
              <a:t>Formador de Mercado</a:t>
            </a:r>
          </a:p>
        </p:txBody>
      </p:sp>
      <p:sp>
        <p:nvSpPr>
          <p:cNvPr id="101" name="Rectángulo 100">
            <a:extLst>
              <a:ext uri="{FF2B5EF4-FFF2-40B4-BE49-F238E27FC236}">
                <a16:creationId xmlns:a16="http://schemas.microsoft.com/office/drawing/2014/main" id="{21F869FC-C963-6D42-AE74-036E0988DE2A}"/>
              </a:ext>
            </a:extLst>
          </p:cNvPr>
          <p:cNvSpPr/>
          <p:nvPr/>
        </p:nvSpPr>
        <p:spPr>
          <a:xfrm>
            <a:off x="6690753" y="3294060"/>
            <a:ext cx="3657600" cy="782400"/>
          </a:xfrm>
          <a:prstGeom prst="rect">
            <a:avLst/>
          </a:prstGeom>
          <a:solidFill>
            <a:srgbClr val="153F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67" dirty="0">
                <a:solidFill>
                  <a:schemeClr val="bg1">
                    <a:lumMod val="95000"/>
                  </a:schemeClr>
                </a:solidFill>
              </a:rPr>
              <a:t>Intercambio</a:t>
            </a:r>
          </a:p>
        </p:txBody>
      </p:sp>
      <p:sp>
        <p:nvSpPr>
          <p:cNvPr id="102" name="Rectángulo 101">
            <a:extLst>
              <a:ext uri="{FF2B5EF4-FFF2-40B4-BE49-F238E27FC236}">
                <a16:creationId xmlns:a16="http://schemas.microsoft.com/office/drawing/2014/main" id="{2854DB1C-F1C9-FE4E-9433-B6A4AC64A404}"/>
              </a:ext>
            </a:extLst>
          </p:cNvPr>
          <p:cNvSpPr/>
          <p:nvPr/>
        </p:nvSpPr>
        <p:spPr>
          <a:xfrm>
            <a:off x="6690753" y="4057211"/>
            <a:ext cx="3657600" cy="389850"/>
          </a:xfrm>
          <a:prstGeom prst="rect">
            <a:avLst/>
          </a:prstGeom>
          <a:solidFill>
            <a:srgbClr val="1C548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>
                <a:solidFill>
                  <a:schemeClr val="bg1">
                    <a:lumMod val="95000"/>
                  </a:schemeClr>
                </a:solidFill>
              </a:rPr>
              <a:t>Formador de Mercado</a:t>
            </a:r>
          </a:p>
        </p:txBody>
      </p:sp>
      <p:sp>
        <p:nvSpPr>
          <p:cNvPr id="103" name="Rectángulo 102">
            <a:extLst>
              <a:ext uri="{FF2B5EF4-FFF2-40B4-BE49-F238E27FC236}">
                <a16:creationId xmlns:a16="http://schemas.microsoft.com/office/drawing/2014/main" id="{C0425B27-3990-4B4D-A145-E6C6B7E1337F}"/>
              </a:ext>
            </a:extLst>
          </p:cNvPr>
          <p:cNvSpPr/>
          <p:nvPr/>
        </p:nvSpPr>
        <p:spPr>
          <a:xfrm>
            <a:off x="6690753" y="4426750"/>
            <a:ext cx="3657600" cy="389850"/>
          </a:xfrm>
          <a:prstGeom prst="rect">
            <a:avLst/>
          </a:prstGeom>
          <a:solidFill>
            <a:srgbClr val="216BB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>
                <a:solidFill>
                  <a:schemeClr val="bg1">
                    <a:lumMod val="95000"/>
                  </a:schemeClr>
                </a:solidFill>
              </a:rPr>
              <a:t>Casa de Bolsa</a:t>
            </a:r>
          </a:p>
        </p:txBody>
      </p:sp>
      <p:sp>
        <p:nvSpPr>
          <p:cNvPr id="104" name="Flecha izquierda y derecha 103">
            <a:extLst>
              <a:ext uri="{FF2B5EF4-FFF2-40B4-BE49-F238E27FC236}">
                <a16:creationId xmlns:a16="http://schemas.microsoft.com/office/drawing/2014/main" id="{347848E3-C890-1F48-BA79-46A9ABE94507}"/>
              </a:ext>
            </a:extLst>
          </p:cNvPr>
          <p:cNvSpPr/>
          <p:nvPr/>
        </p:nvSpPr>
        <p:spPr>
          <a:xfrm>
            <a:off x="4730523" y="4124148"/>
            <a:ext cx="1680000" cy="227422"/>
          </a:xfrm>
          <a:prstGeom prst="leftRightArrow">
            <a:avLst>
              <a:gd name="adj1" fmla="val 5114"/>
              <a:gd name="adj2" fmla="val 50000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200">
              <a:solidFill>
                <a:schemeClr val="tx1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E6A1AD9-29BF-2646-89A1-2F1811C3F1FA}"/>
              </a:ext>
            </a:extLst>
          </p:cNvPr>
          <p:cNvSpPr txBox="1"/>
          <p:nvPr/>
        </p:nvSpPr>
        <p:spPr>
          <a:xfrm>
            <a:off x="5092038" y="4293172"/>
            <a:ext cx="1080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/>
              <a:t>Redención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2366CCA-E1B5-6040-BBB6-E8BE0E1B28A5}"/>
              </a:ext>
            </a:extLst>
          </p:cNvPr>
          <p:cNvSpPr txBox="1"/>
          <p:nvPr/>
        </p:nvSpPr>
        <p:spPr>
          <a:xfrm>
            <a:off x="5161754" y="2813151"/>
            <a:ext cx="926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/>
              <a:t>Creación</a:t>
            </a:r>
          </a:p>
        </p:txBody>
      </p:sp>
      <p:sp>
        <p:nvSpPr>
          <p:cNvPr id="123" name="Elipse 122">
            <a:extLst>
              <a:ext uri="{FF2B5EF4-FFF2-40B4-BE49-F238E27FC236}">
                <a16:creationId xmlns:a16="http://schemas.microsoft.com/office/drawing/2014/main" id="{667AC997-8725-E54E-88C4-826039D68AC3}"/>
              </a:ext>
            </a:extLst>
          </p:cNvPr>
          <p:cNvSpPr>
            <a:spLocks noChangeAspect="1"/>
          </p:cNvSpPr>
          <p:nvPr/>
        </p:nvSpPr>
        <p:spPr>
          <a:xfrm>
            <a:off x="7715051" y="1369527"/>
            <a:ext cx="1609001" cy="795694"/>
          </a:xfrm>
          <a:prstGeom prst="ellipse">
            <a:avLst/>
          </a:prstGeom>
          <a:solidFill>
            <a:srgbClr val="1C5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>
                <a:solidFill>
                  <a:schemeClr val="bg1">
                    <a:lumMod val="95000"/>
                  </a:schemeClr>
                </a:solidFill>
              </a:rPr>
              <a:t>Comprador</a:t>
            </a:r>
          </a:p>
        </p:txBody>
      </p:sp>
      <p:cxnSp>
        <p:nvCxnSpPr>
          <p:cNvPr id="125" name="Conector recto de flecha 124">
            <a:extLst>
              <a:ext uri="{FF2B5EF4-FFF2-40B4-BE49-F238E27FC236}">
                <a16:creationId xmlns:a16="http://schemas.microsoft.com/office/drawing/2014/main" id="{5958EF9C-C5B8-C744-BC91-E6E7B7C35B4C}"/>
              </a:ext>
            </a:extLst>
          </p:cNvPr>
          <p:cNvCxnSpPr>
            <a:cxnSpLocks/>
            <a:stCxn id="123" idx="4"/>
            <a:endCxn id="99" idx="0"/>
          </p:cNvCxnSpPr>
          <p:nvPr/>
        </p:nvCxnSpPr>
        <p:spPr>
          <a:xfrm>
            <a:off x="8519552" y="2165221"/>
            <a:ext cx="1" cy="350290"/>
          </a:xfrm>
          <a:prstGeom prst="straightConnector1">
            <a:avLst/>
          </a:prstGeom>
          <a:ln w="38100">
            <a:solidFill>
              <a:srgbClr val="1C548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Elipse 131">
            <a:extLst>
              <a:ext uri="{FF2B5EF4-FFF2-40B4-BE49-F238E27FC236}">
                <a16:creationId xmlns:a16="http://schemas.microsoft.com/office/drawing/2014/main" id="{4DE1EA8C-8663-F044-8487-88689F749AE3}"/>
              </a:ext>
            </a:extLst>
          </p:cNvPr>
          <p:cNvSpPr>
            <a:spLocks/>
          </p:cNvSpPr>
          <p:nvPr/>
        </p:nvSpPr>
        <p:spPr>
          <a:xfrm>
            <a:off x="7757553" y="5223000"/>
            <a:ext cx="1524000" cy="796800"/>
          </a:xfrm>
          <a:prstGeom prst="ellipse">
            <a:avLst/>
          </a:prstGeom>
          <a:solidFill>
            <a:srgbClr val="1C5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>
                <a:solidFill>
                  <a:schemeClr val="bg1">
                    <a:lumMod val="95000"/>
                  </a:schemeClr>
                </a:solidFill>
              </a:rPr>
              <a:t>Vendedor</a:t>
            </a:r>
          </a:p>
        </p:txBody>
      </p:sp>
      <p:cxnSp>
        <p:nvCxnSpPr>
          <p:cNvPr id="134" name="Conector recto de flecha 133">
            <a:extLst>
              <a:ext uri="{FF2B5EF4-FFF2-40B4-BE49-F238E27FC236}">
                <a16:creationId xmlns:a16="http://schemas.microsoft.com/office/drawing/2014/main" id="{442DD39F-D1E5-6545-A984-423F5B3A016A}"/>
              </a:ext>
            </a:extLst>
          </p:cNvPr>
          <p:cNvCxnSpPr>
            <a:stCxn id="103" idx="2"/>
            <a:endCxn id="132" idx="0"/>
          </p:cNvCxnSpPr>
          <p:nvPr/>
        </p:nvCxnSpPr>
        <p:spPr>
          <a:xfrm>
            <a:off x="8519553" y="4816600"/>
            <a:ext cx="0" cy="406400"/>
          </a:xfrm>
          <a:prstGeom prst="straightConnector1">
            <a:avLst/>
          </a:prstGeom>
          <a:ln w="38100">
            <a:solidFill>
              <a:srgbClr val="1C548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ector recto de flecha 142">
            <a:extLst>
              <a:ext uri="{FF2B5EF4-FFF2-40B4-BE49-F238E27FC236}">
                <a16:creationId xmlns:a16="http://schemas.microsoft.com/office/drawing/2014/main" id="{493F51BA-72D9-0D4C-8213-E66A8A759F79}"/>
              </a:ext>
            </a:extLst>
          </p:cNvPr>
          <p:cNvCxnSpPr>
            <a:cxnSpLocks/>
          </p:cNvCxnSpPr>
          <p:nvPr/>
        </p:nvCxnSpPr>
        <p:spPr>
          <a:xfrm>
            <a:off x="9956800" y="3429000"/>
            <a:ext cx="0" cy="457200"/>
          </a:xfrm>
          <a:prstGeom prst="straightConnector1">
            <a:avLst/>
          </a:prstGeom>
          <a:ln w="38100">
            <a:solidFill>
              <a:srgbClr val="2987DF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ector recto de flecha 145">
            <a:extLst>
              <a:ext uri="{FF2B5EF4-FFF2-40B4-BE49-F238E27FC236}">
                <a16:creationId xmlns:a16="http://schemas.microsoft.com/office/drawing/2014/main" id="{B224D6E7-6D8E-FB4D-A501-A5D2491AAA0C}"/>
              </a:ext>
            </a:extLst>
          </p:cNvPr>
          <p:cNvCxnSpPr>
            <a:cxnSpLocks/>
          </p:cNvCxnSpPr>
          <p:nvPr/>
        </p:nvCxnSpPr>
        <p:spPr>
          <a:xfrm>
            <a:off x="7112000" y="3429000"/>
            <a:ext cx="0" cy="457200"/>
          </a:xfrm>
          <a:prstGeom prst="straightConnector1">
            <a:avLst/>
          </a:prstGeom>
          <a:ln w="38100">
            <a:solidFill>
              <a:srgbClr val="2987DF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982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60613" y="3244203"/>
            <a:ext cx="2238760" cy="760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4267" b="1" spc="43" dirty="0" err="1">
                <a:solidFill>
                  <a:srgbClr val="163357"/>
                </a:solidFill>
                <a:latin typeface="Acherus Grotesque Bold" panose="020B0604020202020204" charset="0"/>
              </a:rPr>
              <a:t>Cartinav</a:t>
            </a:r>
            <a:endParaRPr lang="en-US" sz="4267" b="1" spc="43" dirty="0">
              <a:solidFill>
                <a:srgbClr val="163357"/>
              </a:solidFill>
              <a:latin typeface="Acherus Grotesque Bold" panose="020B060402020202020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E3447AD-41E6-DC46-88CB-7D9EE8C8F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39" y="110773"/>
            <a:ext cx="5329084" cy="663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622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7008</TotalTime>
  <Words>716</Words>
  <Application>Microsoft Macintosh PowerPoint</Application>
  <PresentationFormat>Panorámica</PresentationFormat>
  <Paragraphs>124</Paragraphs>
  <Slides>20</Slides>
  <Notes>14</Notes>
  <HiddenSlides>0</HiddenSlides>
  <MMClips>2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8" baseType="lpstr">
      <vt:lpstr>Acherus Grotesque Bold</vt:lpstr>
      <vt:lpstr>Arial</vt:lpstr>
      <vt:lpstr>Calibri</vt:lpstr>
      <vt:lpstr>Calibri Light</vt:lpstr>
      <vt:lpstr>Montserrat Classic</vt:lpstr>
      <vt:lpstr>Open Sans</vt:lpstr>
      <vt:lpstr>Tema de Office</vt:lpstr>
      <vt:lpstr>Hoja de cálculo de Microsoft Excel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Costo de Administración</vt:lpstr>
      <vt:lpstr>Tracking Error</vt:lpstr>
      <vt:lpstr>¿Qué genera Tracking Error?</vt:lpstr>
      <vt:lpstr>Eficiencia Fiscal: Distribución en Ganancias de Capital</vt:lpstr>
      <vt:lpstr>Riesgo en un ETF Apalancado: Entendimiento</vt:lpstr>
      <vt:lpstr>ETF’s de Gestión Activa</vt:lpstr>
      <vt:lpstr>Ejemplo: ETF’s Gestión Activa</vt:lpstr>
      <vt:lpstr>Ejercicio Momentum</vt:lpstr>
      <vt:lpstr>Ejercicio Ponderación por Momentum</vt:lpstr>
      <vt:lpstr>Presentación de PowerPoint</vt:lpstr>
    </vt:vector>
  </TitlesOfParts>
  <Company>Bloomberg LP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Ampudia</dc:creator>
  <cp:lastModifiedBy>PABLO AMPUDIA TELLEZ</cp:lastModifiedBy>
  <cp:revision>84</cp:revision>
  <dcterms:created xsi:type="dcterms:W3CDTF">2021-08-25T16:22:09Z</dcterms:created>
  <dcterms:modified xsi:type="dcterms:W3CDTF">2022-02-02T21:12:12Z</dcterms:modified>
</cp:coreProperties>
</file>