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712" r:id="rId2"/>
    <p:sldId id="4177" r:id="rId3"/>
    <p:sldId id="4128" r:id="rId4"/>
    <p:sldId id="4178" r:id="rId5"/>
    <p:sldId id="4129" r:id="rId6"/>
    <p:sldId id="715" r:id="rId7"/>
    <p:sldId id="865" r:id="rId8"/>
    <p:sldId id="717" r:id="rId9"/>
    <p:sldId id="830" r:id="rId10"/>
    <p:sldId id="827" r:id="rId11"/>
    <p:sldId id="4179" r:id="rId12"/>
    <p:sldId id="829" r:id="rId13"/>
    <p:sldId id="718" r:id="rId14"/>
    <p:sldId id="719" r:id="rId15"/>
    <p:sldId id="720" r:id="rId16"/>
    <p:sldId id="721" r:id="rId17"/>
    <p:sldId id="722" r:id="rId18"/>
    <p:sldId id="723" r:id="rId19"/>
    <p:sldId id="4176" r:id="rId20"/>
    <p:sldId id="752" r:id="rId21"/>
    <p:sldId id="727" r:id="rId22"/>
    <p:sldId id="824" r:id="rId23"/>
    <p:sldId id="864" r:id="rId24"/>
    <p:sldId id="668" r:id="rId25"/>
    <p:sldId id="4183" r:id="rId26"/>
    <p:sldId id="670" r:id="rId27"/>
    <p:sldId id="671" r:id="rId28"/>
    <p:sldId id="673" r:id="rId29"/>
    <p:sldId id="674" r:id="rId30"/>
    <p:sldId id="675" r:id="rId31"/>
    <p:sldId id="676" r:id="rId32"/>
    <p:sldId id="834" r:id="rId33"/>
    <p:sldId id="678" r:id="rId34"/>
    <p:sldId id="680" r:id="rId35"/>
    <p:sldId id="883" r:id="rId36"/>
    <p:sldId id="882" r:id="rId37"/>
    <p:sldId id="879" r:id="rId38"/>
    <p:sldId id="681" r:id="rId39"/>
    <p:sldId id="682" r:id="rId40"/>
    <p:sldId id="868" r:id="rId41"/>
    <p:sldId id="4180" r:id="rId42"/>
    <p:sldId id="694" r:id="rId43"/>
    <p:sldId id="685" r:id="rId44"/>
    <p:sldId id="686" r:id="rId45"/>
    <p:sldId id="687" r:id="rId46"/>
    <p:sldId id="688" r:id="rId47"/>
    <p:sldId id="696" r:id="rId48"/>
    <p:sldId id="850" r:id="rId49"/>
    <p:sldId id="439" r:id="rId50"/>
    <p:sldId id="842" r:id="rId51"/>
    <p:sldId id="843" r:id="rId52"/>
    <p:sldId id="837" r:id="rId53"/>
    <p:sldId id="838" r:id="rId54"/>
    <p:sldId id="839" r:id="rId55"/>
    <p:sldId id="840" r:id="rId56"/>
    <p:sldId id="841" r:id="rId57"/>
    <p:sldId id="836" r:id="rId58"/>
    <p:sldId id="403" r:id="rId59"/>
    <p:sldId id="847" r:id="rId60"/>
    <p:sldId id="849" r:id="rId61"/>
    <p:sldId id="846" r:id="rId62"/>
    <p:sldId id="848" r:id="rId63"/>
    <p:sldId id="844" r:id="rId64"/>
    <p:sldId id="851" r:id="rId65"/>
    <p:sldId id="4181" r:id="rId66"/>
    <p:sldId id="4182" r:id="rId67"/>
    <p:sldId id="483" r:id="rId68"/>
    <p:sldId id="484" r:id="rId69"/>
    <p:sldId id="485" r:id="rId70"/>
    <p:sldId id="486" r:id="rId71"/>
    <p:sldId id="487" r:id="rId72"/>
    <p:sldId id="488" r:id="rId73"/>
    <p:sldId id="489" r:id="rId74"/>
    <p:sldId id="860" r:id="rId75"/>
    <p:sldId id="862" r:id="rId76"/>
    <p:sldId id="490" r:id="rId77"/>
    <p:sldId id="491" r:id="rId78"/>
    <p:sldId id="492" r:id="rId79"/>
    <p:sldId id="598" r:id="rId80"/>
    <p:sldId id="853" r:id="rId81"/>
    <p:sldId id="854" r:id="rId82"/>
    <p:sldId id="861" r:id="rId83"/>
    <p:sldId id="856" r:id="rId84"/>
    <p:sldId id="857" r:id="rId85"/>
    <p:sldId id="858" r:id="rId86"/>
    <p:sldId id="494" r:id="rId87"/>
    <p:sldId id="859" r:id="rId88"/>
    <p:sldId id="611" r:id="rId89"/>
    <p:sldId id="866" r:id="rId90"/>
    <p:sldId id="863" r:id="rId91"/>
    <p:sldId id="407" r:id="rId92"/>
    <p:sldId id="320" r:id="rId93"/>
    <p:sldId id="323" r:id="rId94"/>
    <p:sldId id="409" r:id="rId95"/>
    <p:sldId id="410" r:id="rId96"/>
    <p:sldId id="573" r:id="rId97"/>
    <p:sldId id="4184" r:id="rId98"/>
    <p:sldId id="4186" r:id="rId99"/>
    <p:sldId id="415" r:id="rId100"/>
    <p:sldId id="789" r:id="rId101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 D" initials="MD" lastIdx="2" clrIdx="0">
    <p:extLst>
      <p:ext uri="{19B8F6BF-5375-455C-9EA6-DF929625EA0E}">
        <p15:presenceInfo xmlns:p15="http://schemas.microsoft.com/office/powerpoint/2012/main" userId="5c95c6d74d261b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ABCB"/>
    <a:srgbClr val="CECECE"/>
    <a:srgbClr val="DEDEDE"/>
    <a:srgbClr val="CCCCCC"/>
    <a:srgbClr val="C9C9C9"/>
    <a:srgbClr val="A6A6A6"/>
    <a:srgbClr val="C5C592"/>
    <a:srgbClr val="354523"/>
    <a:srgbClr val="65313D"/>
    <a:srgbClr val="2037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>
      <p:cViewPr varScale="1">
        <p:scale>
          <a:sx n="105" d="100"/>
          <a:sy n="105" d="100"/>
        </p:scale>
        <p:origin x="357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mdantus\AppData\Roaming\Microsoft\Excel\Master%20Board%20(version%202).xlsb" TargetMode="External"/></Relationships>
</file>

<file path=ppt/charts/_rels/chartEx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677582508322586"/>
          <c:y val="1.1627906976744186E-2"/>
          <c:w val="0.60620959255016704"/>
          <c:h val="0.90406976744186052"/>
        </c:manualLayout>
      </c:layout>
      <c:doughnut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0F-4685-89D5-69272057B6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0F-4685-89D5-69272057B61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D0F-4685-89D5-69272057B61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D0F-4685-89D5-69272057B61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D0F-4685-89D5-69272057B61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D0F-4685-89D5-69272057B61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D0F-4685-89D5-69272057B61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D0F-4685-89D5-69272057B61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D0F-4685-89D5-69272057B61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D0F-4685-89D5-69272057B61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'Camp IV'!$H$7:$H$16</c:f>
              <c:strCache>
                <c:ptCount val="9"/>
                <c:pt idx="0">
                  <c:v>Tesla</c:v>
                </c:pt>
                <c:pt idx="2">
                  <c:v>Toyota</c:v>
                </c:pt>
                <c:pt idx="3">
                  <c:v>VW</c:v>
                </c:pt>
                <c:pt idx="4">
                  <c:v>Daimler</c:v>
                </c:pt>
                <c:pt idx="5">
                  <c:v>GM</c:v>
                </c:pt>
                <c:pt idx="6">
                  <c:v>Ford</c:v>
                </c:pt>
                <c:pt idx="7">
                  <c:v>BMW</c:v>
                </c:pt>
                <c:pt idx="8">
                  <c:v>H</c:v>
                </c:pt>
              </c:strCache>
            </c:strRef>
          </c:cat>
          <c:val>
            <c:numRef>
              <c:f>'Camp IV'!$I$7:$I$16</c:f>
              <c:numCache>
                <c:formatCode>General</c:formatCode>
                <c:ptCount val="10"/>
                <c:pt idx="0" formatCode="_(&quot;$&quot;* #,##0.00_);_(&quot;$&quot;* \(#,##0.00\);_(&quot;$&quot;* &quot;-&quot;??_);_(@_)">
                  <c:v>1020</c:v>
                </c:pt>
                <c:pt idx="2" formatCode="_(&quot;$&quot;* #,##0.00_);_(&quot;$&quot;* \(#,##0.00\);_(&quot;$&quot;* &quot;-&quot;??_);_(@_)">
                  <c:v>297.33</c:v>
                </c:pt>
                <c:pt idx="3" formatCode="_(&quot;$&quot;* #,##0.00_);_(&quot;$&quot;* \(#,##0.00\);_(&quot;$&quot;* &quot;-&quot;??_);_(@_)">
                  <c:v>141.97999999999999</c:v>
                </c:pt>
                <c:pt idx="4" formatCode="_(&quot;$&quot;* #,##0.00_);_(&quot;$&quot;* \(#,##0.00\);_(&quot;$&quot;* &quot;-&quot;??_);_(@_)">
                  <c:v>107.68</c:v>
                </c:pt>
                <c:pt idx="5" formatCode="_(&quot;$&quot;* #,##0.00_);_(&quot;$&quot;* \(#,##0.00\);_(&quot;$&quot;* &quot;-&quot;??_);_(@_)">
                  <c:v>92.05</c:v>
                </c:pt>
                <c:pt idx="6" formatCode="_(&quot;$&quot;* #,##0.00_);_(&quot;$&quot;* \(#,##0.00\);_(&quot;$&quot;* &quot;-&quot;??_);_(@_)">
                  <c:v>77.930000000000007</c:v>
                </c:pt>
                <c:pt idx="7" formatCode="_(&quot;$&quot;* #,##0.00_);_(&quot;$&quot;* \(#,##0.00\);_(&quot;$&quot;* &quot;-&quot;??_);_(@_)">
                  <c:v>68.78</c:v>
                </c:pt>
                <c:pt idx="8" formatCode="_(&quot;$&quot;* #,##0.00_);_(&quot;$&quot;* \(#,##0.00\);_(&quot;$&quot;* &quot;-&quot;??_);_(@_)">
                  <c:v>52.3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D0F-4685-89D5-69272057B6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74"/>
        <c:holeSize val="6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ACE0701-3545-457B-95BC-08AC792D747F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812B138-F982-487D-A4CD-FEEE9382242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1037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2B138-F982-487D-A4CD-FEEE93822420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6817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2B138-F982-487D-A4CD-FEEE93822420}" type="slidenum">
              <a:rPr lang="es-MX" smtClean="0"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1446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2796D-F95C-4E83-8016-32B9C89B4E8C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65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4118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64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0385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558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779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694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5154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5738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5935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0806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0349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8CB2E-5F0D-4D87-8049-235D149E20F2}" type="datetimeFigureOut">
              <a:rPr lang="es-MX" smtClean="0"/>
              <a:t>09/03/2022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61C54-E8FE-4470-A282-2A985897AD1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307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package" Target="../embeddings/Microsoft_Excel_Worksheet.xlsx"/><Relationship Id="rId3" Type="http://schemas.microsoft.com/office/2014/relationships/chartEx" Target="../charts/chartEx1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chart" Target="../charts/chart1.xml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5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2.wmf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10" Type="http://schemas.openxmlformats.org/officeDocument/2006/relationships/image" Target="../media/image165.jpeg"/><Relationship Id="rId4" Type="http://schemas.openxmlformats.org/officeDocument/2006/relationships/image" Target="../media/image159.png"/><Relationship Id="rId9" Type="http://schemas.openxmlformats.org/officeDocument/2006/relationships/image" Target="../media/image16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7.png"/><Relationship Id="rId3" Type="http://schemas.openxmlformats.org/officeDocument/2006/relationships/image" Target="../media/image187.jpeg"/><Relationship Id="rId7" Type="http://schemas.openxmlformats.org/officeDocument/2006/relationships/image" Target="../media/image191.png"/><Relationship Id="rId12" Type="http://schemas.openxmlformats.org/officeDocument/2006/relationships/image" Target="../media/image1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11" Type="http://schemas.openxmlformats.org/officeDocument/2006/relationships/image" Target="../media/image195.jpeg"/><Relationship Id="rId5" Type="http://schemas.openxmlformats.org/officeDocument/2006/relationships/image" Target="../media/image189.png"/><Relationship Id="rId10" Type="http://schemas.openxmlformats.org/officeDocument/2006/relationships/image" Target="../media/image194.jpeg"/><Relationship Id="rId4" Type="http://schemas.openxmlformats.org/officeDocument/2006/relationships/image" Target="../media/image188.png"/><Relationship Id="rId9" Type="http://schemas.openxmlformats.org/officeDocument/2006/relationships/image" Target="../media/image193.png"/></Relationships>
</file>

<file path=ppt/slides/_rels/slide9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1.png"/><Relationship Id="rId21" Type="http://schemas.openxmlformats.org/officeDocument/2006/relationships/image" Target="../media/image216.png"/><Relationship Id="rId42" Type="http://schemas.openxmlformats.org/officeDocument/2006/relationships/image" Target="../media/image237.jpeg"/><Relationship Id="rId47" Type="http://schemas.openxmlformats.org/officeDocument/2006/relationships/image" Target="../media/image242.png"/><Relationship Id="rId63" Type="http://schemas.openxmlformats.org/officeDocument/2006/relationships/image" Target="../media/image258.png"/><Relationship Id="rId68" Type="http://schemas.openxmlformats.org/officeDocument/2006/relationships/image" Target="../media/image263.jpeg"/><Relationship Id="rId84" Type="http://schemas.openxmlformats.org/officeDocument/2006/relationships/hyperlink" Target="https://cometa.vc/" TargetMode="External"/><Relationship Id="rId16" Type="http://schemas.openxmlformats.org/officeDocument/2006/relationships/image" Target="../media/image212.png"/><Relationship Id="rId11" Type="http://schemas.openxmlformats.org/officeDocument/2006/relationships/image" Target="../media/image207.png"/><Relationship Id="rId32" Type="http://schemas.openxmlformats.org/officeDocument/2006/relationships/image" Target="../media/image227.png"/><Relationship Id="rId37" Type="http://schemas.openxmlformats.org/officeDocument/2006/relationships/image" Target="../media/image232.png"/><Relationship Id="rId53" Type="http://schemas.openxmlformats.org/officeDocument/2006/relationships/image" Target="../media/image248.png"/><Relationship Id="rId58" Type="http://schemas.openxmlformats.org/officeDocument/2006/relationships/image" Target="../media/image253.png"/><Relationship Id="rId74" Type="http://schemas.openxmlformats.org/officeDocument/2006/relationships/image" Target="../media/image267.png"/><Relationship Id="rId79" Type="http://schemas.openxmlformats.org/officeDocument/2006/relationships/image" Target="../media/image272.png"/><Relationship Id="rId5" Type="http://schemas.openxmlformats.org/officeDocument/2006/relationships/image" Target="../media/image201.png"/><Relationship Id="rId19" Type="http://schemas.openxmlformats.org/officeDocument/2006/relationships/image" Target="../media/image214.png"/><Relationship Id="rId14" Type="http://schemas.openxmlformats.org/officeDocument/2006/relationships/image" Target="../media/image210.png"/><Relationship Id="rId22" Type="http://schemas.openxmlformats.org/officeDocument/2006/relationships/image" Target="../media/image217.png"/><Relationship Id="rId27" Type="http://schemas.openxmlformats.org/officeDocument/2006/relationships/image" Target="../media/image222.png"/><Relationship Id="rId30" Type="http://schemas.openxmlformats.org/officeDocument/2006/relationships/image" Target="../media/image225.png"/><Relationship Id="rId35" Type="http://schemas.openxmlformats.org/officeDocument/2006/relationships/image" Target="../media/image230.png"/><Relationship Id="rId43" Type="http://schemas.openxmlformats.org/officeDocument/2006/relationships/image" Target="../media/image238.png"/><Relationship Id="rId48" Type="http://schemas.openxmlformats.org/officeDocument/2006/relationships/image" Target="../media/image243.png"/><Relationship Id="rId56" Type="http://schemas.openxmlformats.org/officeDocument/2006/relationships/image" Target="../media/image251.png"/><Relationship Id="rId64" Type="http://schemas.openxmlformats.org/officeDocument/2006/relationships/image" Target="../media/image259.png"/><Relationship Id="rId69" Type="http://schemas.openxmlformats.org/officeDocument/2006/relationships/image" Target="../media/image264.png"/><Relationship Id="rId77" Type="http://schemas.openxmlformats.org/officeDocument/2006/relationships/image" Target="../media/image270.png"/><Relationship Id="rId8" Type="http://schemas.openxmlformats.org/officeDocument/2006/relationships/image" Target="../media/image204.png"/><Relationship Id="rId51" Type="http://schemas.openxmlformats.org/officeDocument/2006/relationships/image" Target="../media/image246.png"/><Relationship Id="rId72" Type="http://schemas.openxmlformats.org/officeDocument/2006/relationships/oleObject" Target="../embeddings/oleObject2.bin"/><Relationship Id="rId80" Type="http://schemas.openxmlformats.org/officeDocument/2006/relationships/image" Target="../media/image273.jpeg"/><Relationship Id="rId85" Type="http://schemas.openxmlformats.org/officeDocument/2006/relationships/image" Target="../media/image276.png"/><Relationship Id="rId3" Type="http://schemas.openxmlformats.org/officeDocument/2006/relationships/image" Target="../media/image199.png"/><Relationship Id="rId12" Type="http://schemas.openxmlformats.org/officeDocument/2006/relationships/image" Target="../media/image208.png"/><Relationship Id="rId17" Type="http://schemas.openxmlformats.org/officeDocument/2006/relationships/image" Target="../media/image213.emf"/><Relationship Id="rId25" Type="http://schemas.openxmlformats.org/officeDocument/2006/relationships/image" Target="../media/image220.png"/><Relationship Id="rId33" Type="http://schemas.openxmlformats.org/officeDocument/2006/relationships/image" Target="../media/image228.png"/><Relationship Id="rId38" Type="http://schemas.openxmlformats.org/officeDocument/2006/relationships/image" Target="../media/image233.png"/><Relationship Id="rId46" Type="http://schemas.openxmlformats.org/officeDocument/2006/relationships/image" Target="../media/image241.png"/><Relationship Id="rId59" Type="http://schemas.openxmlformats.org/officeDocument/2006/relationships/image" Target="../media/image254.png"/><Relationship Id="rId67" Type="http://schemas.openxmlformats.org/officeDocument/2006/relationships/image" Target="../media/image262.png"/><Relationship Id="rId20" Type="http://schemas.openxmlformats.org/officeDocument/2006/relationships/image" Target="../media/image215.png"/><Relationship Id="rId41" Type="http://schemas.openxmlformats.org/officeDocument/2006/relationships/image" Target="../media/image236.png"/><Relationship Id="rId54" Type="http://schemas.openxmlformats.org/officeDocument/2006/relationships/image" Target="../media/image249.png"/><Relationship Id="rId62" Type="http://schemas.openxmlformats.org/officeDocument/2006/relationships/image" Target="../media/image257.png"/><Relationship Id="rId70" Type="http://schemas.openxmlformats.org/officeDocument/2006/relationships/image" Target="../media/image265.png"/><Relationship Id="rId75" Type="http://schemas.openxmlformats.org/officeDocument/2006/relationships/image" Target="../media/image268.png"/><Relationship Id="rId83" Type="http://schemas.openxmlformats.org/officeDocument/2006/relationships/image" Target="../media/image275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2.png"/><Relationship Id="rId15" Type="http://schemas.openxmlformats.org/officeDocument/2006/relationships/image" Target="../media/image211.png"/><Relationship Id="rId23" Type="http://schemas.openxmlformats.org/officeDocument/2006/relationships/image" Target="../media/image218.png"/><Relationship Id="rId28" Type="http://schemas.openxmlformats.org/officeDocument/2006/relationships/image" Target="../media/image223.png"/><Relationship Id="rId36" Type="http://schemas.openxmlformats.org/officeDocument/2006/relationships/image" Target="../media/image231.png"/><Relationship Id="rId49" Type="http://schemas.openxmlformats.org/officeDocument/2006/relationships/image" Target="../media/image244.png"/><Relationship Id="rId57" Type="http://schemas.openxmlformats.org/officeDocument/2006/relationships/image" Target="../media/image252.png"/><Relationship Id="rId10" Type="http://schemas.openxmlformats.org/officeDocument/2006/relationships/image" Target="../media/image206.png"/><Relationship Id="rId31" Type="http://schemas.openxmlformats.org/officeDocument/2006/relationships/image" Target="../media/image226.png"/><Relationship Id="rId44" Type="http://schemas.openxmlformats.org/officeDocument/2006/relationships/image" Target="../media/image239.png"/><Relationship Id="rId52" Type="http://schemas.openxmlformats.org/officeDocument/2006/relationships/image" Target="../media/image247.png"/><Relationship Id="rId60" Type="http://schemas.openxmlformats.org/officeDocument/2006/relationships/image" Target="../media/image255.png"/><Relationship Id="rId65" Type="http://schemas.openxmlformats.org/officeDocument/2006/relationships/image" Target="../media/image260.png"/><Relationship Id="rId73" Type="http://schemas.openxmlformats.org/officeDocument/2006/relationships/image" Target="../media/image198.wmf"/><Relationship Id="rId78" Type="http://schemas.openxmlformats.org/officeDocument/2006/relationships/image" Target="../media/image271.png"/><Relationship Id="rId81" Type="http://schemas.openxmlformats.org/officeDocument/2006/relationships/image" Target="../media/image274.png"/><Relationship Id="rId4" Type="http://schemas.openxmlformats.org/officeDocument/2006/relationships/image" Target="../media/image200.jpeg"/><Relationship Id="rId9" Type="http://schemas.openxmlformats.org/officeDocument/2006/relationships/image" Target="../media/image205.png"/><Relationship Id="rId13" Type="http://schemas.openxmlformats.org/officeDocument/2006/relationships/image" Target="../media/image209.png"/><Relationship Id="rId18" Type="http://schemas.openxmlformats.org/officeDocument/2006/relationships/hyperlink" Target="https://www.gerberacapital.com/" TargetMode="External"/><Relationship Id="rId39" Type="http://schemas.openxmlformats.org/officeDocument/2006/relationships/image" Target="../media/image234.png"/><Relationship Id="rId34" Type="http://schemas.openxmlformats.org/officeDocument/2006/relationships/image" Target="../media/image229.png"/><Relationship Id="rId50" Type="http://schemas.openxmlformats.org/officeDocument/2006/relationships/image" Target="../media/image245.png"/><Relationship Id="rId55" Type="http://schemas.openxmlformats.org/officeDocument/2006/relationships/image" Target="../media/image250.png"/><Relationship Id="rId76" Type="http://schemas.openxmlformats.org/officeDocument/2006/relationships/image" Target="../media/image269.png"/><Relationship Id="rId7" Type="http://schemas.openxmlformats.org/officeDocument/2006/relationships/image" Target="../media/image203.png"/><Relationship Id="rId71" Type="http://schemas.openxmlformats.org/officeDocument/2006/relationships/image" Target="../media/image266.jpeg"/><Relationship Id="rId2" Type="http://schemas.openxmlformats.org/officeDocument/2006/relationships/slideLayout" Target="../slideLayouts/slideLayout7.xml"/><Relationship Id="rId29" Type="http://schemas.openxmlformats.org/officeDocument/2006/relationships/image" Target="../media/image224.png"/><Relationship Id="rId24" Type="http://schemas.openxmlformats.org/officeDocument/2006/relationships/image" Target="../media/image219.jpeg"/><Relationship Id="rId40" Type="http://schemas.openxmlformats.org/officeDocument/2006/relationships/image" Target="../media/image235.png"/><Relationship Id="rId45" Type="http://schemas.openxmlformats.org/officeDocument/2006/relationships/image" Target="../media/image240.png"/><Relationship Id="rId66" Type="http://schemas.openxmlformats.org/officeDocument/2006/relationships/image" Target="../media/image261.png"/><Relationship Id="rId61" Type="http://schemas.openxmlformats.org/officeDocument/2006/relationships/image" Target="../media/image256.png"/><Relationship Id="rId82" Type="http://schemas.openxmlformats.org/officeDocument/2006/relationships/hyperlink" Target="https://buentrip.vc/" TargetMode="External"/></Relationships>
</file>

<file path=ppt/slides/_rels/slide9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1.png"/><Relationship Id="rId21" Type="http://schemas.openxmlformats.org/officeDocument/2006/relationships/image" Target="../media/image296.png"/><Relationship Id="rId42" Type="http://schemas.openxmlformats.org/officeDocument/2006/relationships/image" Target="../media/image317.png"/><Relationship Id="rId47" Type="http://schemas.openxmlformats.org/officeDocument/2006/relationships/image" Target="../media/image322.png"/><Relationship Id="rId63" Type="http://schemas.openxmlformats.org/officeDocument/2006/relationships/image" Target="../media/image338.png"/><Relationship Id="rId68" Type="http://schemas.openxmlformats.org/officeDocument/2006/relationships/image" Target="../media/image343.png"/><Relationship Id="rId16" Type="http://schemas.openxmlformats.org/officeDocument/2006/relationships/image" Target="../media/image291.png"/><Relationship Id="rId11" Type="http://schemas.openxmlformats.org/officeDocument/2006/relationships/image" Target="../media/image286.png"/><Relationship Id="rId32" Type="http://schemas.openxmlformats.org/officeDocument/2006/relationships/image" Target="../media/image307.png"/><Relationship Id="rId37" Type="http://schemas.openxmlformats.org/officeDocument/2006/relationships/image" Target="../media/image312.png"/><Relationship Id="rId53" Type="http://schemas.openxmlformats.org/officeDocument/2006/relationships/image" Target="../media/image328.png"/><Relationship Id="rId58" Type="http://schemas.openxmlformats.org/officeDocument/2006/relationships/image" Target="../media/image333.png"/><Relationship Id="rId74" Type="http://schemas.openxmlformats.org/officeDocument/2006/relationships/image" Target="../media/image349.png"/><Relationship Id="rId79" Type="http://schemas.openxmlformats.org/officeDocument/2006/relationships/image" Target="../media/image354.png"/><Relationship Id="rId5" Type="http://schemas.openxmlformats.org/officeDocument/2006/relationships/image" Target="../media/image280.png"/><Relationship Id="rId61" Type="http://schemas.openxmlformats.org/officeDocument/2006/relationships/image" Target="../media/image336.png"/><Relationship Id="rId82" Type="http://schemas.openxmlformats.org/officeDocument/2006/relationships/image" Target="../media/image357.jpeg"/><Relationship Id="rId19" Type="http://schemas.openxmlformats.org/officeDocument/2006/relationships/image" Target="../media/image294.png"/><Relationship Id="rId14" Type="http://schemas.openxmlformats.org/officeDocument/2006/relationships/image" Target="../media/image289.png"/><Relationship Id="rId22" Type="http://schemas.openxmlformats.org/officeDocument/2006/relationships/image" Target="../media/image297.png"/><Relationship Id="rId27" Type="http://schemas.openxmlformats.org/officeDocument/2006/relationships/image" Target="../media/image302.png"/><Relationship Id="rId30" Type="http://schemas.openxmlformats.org/officeDocument/2006/relationships/image" Target="../media/image305.png"/><Relationship Id="rId35" Type="http://schemas.openxmlformats.org/officeDocument/2006/relationships/image" Target="../media/image310.png"/><Relationship Id="rId43" Type="http://schemas.openxmlformats.org/officeDocument/2006/relationships/image" Target="../media/image318.png"/><Relationship Id="rId48" Type="http://schemas.openxmlformats.org/officeDocument/2006/relationships/image" Target="../media/image323.png"/><Relationship Id="rId56" Type="http://schemas.openxmlformats.org/officeDocument/2006/relationships/image" Target="../media/image331.png"/><Relationship Id="rId64" Type="http://schemas.openxmlformats.org/officeDocument/2006/relationships/image" Target="../media/image339.jpeg"/><Relationship Id="rId69" Type="http://schemas.openxmlformats.org/officeDocument/2006/relationships/image" Target="../media/image344.png"/><Relationship Id="rId77" Type="http://schemas.openxmlformats.org/officeDocument/2006/relationships/image" Target="../media/image352.png"/><Relationship Id="rId8" Type="http://schemas.openxmlformats.org/officeDocument/2006/relationships/image" Target="../media/image283.png"/><Relationship Id="rId51" Type="http://schemas.openxmlformats.org/officeDocument/2006/relationships/image" Target="../media/image326.png"/><Relationship Id="rId72" Type="http://schemas.openxmlformats.org/officeDocument/2006/relationships/image" Target="../media/image347.png"/><Relationship Id="rId80" Type="http://schemas.openxmlformats.org/officeDocument/2006/relationships/image" Target="../media/image355.png"/><Relationship Id="rId3" Type="http://schemas.openxmlformats.org/officeDocument/2006/relationships/image" Target="../media/image278.png"/><Relationship Id="rId12" Type="http://schemas.openxmlformats.org/officeDocument/2006/relationships/image" Target="../media/image287.png"/><Relationship Id="rId17" Type="http://schemas.openxmlformats.org/officeDocument/2006/relationships/image" Target="../media/image292.png"/><Relationship Id="rId25" Type="http://schemas.openxmlformats.org/officeDocument/2006/relationships/image" Target="../media/image300.png"/><Relationship Id="rId33" Type="http://schemas.openxmlformats.org/officeDocument/2006/relationships/image" Target="../media/image308.png"/><Relationship Id="rId38" Type="http://schemas.openxmlformats.org/officeDocument/2006/relationships/image" Target="../media/image313.png"/><Relationship Id="rId46" Type="http://schemas.openxmlformats.org/officeDocument/2006/relationships/image" Target="../media/image321.png"/><Relationship Id="rId59" Type="http://schemas.openxmlformats.org/officeDocument/2006/relationships/image" Target="../media/image334.png"/><Relationship Id="rId67" Type="http://schemas.openxmlformats.org/officeDocument/2006/relationships/image" Target="../media/image342.png"/><Relationship Id="rId20" Type="http://schemas.openxmlformats.org/officeDocument/2006/relationships/image" Target="../media/image295.png"/><Relationship Id="rId41" Type="http://schemas.openxmlformats.org/officeDocument/2006/relationships/image" Target="../media/image316.png"/><Relationship Id="rId54" Type="http://schemas.openxmlformats.org/officeDocument/2006/relationships/image" Target="../media/image329.png"/><Relationship Id="rId62" Type="http://schemas.openxmlformats.org/officeDocument/2006/relationships/image" Target="../media/image337.png"/><Relationship Id="rId70" Type="http://schemas.openxmlformats.org/officeDocument/2006/relationships/image" Target="../media/image345.png"/><Relationship Id="rId75" Type="http://schemas.openxmlformats.org/officeDocument/2006/relationships/image" Target="../media/image3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1.jpeg"/><Relationship Id="rId15" Type="http://schemas.openxmlformats.org/officeDocument/2006/relationships/image" Target="../media/image290.png"/><Relationship Id="rId23" Type="http://schemas.openxmlformats.org/officeDocument/2006/relationships/image" Target="../media/image298.png"/><Relationship Id="rId28" Type="http://schemas.openxmlformats.org/officeDocument/2006/relationships/image" Target="../media/image303.png"/><Relationship Id="rId36" Type="http://schemas.openxmlformats.org/officeDocument/2006/relationships/image" Target="../media/image311.png"/><Relationship Id="rId49" Type="http://schemas.openxmlformats.org/officeDocument/2006/relationships/image" Target="../media/image324.png"/><Relationship Id="rId57" Type="http://schemas.openxmlformats.org/officeDocument/2006/relationships/image" Target="../media/image332.png"/><Relationship Id="rId10" Type="http://schemas.openxmlformats.org/officeDocument/2006/relationships/image" Target="../media/image285.png"/><Relationship Id="rId31" Type="http://schemas.openxmlformats.org/officeDocument/2006/relationships/image" Target="../media/image306.png"/><Relationship Id="rId44" Type="http://schemas.openxmlformats.org/officeDocument/2006/relationships/image" Target="../media/image319.png"/><Relationship Id="rId52" Type="http://schemas.openxmlformats.org/officeDocument/2006/relationships/image" Target="../media/image327.png"/><Relationship Id="rId60" Type="http://schemas.openxmlformats.org/officeDocument/2006/relationships/image" Target="../media/image335.jpeg"/><Relationship Id="rId65" Type="http://schemas.openxmlformats.org/officeDocument/2006/relationships/image" Target="../media/image340.png"/><Relationship Id="rId73" Type="http://schemas.openxmlformats.org/officeDocument/2006/relationships/image" Target="../media/image348.png"/><Relationship Id="rId78" Type="http://schemas.openxmlformats.org/officeDocument/2006/relationships/image" Target="../media/image353.png"/><Relationship Id="rId81" Type="http://schemas.openxmlformats.org/officeDocument/2006/relationships/image" Target="../media/image356.png"/><Relationship Id="rId4" Type="http://schemas.openxmlformats.org/officeDocument/2006/relationships/image" Target="../media/image279.png"/><Relationship Id="rId9" Type="http://schemas.openxmlformats.org/officeDocument/2006/relationships/image" Target="../media/image284.png"/><Relationship Id="rId13" Type="http://schemas.openxmlformats.org/officeDocument/2006/relationships/image" Target="../media/image288.png"/><Relationship Id="rId18" Type="http://schemas.openxmlformats.org/officeDocument/2006/relationships/image" Target="../media/image293.png"/><Relationship Id="rId39" Type="http://schemas.openxmlformats.org/officeDocument/2006/relationships/image" Target="../media/image314.jpeg"/><Relationship Id="rId34" Type="http://schemas.openxmlformats.org/officeDocument/2006/relationships/image" Target="../media/image309.png"/><Relationship Id="rId50" Type="http://schemas.openxmlformats.org/officeDocument/2006/relationships/image" Target="../media/image325.png"/><Relationship Id="rId55" Type="http://schemas.openxmlformats.org/officeDocument/2006/relationships/image" Target="../media/image330.png"/><Relationship Id="rId76" Type="http://schemas.openxmlformats.org/officeDocument/2006/relationships/image" Target="../media/image351.png"/><Relationship Id="rId7" Type="http://schemas.openxmlformats.org/officeDocument/2006/relationships/image" Target="../media/image282.jpeg"/><Relationship Id="rId71" Type="http://schemas.openxmlformats.org/officeDocument/2006/relationships/image" Target="../media/image346.png"/><Relationship Id="rId2" Type="http://schemas.openxmlformats.org/officeDocument/2006/relationships/image" Target="../media/image277.png"/><Relationship Id="rId29" Type="http://schemas.openxmlformats.org/officeDocument/2006/relationships/image" Target="../media/image304.png"/><Relationship Id="rId24" Type="http://schemas.openxmlformats.org/officeDocument/2006/relationships/image" Target="../media/image299.png"/><Relationship Id="rId40" Type="http://schemas.openxmlformats.org/officeDocument/2006/relationships/image" Target="../media/image315.png"/><Relationship Id="rId45" Type="http://schemas.openxmlformats.org/officeDocument/2006/relationships/image" Target="../media/image320.png"/><Relationship Id="rId66" Type="http://schemas.openxmlformats.org/officeDocument/2006/relationships/image" Target="../media/image341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Imagen relacionada">
            <a:extLst>
              <a:ext uri="{FF2B5EF4-FFF2-40B4-BE49-F238E27FC236}">
                <a16:creationId xmlns:a16="http://schemas.microsoft.com/office/drawing/2014/main" id="{9CD3A4C4-53AC-466C-AA1A-09D5F1B99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62800" y="6019800"/>
            <a:ext cx="18649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Marcus Dantus</a:t>
            </a:r>
          </a:p>
          <a:p>
            <a:pPr algn="ctr"/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@</a:t>
            </a:r>
            <a:r>
              <a:rPr lang="en-US" sz="2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mdantus</a:t>
            </a:r>
            <a:endParaRPr 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8B447-BA7A-4C0D-B229-EE09E7272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121"/>
            <a:ext cx="9144000" cy="13114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B5F15B-1509-435F-9307-A19008BFCBB5}"/>
              </a:ext>
            </a:extLst>
          </p:cNvPr>
          <p:cNvSpPr/>
          <p:nvPr/>
        </p:nvSpPr>
        <p:spPr>
          <a:xfrm>
            <a:off x="1600200" y="534739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381000" y="76200"/>
            <a:ext cx="845820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¿Se Puede Innovar en México?</a:t>
            </a:r>
          </a:p>
          <a:p>
            <a:pPr algn="ctr"/>
            <a:r>
              <a:rPr lang="es-MX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(La importancia de la Innovación en la Empresa)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E76A85-E065-4591-98A9-A1289ACC68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2" y="5764193"/>
            <a:ext cx="2438198" cy="121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74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D91637-1B74-473F-BE4F-CA2A854A7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33400"/>
            <a:ext cx="4665345" cy="6019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7CCE91-6AAB-4C77-80AA-694784E53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838200"/>
            <a:ext cx="3958872" cy="3496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1A9AC9-F9A0-4B36-A47B-145C45AB242F}"/>
              </a:ext>
            </a:extLst>
          </p:cNvPr>
          <p:cNvSpPr txBox="1"/>
          <p:nvPr/>
        </p:nvSpPr>
        <p:spPr>
          <a:xfrm>
            <a:off x="5257800" y="5105400"/>
            <a:ext cx="31936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b="1" spc="50" dirty="0">
                <a:ln w="0"/>
                <a:solidFill>
                  <a:srgbClr val="C5C59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Pitágoras</a:t>
            </a:r>
          </a:p>
        </p:txBody>
      </p:sp>
    </p:spTree>
    <p:extLst>
      <p:ext uri="{BB962C8B-B14F-4D97-AF65-F5344CB8AC3E}">
        <p14:creationId xmlns:p14="http://schemas.microsoft.com/office/powerpoint/2010/main" val="29479463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A34F-0AEE-4215-8F6B-0FD9F2C9C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42" y="0"/>
            <a:ext cx="917184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0C2DC5-6781-4378-86A2-C3C9262FEE21}"/>
              </a:ext>
            </a:extLst>
          </p:cNvPr>
          <p:cNvSpPr/>
          <p:nvPr/>
        </p:nvSpPr>
        <p:spPr>
          <a:xfrm>
            <a:off x="759287" y="5384139"/>
            <a:ext cx="15263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hnschrift Light Condensed" panose="020B0502040204020203" pitchFamily="34" charset="0"/>
              </a:rPr>
              <a:t>Marcus Dantus</a:t>
            </a:r>
          </a:p>
          <a:p>
            <a:pPr algn="ctr"/>
            <a:r>
              <a:rPr lang="en-US" sz="2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hnschrift Light Condensed" panose="020B0502040204020203" pitchFamily="34" charset="0"/>
              </a:rPr>
              <a:t>@mdantus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0D6B09-4196-4E16-A931-322B8410919F}"/>
              </a:ext>
            </a:extLst>
          </p:cNvPr>
          <p:cNvSpPr/>
          <p:nvPr/>
        </p:nvSpPr>
        <p:spPr>
          <a:xfrm>
            <a:off x="6919757" y="5630360"/>
            <a:ext cx="2103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hnschrift Light Condensed" panose="020B0502040204020203" pitchFamily="34" charset="0"/>
              </a:rPr>
              <a:t>Gracias!</a:t>
            </a:r>
          </a:p>
        </p:txBody>
      </p:sp>
      <p:sp>
        <p:nvSpPr>
          <p:cNvPr id="5" name="“">
            <a:extLst>
              <a:ext uri="{FF2B5EF4-FFF2-40B4-BE49-F238E27FC236}">
                <a16:creationId xmlns:a16="http://schemas.microsoft.com/office/drawing/2014/main" id="{CBEEF843-D9DC-427A-A852-2AC424C05D81}"/>
              </a:ext>
            </a:extLst>
          </p:cNvPr>
          <p:cNvSpPr txBox="1"/>
          <p:nvPr/>
        </p:nvSpPr>
        <p:spPr>
          <a:xfrm>
            <a:off x="120783" y="2439766"/>
            <a:ext cx="668602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t>“</a:t>
            </a:r>
          </a:p>
        </p:txBody>
      </p:sp>
      <p:sp>
        <p:nvSpPr>
          <p:cNvPr id="6" name="A veces sentimos que lo que hacemos es tan solo una gota en el mar, pero el mar sería menos si le faltara esa gota">
            <a:extLst>
              <a:ext uri="{FF2B5EF4-FFF2-40B4-BE49-F238E27FC236}">
                <a16:creationId xmlns:a16="http://schemas.microsoft.com/office/drawing/2014/main" id="{9236A0C3-625C-42A6-97C7-9193CE3B6A56}"/>
              </a:ext>
            </a:extLst>
          </p:cNvPr>
          <p:cNvSpPr txBox="1"/>
          <p:nvPr/>
        </p:nvSpPr>
        <p:spPr>
          <a:xfrm>
            <a:off x="290173" y="1674416"/>
            <a:ext cx="8534400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>
              <a:defRPr sz="2300">
                <a:solidFill>
                  <a:srgbClr val="FFFFFF"/>
                </a:solidFill>
              </a:defRPr>
            </a:pPr>
            <a:r>
              <a:rPr lang="es-MX" sz="3600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hnschrift Light Condensed" panose="020B0502040204020203" pitchFamily="34" charset="0"/>
              </a:rPr>
              <a:t>“</a:t>
            </a:r>
            <a:r>
              <a:rPr lang="es-MX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hnschrift Light Condensed" panose="020B0502040204020203" pitchFamily="34" charset="0"/>
              </a:rPr>
              <a:t>No hay nada mas poderoso que una idea cuyo tiempo ha llegado”</a:t>
            </a:r>
          </a:p>
        </p:txBody>
      </p:sp>
      <p:sp>
        <p:nvSpPr>
          <p:cNvPr id="7" name="”">
            <a:extLst>
              <a:ext uri="{FF2B5EF4-FFF2-40B4-BE49-F238E27FC236}">
                <a16:creationId xmlns:a16="http://schemas.microsoft.com/office/drawing/2014/main" id="{1522E02B-BCCF-41AE-804A-2EF82818AFB2}"/>
              </a:ext>
            </a:extLst>
          </p:cNvPr>
          <p:cNvSpPr txBox="1"/>
          <p:nvPr/>
        </p:nvSpPr>
        <p:spPr>
          <a:xfrm>
            <a:off x="8354617" y="3457597"/>
            <a:ext cx="6686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7A1216-7866-4E7E-AAB9-BE4733B214D8}"/>
              </a:ext>
            </a:extLst>
          </p:cNvPr>
          <p:cNvSpPr/>
          <p:nvPr/>
        </p:nvSpPr>
        <p:spPr>
          <a:xfrm>
            <a:off x="5818777" y="2879753"/>
            <a:ext cx="25587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hnschrift Light Condensed" panose="020B0502040204020203" pitchFamily="34" charset="0"/>
              </a:rPr>
              <a:t>Victor Hugo</a:t>
            </a:r>
          </a:p>
        </p:txBody>
      </p:sp>
      <p:pic>
        <p:nvPicPr>
          <p:cNvPr id="9" name="Google Shape;55;p13">
            <a:extLst>
              <a:ext uri="{FF2B5EF4-FFF2-40B4-BE49-F238E27FC236}">
                <a16:creationId xmlns:a16="http://schemas.microsoft.com/office/drawing/2014/main" id="{A723EBF6-15CD-4CEB-87D4-F41AF63DA8C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221" y="6036608"/>
            <a:ext cx="2406813" cy="464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6151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62FEABA-A35A-44E4-BF32-7A1CDE380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7239000" cy="549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91721E-55F3-4227-89A5-F9A5F65B88A2}"/>
              </a:ext>
            </a:extLst>
          </p:cNvPr>
          <p:cNvSpPr/>
          <p:nvPr/>
        </p:nvSpPr>
        <p:spPr>
          <a:xfrm>
            <a:off x="1295400" y="6077634"/>
            <a:ext cx="66749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Jonas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Hanway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London circa 1750</a:t>
            </a:r>
          </a:p>
        </p:txBody>
      </p:sp>
    </p:spTree>
    <p:extLst>
      <p:ext uri="{BB962C8B-B14F-4D97-AF65-F5344CB8AC3E}">
        <p14:creationId xmlns:p14="http://schemas.microsoft.com/office/powerpoint/2010/main" val="2627975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para western union to graham bell">
            <a:extLst>
              <a:ext uri="{FF2B5EF4-FFF2-40B4-BE49-F238E27FC236}">
                <a16:creationId xmlns:a16="http://schemas.microsoft.com/office/drawing/2014/main" id="{24E47CD5-1955-453F-AE61-3D01C0491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268669"/>
            <a:ext cx="4238625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B10E02-6920-4692-896C-7E55D83354B6}"/>
              </a:ext>
            </a:extLst>
          </p:cNvPr>
          <p:cNvSpPr txBox="1"/>
          <p:nvPr/>
        </p:nvSpPr>
        <p:spPr>
          <a:xfrm>
            <a:off x="4752975" y="1676400"/>
            <a:ext cx="4191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“La idea es completamente idiota… ¿porque alguna persona utilizaría este ridículo aparato cuando sabe que puede mandar un mensaje a la compañía de telégrafos y enviar un mensaje escrito con total claridad a cualquier ciudad grande de los Estados Unidos?”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7CFF86-48E0-4498-BC10-E59D4B86B00B}"/>
              </a:ext>
            </a:extLst>
          </p:cNvPr>
          <p:cNvSpPr txBox="1"/>
          <p:nvPr/>
        </p:nvSpPr>
        <p:spPr>
          <a:xfrm>
            <a:off x="5334000" y="43434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Western Union a Alexander Graham Bell 1876</a:t>
            </a:r>
          </a:p>
        </p:txBody>
      </p:sp>
    </p:spTree>
    <p:extLst>
      <p:ext uri="{BB962C8B-B14F-4D97-AF65-F5344CB8AC3E}">
        <p14:creationId xmlns:p14="http://schemas.microsoft.com/office/powerpoint/2010/main" val="1510081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752600"/>
            <a:ext cx="3614183" cy="321468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77" y="1600200"/>
            <a:ext cx="6045428" cy="364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brw.com.au/r/2009-2014/BRW/2015/08/13/Photos/9a079d26-4163-11e5-9d05-e21db24024da_20150811-lens-sasson-slide-QS7V-superJumbo--363x3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14159"/>
            <a:ext cx="4724400" cy="477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785" y="654844"/>
            <a:ext cx="635301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1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C8D486-9423-4825-85BD-DA19D614D449}"/>
              </a:ext>
            </a:extLst>
          </p:cNvPr>
          <p:cNvSpPr txBox="1"/>
          <p:nvPr/>
        </p:nvSpPr>
        <p:spPr>
          <a:xfrm>
            <a:off x="457200" y="47244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“Estamos convencidos de que nadie querrá ver sus fotografías en un televisor. La impresión fotográfica ha estado con nosotros por mas de 100 años y nadie se esta quejando…”</a:t>
            </a:r>
          </a:p>
          <a:p>
            <a:endParaRPr lang="es-MX" sz="2400" dirty="0"/>
          </a:p>
          <a:p>
            <a:r>
              <a:rPr lang="es-MX" sz="2400" dirty="0"/>
              <a:t>			</a:t>
            </a:r>
            <a:r>
              <a:rPr lang="es-MX" sz="2400" b="1" dirty="0"/>
              <a:t>Junta de Consejo de Kodak-Eastman</a:t>
            </a:r>
          </a:p>
        </p:txBody>
      </p:sp>
      <p:pic>
        <p:nvPicPr>
          <p:cNvPr id="3" name="Picture 2" descr="Image result for george eastman">
            <a:extLst>
              <a:ext uri="{FF2B5EF4-FFF2-40B4-BE49-F238E27FC236}">
                <a16:creationId xmlns:a16="http://schemas.microsoft.com/office/drawing/2014/main" id="{CDA957F4-4D5E-4194-9D55-5291FE078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7008"/>
            <a:ext cx="6858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878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600200"/>
            <a:ext cx="5129213" cy="3595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" y="762000"/>
            <a:ext cx="9133388" cy="520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0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C8D486-9423-4825-85BD-DA19D614D449}"/>
              </a:ext>
            </a:extLst>
          </p:cNvPr>
          <p:cNvSpPr txBox="1"/>
          <p:nvPr/>
        </p:nvSpPr>
        <p:spPr>
          <a:xfrm>
            <a:off x="457200" y="455623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“Consideramos que no hay mas de 100 hogares en el mundo que pueden ser clientes de esto… Netflix no estará nunca en nuestro radar en términos de competencia”</a:t>
            </a:r>
          </a:p>
          <a:p>
            <a:endParaRPr lang="es-MX" sz="2400" dirty="0"/>
          </a:p>
          <a:p>
            <a:r>
              <a:rPr lang="es-MX" sz="2400" dirty="0"/>
              <a:t>				</a:t>
            </a:r>
            <a:r>
              <a:rPr lang="es-MX" sz="2400" b="1" dirty="0"/>
              <a:t>Jim </a:t>
            </a:r>
            <a:r>
              <a:rPr lang="es-MX" sz="2400" b="1" dirty="0" err="1"/>
              <a:t>Keyes</a:t>
            </a:r>
            <a:r>
              <a:rPr lang="es-MX" sz="2400" b="1" dirty="0"/>
              <a:t>, CEO de Blockbuster</a:t>
            </a:r>
          </a:p>
        </p:txBody>
      </p: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27AF44FC-2231-4567-B96E-D51A184EA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656617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59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667000"/>
            <a:ext cx="5586413" cy="1265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62000"/>
            <a:ext cx="8805862" cy="527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2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C8D486-9423-4825-85BD-DA19D614D449}"/>
              </a:ext>
            </a:extLst>
          </p:cNvPr>
          <p:cNvSpPr txBox="1"/>
          <p:nvPr/>
        </p:nvSpPr>
        <p:spPr>
          <a:xfrm>
            <a:off x="61291" y="228600"/>
            <a:ext cx="411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“[El </a:t>
            </a:r>
            <a:r>
              <a:rPr lang="es-MX" sz="2000" dirty="0" err="1"/>
              <a:t>Iphone</a:t>
            </a:r>
            <a:r>
              <a:rPr lang="es-MX" sz="2000" dirty="0"/>
              <a:t>] No es atractivo para gente de negocios porque no tiene </a:t>
            </a:r>
            <a:r>
              <a:rPr lang="es-MX" sz="2000" dirty="0" err="1"/>
              <a:t>Keyboard</a:t>
            </a:r>
            <a:r>
              <a:rPr lang="es-MX" sz="2000" dirty="0"/>
              <a:t>, por lo que no sirve para email… en términos de una amenaza para </a:t>
            </a:r>
            <a:r>
              <a:rPr lang="es-MX" sz="2000" dirty="0" err="1"/>
              <a:t>Blackberry</a:t>
            </a:r>
            <a:r>
              <a:rPr lang="es-MX" sz="2000" dirty="0"/>
              <a:t>, creo que están exagerando”</a:t>
            </a:r>
          </a:p>
          <a:p>
            <a:endParaRPr lang="es-MX" sz="2000" dirty="0"/>
          </a:p>
          <a:p>
            <a:r>
              <a:rPr lang="es-MX" sz="2000" b="1" dirty="0"/>
              <a:t>	Jim </a:t>
            </a:r>
            <a:r>
              <a:rPr lang="es-MX" sz="2000" b="1" dirty="0" err="1"/>
              <a:t>Balsillie</a:t>
            </a:r>
            <a:r>
              <a:rPr lang="es-MX" sz="2000" b="1" dirty="0"/>
              <a:t>, Co-CEO de RIM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A47952-BE6A-4296-9620-96661D199EBF}"/>
              </a:ext>
            </a:extLst>
          </p:cNvPr>
          <p:cNvSpPr/>
          <p:nvPr/>
        </p:nvSpPr>
        <p:spPr>
          <a:xfrm>
            <a:off x="4419600" y="4343400"/>
            <a:ext cx="44117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rgbClr val="404040"/>
                </a:solidFill>
              </a:rPr>
              <a:t>“Ni siquiera puede sujetarse bien con una mano, nadie va a comprar eso” – </a:t>
            </a:r>
            <a:r>
              <a:rPr lang="es-MX" sz="2000" i="1" dirty="0">
                <a:solidFill>
                  <a:srgbClr val="404040"/>
                </a:solidFill>
              </a:rPr>
              <a:t>sobre sacar teléfonos de mas de 3.5’</a:t>
            </a:r>
          </a:p>
          <a:p>
            <a:endParaRPr lang="es-MX" sz="2000" dirty="0">
              <a:solidFill>
                <a:srgbClr val="404040"/>
              </a:solidFill>
            </a:endParaRPr>
          </a:p>
          <a:p>
            <a:r>
              <a:rPr lang="es-MX" sz="2000" b="1" dirty="0">
                <a:solidFill>
                  <a:srgbClr val="404040"/>
                </a:solidFill>
              </a:rPr>
              <a:t>Steve Jobs sobre Google y Samsung</a:t>
            </a:r>
            <a:endParaRPr lang="es-MX" sz="2000" b="1" dirty="0"/>
          </a:p>
        </p:txBody>
      </p:sp>
      <p:pic>
        <p:nvPicPr>
          <p:cNvPr id="7" name="Picture 4" descr="Image result for Jim Balsillie on white">
            <a:extLst>
              <a:ext uri="{FF2B5EF4-FFF2-40B4-BE49-F238E27FC236}">
                <a16:creationId xmlns:a16="http://schemas.microsoft.com/office/drawing/2014/main" id="{B17689FC-BA52-481E-818F-0B410D5C6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4766467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steve jobs">
            <a:extLst>
              <a:ext uri="{FF2B5EF4-FFF2-40B4-BE49-F238E27FC236}">
                <a16:creationId xmlns:a16="http://schemas.microsoft.com/office/drawing/2014/main" id="{3C415A24-4FDB-4192-A47C-08958A358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66" y="3276600"/>
            <a:ext cx="34988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8" name="Picture 22" descr="Marketing de la nostalgia revive marcas: vuelve la tienda K2 ...">
            <a:extLst>
              <a:ext uri="{FF2B5EF4-FFF2-40B4-BE49-F238E27FC236}">
                <a16:creationId xmlns:a16="http://schemas.microsoft.com/office/drawing/2014/main" id="{B1A12A9D-46E3-4925-A334-DC2AB674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36854"/>
            <a:ext cx="2208402" cy="13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Yahoo anuncia el robo de datos de más de mil millones de usuarios">
            <a:extLst>
              <a:ext uri="{FF2B5EF4-FFF2-40B4-BE49-F238E27FC236}">
                <a16:creationId xmlns:a16="http://schemas.microsoft.com/office/drawing/2014/main" id="{3539E364-857A-40EC-BD11-BEE6A2260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820" y="2178296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ayless Stores Liquidation Sales Near Hartford CC Have Begun">
            <a:extLst>
              <a:ext uri="{FF2B5EF4-FFF2-40B4-BE49-F238E27FC236}">
                <a16:creationId xmlns:a16="http://schemas.microsoft.com/office/drawing/2014/main" id="{3A500A68-938A-4140-AA57-D8CA34E8B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62" y="2010452"/>
            <a:ext cx="1664799" cy="166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Borders Logo | Logos download">
            <a:extLst>
              <a:ext uri="{FF2B5EF4-FFF2-40B4-BE49-F238E27FC236}">
                <a16:creationId xmlns:a16="http://schemas.microsoft.com/office/drawing/2014/main" id="{E8A40327-C48C-43CB-8851-E011444FD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439" y="1270613"/>
            <a:ext cx="2819400" cy="70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Guia Roji | Guia Roji">
            <a:extLst>
              <a:ext uri="{FF2B5EF4-FFF2-40B4-BE49-F238E27FC236}">
                <a16:creationId xmlns:a16="http://schemas.microsoft.com/office/drawing/2014/main" id="{D3B139AD-4679-423E-9B4B-3D90C04F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378" y="4045996"/>
            <a:ext cx="2555561" cy="101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1D9EB8-8F7D-4860-8CE2-9FBF5BA1D6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42" y="3872354"/>
            <a:ext cx="2292139" cy="12071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5F1A69-9BAC-4864-905D-8BD857E8DC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5954" y="3962152"/>
            <a:ext cx="2458144" cy="1035961"/>
          </a:xfrm>
          <a:prstGeom prst="rect">
            <a:avLst/>
          </a:prstGeom>
        </p:spPr>
      </p:pic>
      <p:pic>
        <p:nvPicPr>
          <p:cNvPr id="9234" name="Picture 18" descr="En los años 50 una Barbie &quot;mexicana&quot; era original">
            <a:extLst>
              <a:ext uri="{FF2B5EF4-FFF2-40B4-BE49-F238E27FC236}">
                <a16:creationId xmlns:a16="http://schemas.microsoft.com/office/drawing/2014/main" id="{67C888B8-A15E-41D6-9C9F-7B1B17A37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" y="5101277"/>
            <a:ext cx="2129991" cy="15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Macro VideoCentro | El Blog de Bto®">
            <a:extLst>
              <a:ext uri="{FF2B5EF4-FFF2-40B4-BE49-F238E27FC236}">
                <a16:creationId xmlns:a16="http://schemas.microsoft.com/office/drawing/2014/main" id="{F200A0C3-15B8-41CB-811E-A1B193BF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941" y="5132585"/>
            <a:ext cx="1716876" cy="157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5098F5-2389-44D2-A9AC-5A57DA0900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1800" y="5101277"/>
            <a:ext cx="1971298" cy="1595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52117A-FE4F-4948-AFF3-5CB8F10313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8820" y="1791434"/>
            <a:ext cx="2705100" cy="76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5B462B-123C-4926-B2C9-37F09DF2CE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5379" y="2172434"/>
            <a:ext cx="1291758" cy="144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4ABD8-48B5-4345-89E9-2B1C543F6D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23588" y="2459283"/>
            <a:ext cx="1847850" cy="1038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E8B77A-1168-4968-8B67-D8D0F67BE8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69064" y="5393008"/>
            <a:ext cx="2388886" cy="105662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C9C2A8E-2486-4A5A-9A91-3A1A6CAD0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954" y="727496"/>
            <a:ext cx="3305328" cy="63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0C23945-159F-4AF6-A5D8-E239377DB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75" y="297402"/>
            <a:ext cx="2458520" cy="67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2436FC2-8F89-4F5A-BB3E-50394E386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61" y="94443"/>
            <a:ext cx="1696991" cy="169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62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D29832-5728-4F68-B163-BEA53F332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947" y="0"/>
            <a:ext cx="6174105" cy="44100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142BF0-86C8-4FE4-9E7A-F38AB1203C7A}"/>
              </a:ext>
            </a:extLst>
          </p:cNvPr>
          <p:cNvSpPr/>
          <p:nvPr/>
        </p:nvSpPr>
        <p:spPr>
          <a:xfrm>
            <a:off x="2754507" y="4488120"/>
            <a:ext cx="3722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rgbClr val="49628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1955 – 2017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A214BC-9B13-4FD5-9AB8-2DA48936DAEF}"/>
              </a:ext>
            </a:extLst>
          </p:cNvPr>
          <p:cNvSpPr/>
          <p:nvPr/>
        </p:nvSpPr>
        <p:spPr>
          <a:xfrm>
            <a:off x="3662335" y="5411450"/>
            <a:ext cx="21707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88%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FF567C-F29E-4EED-80AC-31D589AA4E82}"/>
              </a:ext>
            </a:extLst>
          </p:cNvPr>
          <p:cNvSpPr/>
          <p:nvPr/>
        </p:nvSpPr>
        <p:spPr>
          <a:xfrm>
            <a:off x="2794279" y="4488120"/>
            <a:ext cx="3722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rgbClr val="49628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2000 – 2020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45A1E2-F316-4CCB-BA8A-F71A04E8B6DE}"/>
              </a:ext>
            </a:extLst>
          </p:cNvPr>
          <p:cNvSpPr/>
          <p:nvPr/>
        </p:nvSpPr>
        <p:spPr>
          <a:xfrm>
            <a:off x="3662335" y="5411450"/>
            <a:ext cx="21707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52%</a:t>
            </a:r>
          </a:p>
        </p:txBody>
      </p:sp>
    </p:spTree>
    <p:extLst>
      <p:ext uri="{BB962C8B-B14F-4D97-AF65-F5344CB8AC3E}">
        <p14:creationId xmlns:p14="http://schemas.microsoft.com/office/powerpoint/2010/main" val="403733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6B575B-F71B-4BBB-943D-54C1830C8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102998"/>
            <a:ext cx="2850929" cy="762000"/>
          </a:xfrm>
          <a:prstGeom prst="rect">
            <a:avLst/>
          </a:prstGeom>
        </p:spPr>
      </p:pic>
      <p:pic>
        <p:nvPicPr>
          <p:cNvPr id="6146" name="Picture 2" descr="Resultado de imagen para Uber Logo">
            <a:extLst>
              <a:ext uri="{FF2B5EF4-FFF2-40B4-BE49-F238E27FC236}">
                <a16:creationId xmlns:a16="http://schemas.microsoft.com/office/drawing/2014/main" id="{95788F85-EC62-4BA2-9641-2B474F20A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14400"/>
            <a:ext cx="2185987" cy="12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Airbnb Logo">
            <a:extLst>
              <a:ext uri="{FF2B5EF4-FFF2-40B4-BE49-F238E27FC236}">
                <a16:creationId xmlns:a16="http://schemas.microsoft.com/office/drawing/2014/main" id="{DD086A42-0F3A-48CF-A456-61448E61B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192405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n para wikipedia logo">
            <a:extLst>
              <a:ext uri="{FF2B5EF4-FFF2-40B4-BE49-F238E27FC236}">
                <a16:creationId xmlns:a16="http://schemas.microsoft.com/office/drawing/2014/main" id="{F1F9E8F5-F098-4B8E-BC03-9DB808DA8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262" y="2337547"/>
            <a:ext cx="1974661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sultado de imagen para waze logo">
            <a:extLst>
              <a:ext uri="{FF2B5EF4-FFF2-40B4-BE49-F238E27FC236}">
                <a16:creationId xmlns:a16="http://schemas.microsoft.com/office/drawing/2014/main" id="{1C278197-898D-478C-BA76-9AF16C514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339655"/>
            <a:ext cx="2743200" cy="78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Resultado de imagen para Netflix Logo">
            <a:extLst>
              <a:ext uri="{FF2B5EF4-FFF2-40B4-BE49-F238E27FC236}">
                <a16:creationId xmlns:a16="http://schemas.microsoft.com/office/drawing/2014/main" id="{60210C18-AA7D-4A97-9FAF-F03AC8BC4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914400"/>
            <a:ext cx="24003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Resultado de imagen para Skype Logo">
            <a:extLst>
              <a:ext uri="{FF2B5EF4-FFF2-40B4-BE49-F238E27FC236}">
                <a16:creationId xmlns:a16="http://schemas.microsoft.com/office/drawing/2014/main" id="{D681789D-7F55-429A-BE54-88CF0811E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46" y="5063865"/>
            <a:ext cx="2819400" cy="131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Resultado de imagen para Tesla Logo">
            <a:extLst>
              <a:ext uri="{FF2B5EF4-FFF2-40B4-BE49-F238E27FC236}">
                <a16:creationId xmlns:a16="http://schemas.microsoft.com/office/drawing/2014/main" id="{76121E69-BA0C-42CC-BE5B-528AB28EA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221" y="4229100"/>
            <a:ext cx="3205839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83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054" y="131793"/>
            <a:ext cx="6796454" cy="1466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3810"/>
            <a:ext cx="91440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27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AC27D5-F48C-4DE0-A041-5AC7FFC16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6" y="0"/>
            <a:ext cx="914082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7C9BA1-C5B8-4ABA-8BE3-6D0A027FA312}"/>
              </a:ext>
            </a:extLst>
          </p:cNvPr>
          <p:cNvSpPr/>
          <p:nvPr/>
        </p:nvSpPr>
        <p:spPr>
          <a:xfrm>
            <a:off x="1627470" y="152400"/>
            <a:ext cx="60095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000" b="1" spc="50" dirty="0">
                <a:ln w="0"/>
                <a:solidFill>
                  <a:srgbClr val="64ABC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Tiempo para llegar a 50 Millones de Usuarios</a:t>
            </a:r>
            <a:endParaRPr lang="es-MX" sz="4000" b="1" cap="none" spc="50" dirty="0">
              <a:ln w="0"/>
              <a:solidFill>
                <a:srgbClr val="64ABCB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6BAFC4-CC39-44FD-AC36-DE23DAC20749}"/>
              </a:ext>
            </a:extLst>
          </p:cNvPr>
          <p:cNvSpPr txBox="1"/>
          <p:nvPr/>
        </p:nvSpPr>
        <p:spPr>
          <a:xfrm>
            <a:off x="15240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85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9258" y="76200"/>
            <a:ext cx="5562599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"</a:t>
            </a:r>
            <a:r>
              <a:rPr lang="es-ES" sz="2800" i="1" dirty="0">
                <a:solidFill>
                  <a:schemeClr val="bg1"/>
                </a:solidFill>
              </a:rPr>
              <a:t>La Innovación</a:t>
            </a:r>
            <a:r>
              <a:rPr lang="es-ES" sz="2800" dirty="0">
                <a:solidFill>
                  <a:schemeClr val="bg1"/>
                </a:solidFill>
              </a:rPr>
              <a:t> es la cuestión </a:t>
            </a:r>
            <a:r>
              <a:rPr lang="es-ES" sz="2800" i="1" dirty="0">
                <a:solidFill>
                  <a:schemeClr val="bg1"/>
                </a:solidFill>
              </a:rPr>
              <a:t>central de la prosperidad económica”</a:t>
            </a:r>
          </a:p>
          <a:p>
            <a:pPr algn="ctr"/>
            <a:r>
              <a:rPr lang="es-ES" sz="2800" b="1" i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					</a:t>
            </a:r>
            <a:r>
              <a:rPr lang="es-ES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		Michael Porter</a:t>
            </a:r>
            <a:endParaRPr lang="es-MX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5699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5131" y="228600"/>
            <a:ext cx="54537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Invención</a:t>
            </a:r>
          </a:p>
        </p:txBody>
      </p:sp>
      <p:pic>
        <p:nvPicPr>
          <p:cNvPr id="3" name="Picture 2" descr="Image result for Invention">
            <a:extLst>
              <a:ext uri="{FF2B5EF4-FFF2-40B4-BE49-F238E27FC236}">
                <a16:creationId xmlns:a16="http://schemas.microsoft.com/office/drawing/2014/main" id="{F976B9F8-3751-4BC1-84DD-CAECA69A9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" y="2209800"/>
            <a:ext cx="7707086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130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6;p13" descr="Impossible Foods Reportedly Preparing For IPO With US$10 Billion Valuation">
            <a:extLst>
              <a:ext uri="{FF2B5EF4-FFF2-40B4-BE49-F238E27FC236}">
                <a16:creationId xmlns:a16="http://schemas.microsoft.com/office/drawing/2014/main" id="{7B3B234B-06C6-41BD-A36E-56BFD4F0F10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120" b="22894"/>
          <a:stretch/>
        </p:blipFill>
        <p:spPr>
          <a:xfrm>
            <a:off x="29" y="1284"/>
            <a:ext cx="12191973" cy="6856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436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3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4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9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trimming hair">
            <a:extLst>
              <a:ext uri="{FF2B5EF4-FFF2-40B4-BE49-F238E27FC236}">
                <a16:creationId xmlns:a16="http://schemas.microsoft.com/office/drawing/2014/main" id="{626DEC1F-1267-45D0-B167-2B709A56E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31" y="1905000"/>
            <a:ext cx="8871169" cy="507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-34787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Trimming</a:t>
            </a:r>
            <a:endParaRPr lang="es-MX" sz="9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A9A7EA-EC6A-45AE-AD7A-34A82F1CCD85}"/>
              </a:ext>
            </a:extLst>
          </p:cNvPr>
          <p:cNvSpPr txBox="1"/>
          <p:nvPr/>
        </p:nvSpPr>
        <p:spPr>
          <a:xfrm>
            <a:off x="533400" y="13716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(Recortar Funcionalidad)</a:t>
            </a:r>
          </a:p>
        </p:txBody>
      </p:sp>
    </p:spTree>
    <p:extLst>
      <p:ext uri="{BB962C8B-B14F-4D97-AF65-F5344CB8AC3E}">
        <p14:creationId xmlns:p14="http://schemas.microsoft.com/office/powerpoint/2010/main" val="867246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most complicated calcul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74" y="1292704"/>
            <a:ext cx="7677087" cy="46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532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10F249B6-1A6D-49E6-B9CC-0D2E4A3A7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731063"/>
              </p:ext>
            </p:extLst>
          </p:nvPr>
        </p:nvGraphicFramePr>
        <p:xfrm>
          <a:off x="357930" y="710618"/>
          <a:ext cx="8428140" cy="54367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2472">
                  <a:extLst>
                    <a:ext uri="{9D8B030D-6E8A-4147-A177-3AD203B41FA5}">
                      <a16:colId xmlns:a16="http://schemas.microsoft.com/office/drawing/2014/main" val="2910190204"/>
                    </a:ext>
                  </a:extLst>
                </a:gridCol>
                <a:gridCol w="2108556">
                  <a:extLst>
                    <a:ext uri="{9D8B030D-6E8A-4147-A177-3AD203B41FA5}">
                      <a16:colId xmlns:a16="http://schemas.microsoft.com/office/drawing/2014/main" val="3676950433"/>
                    </a:ext>
                  </a:extLst>
                </a:gridCol>
                <a:gridCol w="2108556">
                  <a:extLst>
                    <a:ext uri="{9D8B030D-6E8A-4147-A177-3AD203B41FA5}">
                      <a16:colId xmlns:a16="http://schemas.microsoft.com/office/drawing/2014/main" val="2473409859"/>
                    </a:ext>
                  </a:extLst>
                </a:gridCol>
                <a:gridCol w="2108556">
                  <a:extLst>
                    <a:ext uri="{9D8B030D-6E8A-4147-A177-3AD203B41FA5}">
                      <a16:colId xmlns:a16="http://schemas.microsoft.com/office/drawing/2014/main" val="2124926734"/>
                    </a:ext>
                  </a:extLst>
                </a:gridCol>
              </a:tblGrid>
              <a:tr h="5337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sz="2000" b="1" noProof="0" dirty="0">
                          <a:solidFill>
                            <a:srgbClr val="F1EEE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Compañía</a:t>
                      </a:r>
                    </a:p>
                  </a:txBody>
                  <a:tcPr>
                    <a:solidFill>
                      <a:srgbClr val="2B2B2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sz="2000" b="1" noProof="0" dirty="0" err="1">
                          <a:solidFill>
                            <a:srgbClr val="F1EEE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Market</a:t>
                      </a:r>
                      <a:r>
                        <a:rPr lang="es-AR" sz="2000" b="1" noProof="0" dirty="0">
                          <a:solidFill>
                            <a:srgbClr val="F1EEE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AR" sz="2000" b="1" noProof="0" dirty="0" err="1">
                          <a:solidFill>
                            <a:srgbClr val="F1EEE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</a:t>
                      </a:r>
                      <a:endParaRPr lang="es-AR" sz="2000" b="1" noProof="0" dirty="0">
                        <a:solidFill>
                          <a:srgbClr val="F1EEE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B2B2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sz="2000" b="1" noProof="0" dirty="0">
                          <a:solidFill>
                            <a:srgbClr val="F1EEE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Creación</a:t>
                      </a:r>
                    </a:p>
                  </a:txBody>
                  <a:tcPr>
                    <a:solidFill>
                      <a:srgbClr val="2B2B2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sz="2000" b="1" noProof="0" dirty="0">
                          <a:solidFill>
                            <a:srgbClr val="F1EEE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País</a:t>
                      </a:r>
                    </a:p>
                  </a:txBody>
                  <a:tcPr>
                    <a:solidFill>
                      <a:srgbClr val="2B2B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38443"/>
                  </a:ext>
                </a:extLst>
              </a:tr>
              <a:tr h="490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s-AR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2,667 MM U$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155644"/>
                  </a:ext>
                </a:extLst>
              </a:tr>
              <a:tr h="490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s-AR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2,215 MM U$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224755"/>
                  </a:ext>
                </a:extLst>
              </a:tr>
              <a:tr h="490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s-AR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2,208 MM U$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Saudi</a:t>
                      </a: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Arabia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25166"/>
                  </a:ext>
                </a:extLst>
              </a:tr>
              <a:tr h="490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s-AR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1,776 MM U$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193873"/>
                  </a:ext>
                </a:extLst>
              </a:tr>
              <a:tr h="490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s-AR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1,546 MM U$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140420"/>
                  </a:ext>
                </a:extLst>
              </a:tr>
              <a:tr h="490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s-AR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897.07 MM U$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201577"/>
                  </a:ext>
                </a:extLst>
              </a:tr>
              <a:tr h="490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s-AR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706.60 MM U$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07360"/>
                  </a:ext>
                </a:extLst>
              </a:tr>
              <a:tr h="490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s-AR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587.16 MM U$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174633"/>
                  </a:ext>
                </a:extLst>
              </a:tr>
              <a:tr h="490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s-AR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587.15 MM U$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u="sng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375201"/>
                  </a:ext>
                </a:extLst>
              </a:tr>
              <a:tr h="490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s-AR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560.05 MM U$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s-AR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930833"/>
                  </a:ext>
                </a:extLst>
              </a:tr>
            </a:tbl>
          </a:graphicData>
        </a:graphic>
      </p:graphicFrame>
      <p:pic>
        <p:nvPicPr>
          <p:cNvPr id="14" name="Picture 4" descr="Amazon.com Incorporated">
            <a:extLst>
              <a:ext uri="{FF2B5EF4-FFF2-40B4-BE49-F238E27FC236}">
                <a16:creationId xmlns:a16="http://schemas.microsoft.com/office/drawing/2014/main" id="{F55F5871-9AF2-44C8-825D-EF8647773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5" y="3112880"/>
            <a:ext cx="1230613" cy="59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Microsoft">
            <a:extLst>
              <a:ext uri="{FF2B5EF4-FFF2-40B4-BE49-F238E27FC236}">
                <a16:creationId xmlns:a16="http://schemas.microsoft.com/office/drawing/2014/main" id="{52864009-E226-4E9A-8164-C50127C83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89" y="1649860"/>
            <a:ext cx="1318981" cy="64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Apple-Logo | NTS Devices">
            <a:extLst>
              <a:ext uri="{FF2B5EF4-FFF2-40B4-BE49-F238E27FC236}">
                <a16:creationId xmlns:a16="http://schemas.microsoft.com/office/drawing/2014/main" id="{A85BD58B-F0AD-4EA5-8960-806AF7819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1203005" cy="54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Saudi Aramco Logo Vector (.EPS) Free Download | Vector logo, Vector free  download, Logos">
            <a:extLst>
              <a:ext uri="{FF2B5EF4-FFF2-40B4-BE49-F238E27FC236}">
                <a16:creationId xmlns:a16="http://schemas.microsoft.com/office/drawing/2014/main" id="{2EC64D5B-02D6-4742-8EF8-A0D92F07F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0" r="3125" b="35306"/>
          <a:stretch/>
        </p:blipFill>
        <p:spPr bwMode="auto">
          <a:xfrm>
            <a:off x="706209" y="2291527"/>
            <a:ext cx="1419083" cy="40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Alphabet Inc">
            <a:extLst>
              <a:ext uri="{FF2B5EF4-FFF2-40B4-BE49-F238E27FC236}">
                <a16:creationId xmlns:a16="http://schemas.microsoft.com/office/drawing/2014/main" id="{8CFE51F9-8A10-4271-86D5-9304FC5CD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83" y="2667498"/>
            <a:ext cx="1318982" cy="64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C356E8-9FB7-499B-BBEA-5A5140C92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511" y="3826356"/>
            <a:ext cx="1246193" cy="238037"/>
          </a:xfrm>
          <a:prstGeom prst="rect">
            <a:avLst/>
          </a:prstGeom>
        </p:spPr>
      </p:pic>
      <p:pic>
        <p:nvPicPr>
          <p:cNvPr id="20" name="Picture 14" descr="Facebook">
            <a:extLst>
              <a:ext uri="{FF2B5EF4-FFF2-40B4-BE49-F238E27FC236}">
                <a16:creationId xmlns:a16="http://schemas.microsoft.com/office/drawing/2014/main" id="{A589F7F9-4CE7-4ADF-AAB5-9D4CAB57F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8" y="5109907"/>
            <a:ext cx="1318980" cy="64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2260CD-4C22-4846-86FF-E60516DF47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026" y="4221183"/>
            <a:ext cx="1305161" cy="437484"/>
          </a:xfrm>
          <a:prstGeom prst="rect">
            <a:avLst/>
          </a:prstGeom>
        </p:spPr>
      </p:pic>
      <p:pic>
        <p:nvPicPr>
          <p:cNvPr id="22" name="Picture 4" descr="Nvidia Logo - PNG y Vector">
            <a:extLst>
              <a:ext uri="{FF2B5EF4-FFF2-40B4-BE49-F238E27FC236}">
                <a16:creationId xmlns:a16="http://schemas.microsoft.com/office/drawing/2014/main" id="{E388BE07-D705-4731-A683-5FF4DE16F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" y="4842317"/>
            <a:ext cx="1367237" cy="25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TSMC Logo | significado del logotipo, png, vector">
            <a:extLst>
              <a:ext uri="{FF2B5EF4-FFF2-40B4-BE49-F238E27FC236}">
                <a16:creationId xmlns:a16="http://schemas.microsoft.com/office/drawing/2014/main" id="{A088D6FC-1E86-41A7-92DB-5AD91A978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17" y="5642164"/>
            <a:ext cx="832113" cy="5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084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81000"/>
            <a:ext cx="7593807" cy="579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73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ata Nano ¿híbrido?">
            <a:extLst>
              <a:ext uri="{FF2B5EF4-FFF2-40B4-BE49-F238E27FC236}">
                <a16:creationId xmlns:a16="http://schemas.microsoft.com/office/drawing/2014/main" id="{48452E15-4467-4132-9481-B1F32FB66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333294" cy="553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545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para Firefly phone">
            <a:extLst>
              <a:ext uri="{FF2B5EF4-FFF2-40B4-BE49-F238E27FC236}">
                <a16:creationId xmlns:a16="http://schemas.microsoft.com/office/drawing/2014/main" id="{8CE28649-24D9-4AF3-A02D-1F6306A35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82980"/>
            <a:ext cx="6115050" cy="489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294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different">
            <a:extLst>
              <a:ext uri="{FF2B5EF4-FFF2-40B4-BE49-F238E27FC236}">
                <a16:creationId xmlns:a16="http://schemas.microsoft.com/office/drawing/2014/main" id="{77F61175-B01F-4B3D-86AE-ACF9AB400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3600"/>
            <a:ext cx="7772400" cy="484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6200" y="7620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de Negocios</a:t>
            </a:r>
          </a:p>
        </p:txBody>
      </p:sp>
    </p:spTree>
    <p:extLst>
      <p:ext uri="{BB962C8B-B14F-4D97-AF65-F5344CB8AC3E}">
        <p14:creationId xmlns:p14="http://schemas.microsoft.com/office/powerpoint/2010/main" val="316351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sultado de imagen para fortnite">
            <a:extLst>
              <a:ext uri="{FF2B5EF4-FFF2-40B4-BE49-F238E27FC236}">
                <a16:creationId xmlns:a16="http://schemas.microsoft.com/office/drawing/2014/main" id="{2C981298-C463-4766-A591-097D9CDEF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9575"/>
            <a:ext cx="6038850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475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able, sitting, different, lotion&#10;&#10;Description automatically generated">
            <a:extLst>
              <a:ext uri="{FF2B5EF4-FFF2-40B4-BE49-F238E27FC236}">
                <a16:creationId xmlns:a16="http://schemas.microsoft.com/office/drawing/2014/main" id="{0F391EA9-CBA9-4AEC-962C-A8DC9EE4E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5" y="0"/>
            <a:ext cx="8843089" cy="6858000"/>
          </a:xfrm>
          <a:prstGeom prst="rect">
            <a:avLst/>
          </a:prstGeom>
        </p:spPr>
      </p:pic>
      <p:pic>
        <p:nvPicPr>
          <p:cNvPr id="9218" name="Picture 2" descr="Cheese Club | Cheese Subscription | Paxton &amp; Whitfield">
            <a:extLst>
              <a:ext uri="{FF2B5EF4-FFF2-40B4-BE49-F238E27FC236}">
                <a16:creationId xmlns:a16="http://schemas.microsoft.com/office/drawing/2014/main" id="{AEB2320C-D225-4ADE-9774-3263AB401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" y="1"/>
            <a:ext cx="434046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8D1BB3-7E9D-4827-9625-D3F473518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0"/>
            <a:ext cx="4806363" cy="4114800"/>
          </a:xfrm>
          <a:prstGeom prst="rect">
            <a:avLst/>
          </a:prstGeom>
        </p:spPr>
      </p:pic>
      <p:pic>
        <p:nvPicPr>
          <p:cNvPr id="9220" name="Picture 4" descr="6 Best Meat Subscription Boxes (Steak, Bacon, Chicken, Brisket ...">
            <a:extLst>
              <a:ext uri="{FF2B5EF4-FFF2-40B4-BE49-F238E27FC236}">
                <a16:creationId xmlns:a16="http://schemas.microsoft.com/office/drawing/2014/main" id="{F28230B9-AA58-4381-8197-9413AE2F0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" y="3581400"/>
            <a:ext cx="4342923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he Little Book Club Sends Busy Parents Quality Kids' Books Every ...">
            <a:extLst>
              <a:ext uri="{FF2B5EF4-FFF2-40B4-BE49-F238E27FC236}">
                <a16:creationId xmlns:a16="http://schemas.microsoft.com/office/drawing/2014/main" id="{A9A0094B-4966-4BB3-8C17-E6830AE03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4797668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35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oronavirus: Uber dota de mascarillas a sus conductores">
            <a:extLst>
              <a:ext uri="{FF2B5EF4-FFF2-40B4-BE49-F238E27FC236}">
                <a16:creationId xmlns:a16="http://schemas.microsoft.com/office/drawing/2014/main" id="{E712D50B-DFFC-4E81-8687-C20DC678F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1"/>
            <a:ext cx="9144000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Aliada, la startup mexicana que te facilita el aseo de tu casa | De10">
            <a:extLst>
              <a:ext uri="{FF2B5EF4-FFF2-40B4-BE49-F238E27FC236}">
                <a16:creationId xmlns:a16="http://schemas.microsoft.com/office/drawing/2014/main" id="{AA3DDE1A-FE3F-4C07-854A-F6DCE18D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21065"/>
            <a:ext cx="2895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571B27-980A-4E77-B681-BF82CDD10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4431323"/>
            <a:ext cx="2813536" cy="2274277"/>
          </a:xfrm>
          <a:prstGeom prst="rect">
            <a:avLst/>
          </a:prstGeom>
        </p:spPr>
      </p:pic>
      <p:pic>
        <p:nvPicPr>
          <p:cNvPr id="16390" name="Picture 6" descr="Searching for the perfect nanny – what needs to be addressed?">
            <a:extLst>
              <a:ext uri="{FF2B5EF4-FFF2-40B4-BE49-F238E27FC236}">
                <a16:creationId xmlns:a16="http://schemas.microsoft.com/office/drawing/2014/main" id="{D91B0A71-3A68-4BBD-BDE8-0F522BC3C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736" y="4431322"/>
            <a:ext cx="3130064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3600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irbnb pausa experiencias y cambia su política de cancelación por ...">
            <a:extLst>
              <a:ext uri="{FF2B5EF4-FFF2-40B4-BE49-F238E27FC236}">
                <a16:creationId xmlns:a16="http://schemas.microsoft.com/office/drawing/2014/main" id="{F1FC77EE-3518-4702-8EB6-D97B6A528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Learn How to Insure Expensive Jewelry &amp; Gifts | Uniquely Yours ...">
            <a:extLst>
              <a:ext uri="{FF2B5EF4-FFF2-40B4-BE49-F238E27FC236}">
                <a16:creationId xmlns:a16="http://schemas.microsoft.com/office/drawing/2014/main" id="{BFA4E743-ED86-4782-821E-CF8F3288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10" y="4267200"/>
            <a:ext cx="298339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D200B5-6FE1-43EF-9B39-B7D032B1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4267200"/>
            <a:ext cx="2960210" cy="2514600"/>
          </a:xfrm>
          <a:prstGeom prst="rect">
            <a:avLst/>
          </a:prstGeom>
        </p:spPr>
      </p:pic>
      <p:pic>
        <p:nvPicPr>
          <p:cNvPr id="17414" name="Picture 6" descr="ᐅ ¿Cómo funciona Zipcar? ⚡️ » Cómo Funciona">
            <a:extLst>
              <a:ext uri="{FF2B5EF4-FFF2-40B4-BE49-F238E27FC236}">
                <a16:creationId xmlns:a16="http://schemas.microsoft.com/office/drawing/2014/main" id="{98C9DE56-81F8-4214-B0F6-451717EA9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71596"/>
            <a:ext cx="2895600" cy="251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075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6535" y="152400"/>
            <a:ext cx="73709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Combinación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118C0-07CD-4EF3-AE40-C7673FBDE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98144"/>
            <a:ext cx="7957793" cy="463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59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719137"/>
            <a:ext cx="571500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8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Chart 1">
                <a:extLst>
                  <a:ext uri="{FF2B5EF4-FFF2-40B4-BE49-F238E27FC236}">
                    <a16:creationId xmlns:a16="http://schemas.microsoft.com/office/drawing/2014/main" id="{44FC1411-2796-41BA-AB94-FE24330BA1AA}"/>
                  </a:ext>
                </a:extLst>
              </p:cNvPr>
              <p:cNvGraphicFramePr/>
              <p:nvPr/>
            </p:nvGraphicFramePr>
            <p:xfrm>
              <a:off x="712177" y="342900"/>
              <a:ext cx="7719646" cy="483577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" name="Chart 1">
                <a:extLst>
                  <a:ext uri="{FF2B5EF4-FFF2-40B4-BE49-F238E27FC236}">
                    <a16:creationId xmlns:a16="http://schemas.microsoft.com/office/drawing/2014/main" id="{44FC1411-2796-41BA-AB94-FE24330BA1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2177" y="342900"/>
                <a:ext cx="7719646" cy="4835770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Picture 2" descr="Tesla logo">
            <a:extLst>
              <a:ext uri="{FF2B5EF4-FFF2-40B4-BE49-F238E27FC236}">
                <a16:creationId xmlns:a16="http://schemas.microsoft.com/office/drawing/2014/main" id="{19D7D426-4605-4AD2-8F09-F9B8B8D3A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00" y="816862"/>
            <a:ext cx="562215" cy="56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yota logo">
            <a:extLst>
              <a:ext uri="{FF2B5EF4-FFF2-40B4-BE49-F238E27FC236}">
                <a16:creationId xmlns:a16="http://schemas.microsoft.com/office/drawing/2014/main" id="{F7AC2581-B405-4551-9264-31675C168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4" y="1754338"/>
            <a:ext cx="553646" cy="55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olkswagen logo">
            <a:extLst>
              <a:ext uri="{FF2B5EF4-FFF2-40B4-BE49-F238E27FC236}">
                <a16:creationId xmlns:a16="http://schemas.microsoft.com/office/drawing/2014/main" id="{539FD315-28F4-4883-9DAC-7906F0BB6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0" y="2326189"/>
            <a:ext cx="512251" cy="51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aimler logo">
            <a:extLst>
              <a:ext uri="{FF2B5EF4-FFF2-40B4-BE49-F238E27FC236}">
                <a16:creationId xmlns:a16="http://schemas.microsoft.com/office/drawing/2014/main" id="{CBD39379-EB52-4A4C-BA47-0A4F296E2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0" y="2908693"/>
            <a:ext cx="512251" cy="51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eneral Motors logo">
            <a:extLst>
              <a:ext uri="{FF2B5EF4-FFF2-40B4-BE49-F238E27FC236}">
                <a16:creationId xmlns:a16="http://schemas.microsoft.com/office/drawing/2014/main" id="{615C8603-8441-4CF8-B0D0-8BC8B8360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16" y="3481290"/>
            <a:ext cx="448625" cy="44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BMW logo">
            <a:extLst>
              <a:ext uri="{FF2B5EF4-FFF2-40B4-BE49-F238E27FC236}">
                <a16:creationId xmlns:a16="http://schemas.microsoft.com/office/drawing/2014/main" id="{5A501AB3-DB05-440F-82B7-2F72CF687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30" y="3973877"/>
            <a:ext cx="553646" cy="55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onda logo">
            <a:extLst>
              <a:ext uri="{FF2B5EF4-FFF2-40B4-BE49-F238E27FC236}">
                <a16:creationId xmlns:a16="http://schemas.microsoft.com/office/drawing/2014/main" id="{630DFE6A-E655-425B-9404-D9ACE832C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" y="4522054"/>
            <a:ext cx="553647" cy="55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id="{534980B3-D1D8-4DC7-8A54-F41FCDE0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71" y="5178671"/>
            <a:ext cx="673306" cy="25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4E302E94-7C2F-4A10-86F4-1CBDD43D6D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188179"/>
              </p:ext>
            </p:extLst>
          </p:nvPr>
        </p:nvGraphicFramePr>
        <p:xfrm>
          <a:off x="906502" y="673610"/>
          <a:ext cx="2679700" cy="602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13" imgW="1973403" imgH="5135953" progId="Excel.Sheet.12">
                  <p:embed/>
                </p:oleObj>
              </mc:Choice>
              <mc:Fallback>
                <p:oleObj name="Worksheet" r:id="rId13" imgW="1973403" imgH="5135953" progId="Excel.Sheet.1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78B0C940-6EB6-4F80-A765-F0FF50A974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06502" y="673610"/>
                        <a:ext cx="2679700" cy="6024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AD8C5266-8DD3-485D-83F4-40B793EF7D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4723639"/>
              </p:ext>
            </p:extLst>
          </p:nvPr>
        </p:nvGraphicFramePr>
        <p:xfrm>
          <a:off x="1096960" y="990600"/>
          <a:ext cx="7818484" cy="524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7FDFC6E-D22D-4FEC-8493-38A3B220FAB0}"/>
              </a:ext>
            </a:extLst>
          </p:cNvPr>
          <p:cNvSpPr txBox="1"/>
          <p:nvPr/>
        </p:nvSpPr>
        <p:spPr>
          <a:xfrm>
            <a:off x="2201719" y="245632"/>
            <a:ext cx="134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Venta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Autos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048260-0E37-404D-8654-4993E2C6219F}"/>
              </a:ext>
            </a:extLst>
          </p:cNvPr>
          <p:cNvSpPr txBox="1"/>
          <p:nvPr/>
        </p:nvSpPr>
        <p:spPr>
          <a:xfrm>
            <a:off x="1008480" y="245632"/>
            <a:ext cx="111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Valuación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263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A000D645-ECCD-4411-B9EA-B4085FDBF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393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40 Weirdest Technological Inventions Ever">
            <a:extLst>
              <a:ext uri="{FF2B5EF4-FFF2-40B4-BE49-F238E27FC236}">
                <a16:creationId xmlns:a16="http://schemas.microsoft.com/office/drawing/2014/main" id="{F874AB8F-DCAB-4E39-B1A5-52737F79F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271463"/>
            <a:ext cx="5619750" cy="63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0346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n para 2 in 1 products">
            <a:extLst>
              <a:ext uri="{FF2B5EF4-FFF2-40B4-BE49-F238E27FC236}">
                <a16:creationId xmlns:a16="http://schemas.microsoft.com/office/drawing/2014/main" id="{8A5230D8-8D17-46C7-A56C-B55351A33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2395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3277" y="76200"/>
            <a:ext cx="40174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</a:t>
            </a:r>
          </a:p>
        </p:txBody>
      </p:sp>
      <p:pic>
        <p:nvPicPr>
          <p:cNvPr id="3" name="Picture 2" descr="Image result for design">
            <a:extLst>
              <a:ext uri="{FF2B5EF4-FFF2-40B4-BE49-F238E27FC236}">
                <a16:creationId xmlns:a16="http://schemas.microsoft.com/office/drawing/2014/main" id="{FAD8F2E0-2369-474B-B5FD-BE8BB465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1396"/>
            <a:ext cx="883920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4714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dyson bladeless f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084" y="645620"/>
            <a:ext cx="4885592" cy="542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dyson dry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43650"/>
            <a:ext cx="5130406" cy="513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2068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22" y="518746"/>
            <a:ext cx="8539246" cy="57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989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450606"/>
              </p:ext>
            </p:extLst>
          </p:nvPr>
        </p:nvGraphicFramePr>
        <p:xfrm>
          <a:off x="1905000" y="381000"/>
          <a:ext cx="5448300" cy="6018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Bitmap Image" r:id="rId4" imgW="3429000" imgH="3787200" progId="Paint.Picture">
                  <p:embed/>
                </p:oleObj>
              </mc:Choice>
              <mc:Fallback>
                <p:oleObj name="Bitmap Image" r:id="rId4" imgW="3429000" imgH="3787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000" y="381000"/>
                        <a:ext cx="5448300" cy="6018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4320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457200"/>
            <a:ext cx="6172200" cy="583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008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league of justice">
            <a:extLst>
              <a:ext uri="{FF2B5EF4-FFF2-40B4-BE49-F238E27FC236}">
                <a16:creationId xmlns:a16="http://schemas.microsoft.com/office/drawing/2014/main" id="{5E456EB6-820B-44A8-8067-D6579ACF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796" y="0"/>
            <a:ext cx="101899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357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http://cdn.cultofmac.com/wp-content/uploads/2014/09/Steve_Jobs_20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0315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10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Resultado de imagen para JP Morgan logo">
            <a:extLst>
              <a:ext uri="{FF2B5EF4-FFF2-40B4-BE49-F238E27FC236}">
                <a16:creationId xmlns:a16="http://schemas.microsoft.com/office/drawing/2014/main" id="{AB07F677-393A-4D2B-B621-9D87842CC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2590800" cy="65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esultado de imagen para bank of America logo">
            <a:extLst>
              <a:ext uri="{FF2B5EF4-FFF2-40B4-BE49-F238E27FC236}">
                <a16:creationId xmlns:a16="http://schemas.microsoft.com/office/drawing/2014/main" id="{5AD60D89-8E3F-4E69-B344-9E1E41A4F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40" y="1314422"/>
            <a:ext cx="3733800" cy="47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3836CC6-0DAF-48DD-A337-8A45F72D844E}"/>
              </a:ext>
            </a:extLst>
          </p:cNvPr>
          <p:cNvSpPr/>
          <p:nvPr/>
        </p:nvSpPr>
        <p:spPr>
          <a:xfrm>
            <a:off x="5307623" y="562465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$418.70 MM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A580FF-C8D5-4267-943A-AFA6BD5326F6}"/>
              </a:ext>
            </a:extLst>
          </p:cNvPr>
          <p:cNvSpPr/>
          <p:nvPr/>
        </p:nvSpPr>
        <p:spPr>
          <a:xfrm>
            <a:off x="5307623" y="1419594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$356.68 MM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D0AB58-6D17-4E41-8ED8-B7CFD71BD492}"/>
              </a:ext>
            </a:extLst>
          </p:cNvPr>
          <p:cNvSpPr/>
          <p:nvPr/>
        </p:nvSpPr>
        <p:spPr>
          <a:xfrm>
            <a:off x="5315140" y="3296738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$203.58 MM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89FF9E0-D27B-46F9-8E36-CBC8D76E957A}"/>
              </a:ext>
            </a:extLst>
          </p:cNvPr>
          <p:cNvSpPr/>
          <p:nvPr/>
        </p:nvSpPr>
        <p:spPr>
          <a:xfrm>
            <a:off x="7020939" y="219764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1857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C529F6-8445-42E5-9551-16DC7E524D2F}"/>
              </a:ext>
            </a:extLst>
          </p:cNvPr>
          <p:cNvSpPr/>
          <p:nvPr/>
        </p:nvSpPr>
        <p:spPr>
          <a:xfrm>
            <a:off x="7028455" y="1114794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C92606-EF96-4EC6-8496-B408B134D5AF}"/>
              </a:ext>
            </a:extLst>
          </p:cNvPr>
          <p:cNvSpPr/>
          <p:nvPr/>
        </p:nvSpPr>
        <p:spPr>
          <a:xfrm>
            <a:off x="7028455" y="2983755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1852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08644F-AFD7-4ABD-B813-9469FDD7E0EB}"/>
              </a:ext>
            </a:extLst>
          </p:cNvPr>
          <p:cNvSpPr/>
          <p:nvPr/>
        </p:nvSpPr>
        <p:spPr>
          <a:xfrm>
            <a:off x="5298831" y="5929709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$ 1,223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Bln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8" descr="Resultado de imagen para bitcoin logo">
            <a:extLst>
              <a:ext uri="{FF2B5EF4-FFF2-40B4-BE49-F238E27FC236}">
                <a16:creationId xmlns:a16="http://schemas.microsoft.com/office/drawing/2014/main" id="{1226B196-AC3B-4468-85D7-21096ED6A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99" y="5204654"/>
            <a:ext cx="31242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67FB799-3720-4FE6-B281-575BED555212}"/>
              </a:ext>
            </a:extLst>
          </p:cNvPr>
          <p:cNvSpPr/>
          <p:nvPr/>
        </p:nvSpPr>
        <p:spPr>
          <a:xfrm>
            <a:off x="7035971" y="5537572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2009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FA3F0D-9971-4B24-99AB-E648FD90BD70}"/>
              </a:ext>
            </a:extLst>
          </p:cNvPr>
          <p:cNvSpPr/>
          <p:nvPr/>
        </p:nvSpPr>
        <p:spPr>
          <a:xfrm>
            <a:off x="7035971" y="2038124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1981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B2301DF-D926-407F-9795-7BE2DC150BFC}"/>
              </a:ext>
            </a:extLst>
          </p:cNvPr>
          <p:cNvSpPr/>
          <p:nvPr/>
        </p:nvSpPr>
        <p:spPr>
          <a:xfrm>
            <a:off x="5307623" y="2364268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$250.82 MM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2" descr="Wells Fargo Logo - LOGOS de MARCAS">
            <a:extLst>
              <a:ext uri="{FF2B5EF4-FFF2-40B4-BE49-F238E27FC236}">
                <a16:creationId xmlns:a16="http://schemas.microsoft.com/office/drawing/2014/main" id="{DE90DD04-8C20-4818-88FF-AA064A8FF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4" b="33111"/>
          <a:stretch/>
        </p:blipFill>
        <p:spPr bwMode="auto">
          <a:xfrm>
            <a:off x="980144" y="3182565"/>
            <a:ext cx="3018832" cy="57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2B12C5A-4949-4EF8-9F72-DC3866A198F0}"/>
              </a:ext>
            </a:extLst>
          </p:cNvPr>
          <p:cNvSpPr/>
          <p:nvPr/>
        </p:nvSpPr>
        <p:spPr>
          <a:xfrm>
            <a:off x="5160086" y="5929709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$ 832.74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Bln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 descr="A picture containing icon&#10;&#10;Description automatically generated">
            <a:extLst>
              <a:ext uri="{FF2B5EF4-FFF2-40B4-BE49-F238E27FC236}">
                <a16:creationId xmlns:a16="http://schemas.microsoft.com/office/drawing/2014/main" id="{A7FD3E36-569F-4673-B03D-C70FBF01FA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45" y="4419994"/>
            <a:ext cx="1341147" cy="1565711"/>
          </a:xfrm>
          <a:prstGeom prst="rect">
            <a:avLst/>
          </a:prstGeom>
        </p:spPr>
      </p:pic>
      <p:cxnSp>
        <p:nvCxnSpPr>
          <p:cNvPr id="36" name="Conector recto 2">
            <a:extLst>
              <a:ext uri="{FF2B5EF4-FFF2-40B4-BE49-F238E27FC236}">
                <a16:creationId xmlns:a16="http://schemas.microsoft.com/office/drawing/2014/main" id="{E646AB6F-C1BC-47DC-AE68-22144262C080}"/>
              </a:ext>
            </a:extLst>
          </p:cNvPr>
          <p:cNvCxnSpPr/>
          <p:nvPr/>
        </p:nvCxnSpPr>
        <p:spPr>
          <a:xfrm>
            <a:off x="762324" y="1155614"/>
            <a:ext cx="7838635" cy="0"/>
          </a:xfrm>
          <a:prstGeom prst="line">
            <a:avLst/>
          </a:prstGeom>
          <a:ln w="28575">
            <a:solidFill>
              <a:srgbClr val="2B2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40ADEA12-4E34-4C4D-9319-2F547B25D8CA}"/>
              </a:ext>
            </a:extLst>
          </p:cNvPr>
          <p:cNvCxnSpPr/>
          <p:nvPr/>
        </p:nvCxnSpPr>
        <p:spPr>
          <a:xfrm>
            <a:off x="762323" y="2056312"/>
            <a:ext cx="7838635" cy="0"/>
          </a:xfrm>
          <a:prstGeom prst="line">
            <a:avLst/>
          </a:prstGeom>
          <a:ln w="28575">
            <a:solidFill>
              <a:srgbClr val="2B2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C33FC67C-B5D5-4F12-A3A1-03F1E760EB2A}"/>
              </a:ext>
            </a:extLst>
          </p:cNvPr>
          <p:cNvCxnSpPr/>
          <p:nvPr/>
        </p:nvCxnSpPr>
        <p:spPr>
          <a:xfrm>
            <a:off x="786233" y="2983755"/>
            <a:ext cx="7838635" cy="0"/>
          </a:xfrm>
          <a:prstGeom prst="line">
            <a:avLst/>
          </a:prstGeom>
          <a:ln w="28575">
            <a:solidFill>
              <a:srgbClr val="2B2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7">
            <a:extLst>
              <a:ext uri="{FF2B5EF4-FFF2-40B4-BE49-F238E27FC236}">
                <a16:creationId xmlns:a16="http://schemas.microsoft.com/office/drawing/2014/main" id="{6946EA87-4740-4C7A-AD1F-97553DB416D2}"/>
              </a:ext>
            </a:extLst>
          </p:cNvPr>
          <p:cNvCxnSpPr/>
          <p:nvPr/>
        </p:nvCxnSpPr>
        <p:spPr>
          <a:xfrm>
            <a:off x="802962" y="3918584"/>
            <a:ext cx="7838635" cy="0"/>
          </a:xfrm>
          <a:prstGeom prst="line">
            <a:avLst/>
          </a:prstGeom>
          <a:ln w="28575">
            <a:solidFill>
              <a:srgbClr val="2B2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7">
            <a:extLst>
              <a:ext uri="{FF2B5EF4-FFF2-40B4-BE49-F238E27FC236}">
                <a16:creationId xmlns:a16="http://schemas.microsoft.com/office/drawing/2014/main" id="{EE159761-944A-4DFC-A226-BAB177BC623F}"/>
              </a:ext>
            </a:extLst>
          </p:cNvPr>
          <p:cNvCxnSpPr/>
          <p:nvPr/>
        </p:nvCxnSpPr>
        <p:spPr>
          <a:xfrm>
            <a:off x="749397" y="234914"/>
            <a:ext cx="7838635" cy="0"/>
          </a:xfrm>
          <a:prstGeom prst="line">
            <a:avLst/>
          </a:prstGeom>
          <a:ln w="28575">
            <a:solidFill>
              <a:srgbClr val="2B2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>
            <a:extLst>
              <a:ext uri="{FF2B5EF4-FFF2-40B4-BE49-F238E27FC236}">
                <a16:creationId xmlns:a16="http://schemas.microsoft.com/office/drawing/2014/main" id="{D18B7FC6-FA6A-4A35-B422-7C1660BA4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" y="2104388"/>
            <a:ext cx="2482977" cy="84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85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/>
      <p:bldP spid="3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img.clubic.com/06449888-photo-bill-gates.jpg">
            <a:extLst>
              <a:ext uri="{FF2B5EF4-FFF2-40B4-BE49-F238E27FC236}">
                <a16:creationId xmlns:a16="http://schemas.microsoft.com/office/drawing/2014/main" id="{245CF153-FC00-4C7D-B9F5-7FC5D18EE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1700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i.dailymail.co.uk/i/pix/2014/03/12/article-2579067-1C38D1A600000578-810_634x423.jpg">
            <a:extLst>
              <a:ext uri="{FF2B5EF4-FFF2-40B4-BE49-F238E27FC236}">
                <a16:creationId xmlns:a16="http://schemas.microsoft.com/office/drawing/2014/main" id="{121ADABC-3B53-452B-B1EA-73EE873C8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329" y="-1"/>
            <a:ext cx="10599908" cy="707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3865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pyp-today.com/wp-content/uploads/2014/08/Mark-Zuckerberg-2014-Wallpaper1.jpg">
            <a:extLst>
              <a:ext uri="{FF2B5EF4-FFF2-40B4-BE49-F238E27FC236}">
                <a16:creationId xmlns:a16="http://schemas.microsoft.com/office/drawing/2014/main" id="{9CA980F7-C971-4570-BDF2-47A6FFED5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235" y="-2"/>
            <a:ext cx="10394661" cy="690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5948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6B54F9-A4FE-401B-9654-B4E1A20145CF}"/>
              </a:ext>
            </a:extLst>
          </p:cNvPr>
          <p:cNvGrpSpPr/>
          <p:nvPr/>
        </p:nvGrpSpPr>
        <p:grpSpPr>
          <a:xfrm>
            <a:off x="-426235" y="-2"/>
            <a:ext cx="11036689" cy="7696200"/>
            <a:chOff x="-2" y="0"/>
            <a:chExt cx="13313664" cy="88757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337AFF-0CCD-40B2-985E-6DF6E80F5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" y="0"/>
              <a:ext cx="13313664" cy="887577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C1AFEF-EC0C-4BDE-9ABD-6B95AD8D5D11}"/>
                </a:ext>
              </a:extLst>
            </p:cNvPr>
            <p:cNvSpPr txBox="1"/>
            <p:nvPr/>
          </p:nvSpPr>
          <p:spPr>
            <a:xfrm>
              <a:off x="8407477" y="1743456"/>
              <a:ext cx="301928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Richard Branson</a:t>
              </a:r>
            </a:p>
            <a:p>
              <a:pPr algn="ctr"/>
              <a:r>
                <a:rPr lang="en-US" sz="24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Inglaterra</a:t>
              </a:r>
              <a:endPara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19491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76D22C-E2E0-4E62-ABC2-CEAA65C01DA3}"/>
              </a:ext>
            </a:extLst>
          </p:cNvPr>
          <p:cNvGrpSpPr/>
          <p:nvPr/>
        </p:nvGrpSpPr>
        <p:grpSpPr>
          <a:xfrm>
            <a:off x="-139762" y="-6119"/>
            <a:ext cx="10549382" cy="7078297"/>
            <a:chOff x="574723" y="65465"/>
            <a:chExt cx="14065843" cy="9437730"/>
          </a:xfrm>
        </p:grpSpPr>
        <p:pic>
          <p:nvPicPr>
            <p:cNvPr id="3" name="Picture 16" descr="http://www.androidheadlines.com/wp-content/uploads/2013/10/sonsan.jpg">
              <a:extLst>
                <a:ext uri="{FF2B5EF4-FFF2-40B4-BE49-F238E27FC236}">
                  <a16:creationId xmlns:a16="http://schemas.microsoft.com/office/drawing/2014/main" id="{0AEDDDAA-82D0-421C-901D-DD501B1DC6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23" y="65465"/>
              <a:ext cx="14065843" cy="9437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EA72DA-D01A-42A7-8FB1-281AFFD4EBF7}"/>
                </a:ext>
              </a:extLst>
            </p:cNvPr>
            <p:cNvSpPr txBox="1"/>
            <p:nvPr/>
          </p:nvSpPr>
          <p:spPr>
            <a:xfrm>
              <a:off x="2647130" y="5661624"/>
              <a:ext cx="2403651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spc="38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Mashayoshi</a:t>
              </a:r>
              <a:r>
                <a:rPr lang="en-US" b="1" spc="38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 Son</a:t>
              </a:r>
            </a:p>
            <a:p>
              <a:pPr algn="ctr"/>
              <a:r>
                <a:rPr lang="en-US" b="1" spc="38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Japón</a:t>
              </a:r>
              <a:endParaRPr lang="en-US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37060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CB5C37-85AF-4C1F-B8F7-693556059BE7}"/>
              </a:ext>
            </a:extLst>
          </p:cNvPr>
          <p:cNvGrpSpPr/>
          <p:nvPr/>
        </p:nvGrpSpPr>
        <p:grpSpPr>
          <a:xfrm>
            <a:off x="-136647" y="-19854"/>
            <a:ext cx="10848821" cy="7078297"/>
            <a:chOff x="0" y="2386"/>
            <a:chExt cx="12891123" cy="8873390"/>
          </a:xfrm>
        </p:grpSpPr>
        <p:pic>
          <p:nvPicPr>
            <p:cNvPr id="3" name="Picture 18" descr="http://timedotcom.files.wordpress.com/2014/09/jack-ma-alibaba-life-lessons-clinton-global-initiative.jpg?w=1100">
              <a:extLst>
                <a:ext uri="{FF2B5EF4-FFF2-40B4-BE49-F238E27FC236}">
                  <a16:creationId xmlns:a16="http://schemas.microsoft.com/office/drawing/2014/main" id="{0EE85A5A-7660-4E3F-84D9-DB66DC0EB0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86"/>
              <a:ext cx="12891123" cy="8873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67314D-E8C5-4AEB-B062-9725FB534178}"/>
                </a:ext>
              </a:extLst>
            </p:cNvPr>
            <p:cNvSpPr txBox="1"/>
            <p:nvPr/>
          </p:nvSpPr>
          <p:spPr>
            <a:xfrm>
              <a:off x="7609594" y="1081737"/>
              <a:ext cx="1780831" cy="1231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Jack Ma</a:t>
              </a:r>
            </a:p>
            <a:p>
              <a:pPr algn="ctr"/>
              <a:r>
                <a:rPr lang="en-US" sz="27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China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988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D28B3A-C2DD-401F-A2A6-98CCB87F5665}"/>
              </a:ext>
            </a:extLst>
          </p:cNvPr>
          <p:cNvGrpSpPr/>
          <p:nvPr/>
        </p:nvGrpSpPr>
        <p:grpSpPr>
          <a:xfrm>
            <a:off x="-139762" y="-6120"/>
            <a:ext cx="12039600" cy="6950094"/>
            <a:chOff x="-716437" y="563603"/>
            <a:chExt cx="14030099" cy="6428045"/>
          </a:xfrm>
        </p:grpSpPr>
        <p:pic>
          <p:nvPicPr>
            <p:cNvPr id="3" name="Picture 20" descr="http://media.avisen.dk/billeder/janus-friis_3626275_26.ashx">
              <a:extLst>
                <a:ext uri="{FF2B5EF4-FFF2-40B4-BE49-F238E27FC236}">
                  <a16:creationId xmlns:a16="http://schemas.microsoft.com/office/drawing/2014/main" id="{AC7F0D90-DE6C-4839-8CA5-569D32586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16437" y="563603"/>
              <a:ext cx="14030099" cy="6428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8F712A4-674C-4BB5-B35C-E64092234A78}"/>
                </a:ext>
              </a:extLst>
            </p:cNvPr>
            <p:cNvSpPr/>
            <p:nvPr/>
          </p:nvSpPr>
          <p:spPr>
            <a:xfrm>
              <a:off x="4560229" y="786180"/>
              <a:ext cx="3146076" cy="107721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4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Niklas</a:t>
              </a:r>
              <a:r>
                <a:rPr lang="en-U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 </a:t>
              </a:r>
              <a:r>
                <a:rPr lang="en-US" sz="24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Zennstrom</a:t>
              </a:r>
              <a:endPara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  <a:p>
              <a:pPr algn="ctr"/>
              <a:r>
                <a:rPr lang="en-US" sz="24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Suecia</a:t>
              </a:r>
              <a:endPara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1F0A8BD-0258-400F-B982-D34A1074D9E9}"/>
                </a:ext>
              </a:extLst>
            </p:cNvPr>
            <p:cNvSpPr/>
            <p:nvPr/>
          </p:nvSpPr>
          <p:spPr>
            <a:xfrm>
              <a:off x="5691736" y="2243665"/>
              <a:ext cx="2014569" cy="107721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Janus </a:t>
              </a:r>
              <a:r>
                <a:rPr lang="en-US" sz="24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Friis</a:t>
              </a:r>
              <a:endPara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  <a:p>
              <a:pPr algn="ctr"/>
              <a:r>
                <a:rPr lang="en-US" sz="2400" b="1" dirty="0" err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Dinamarca</a:t>
              </a:r>
              <a:endPara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47954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para Uri Levine">
            <a:extLst>
              <a:ext uri="{FF2B5EF4-FFF2-40B4-BE49-F238E27FC236}">
                <a16:creationId xmlns:a16="http://schemas.microsoft.com/office/drawing/2014/main" id="{10D19190-4E90-440C-AC62-6754013BE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683" y="1"/>
            <a:ext cx="10027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9DC45E-251A-4752-9F30-458A6943BF99}"/>
              </a:ext>
            </a:extLst>
          </p:cNvPr>
          <p:cNvSpPr txBox="1"/>
          <p:nvPr/>
        </p:nvSpPr>
        <p:spPr>
          <a:xfrm>
            <a:off x="1384300" y="838200"/>
            <a:ext cx="1625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Uri Levine</a:t>
            </a:r>
          </a:p>
          <a:p>
            <a:pPr algn="ctr"/>
            <a:r>
              <a:rPr lang="en-US" sz="27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Israel</a:t>
            </a:r>
          </a:p>
        </p:txBody>
      </p:sp>
    </p:spTree>
    <p:extLst>
      <p:ext uri="{BB962C8B-B14F-4D97-AF65-F5344CB8AC3E}">
        <p14:creationId xmlns:p14="http://schemas.microsoft.com/office/powerpoint/2010/main" val="8578326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tock image of 'Human face painted with flag of Mexico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599" y="0"/>
            <a:ext cx="112349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9813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n para Diego Ramirez Calvo">
            <a:extLst>
              <a:ext uri="{FF2B5EF4-FFF2-40B4-BE49-F238E27FC236}">
                <a16:creationId xmlns:a16="http://schemas.microsoft.com/office/drawing/2014/main" id="{6E3DAC16-E385-4B14-B63A-C08A17866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950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E8E8DF-003A-4E13-91E9-F22A14DB4403}"/>
              </a:ext>
            </a:extLst>
          </p:cNvPr>
          <p:cNvSpPr/>
          <p:nvPr/>
        </p:nvSpPr>
        <p:spPr>
          <a:xfrm>
            <a:off x="6451809" y="4343400"/>
            <a:ext cx="224984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Diego Ramirez</a:t>
            </a:r>
          </a:p>
        </p:txBody>
      </p:sp>
    </p:spTree>
    <p:extLst>
      <p:ext uri="{BB962C8B-B14F-4D97-AF65-F5344CB8AC3E}">
        <p14:creationId xmlns:p14="http://schemas.microsoft.com/office/powerpoint/2010/main" val="1364534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8592643" cy="48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038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G_0002.JPG">
            <a:extLst>
              <a:ext uri="{FF2B5EF4-FFF2-40B4-BE49-F238E27FC236}">
                <a16:creationId xmlns:a16="http://schemas.microsoft.com/office/drawing/2014/main" id="{BF72499F-9847-45BB-9438-3E6117BD3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250" y="4762"/>
            <a:ext cx="9687337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82CFA0-958B-4E0E-8025-AC78B3553CB4}"/>
              </a:ext>
            </a:extLst>
          </p:cNvPr>
          <p:cNvSpPr/>
          <p:nvPr/>
        </p:nvSpPr>
        <p:spPr>
          <a:xfrm>
            <a:off x="5638800" y="5181600"/>
            <a:ext cx="293990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Rodolfo Hernandez</a:t>
            </a:r>
          </a:p>
        </p:txBody>
      </p:sp>
    </p:spTree>
    <p:extLst>
      <p:ext uri="{BB962C8B-B14F-4D97-AF65-F5344CB8AC3E}">
        <p14:creationId xmlns:p14="http://schemas.microsoft.com/office/powerpoint/2010/main" val="39069120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n para daniela castanon litro">
            <a:extLst>
              <a:ext uri="{FF2B5EF4-FFF2-40B4-BE49-F238E27FC236}">
                <a16:creationId xmlns:a16="http://schemas.microsoft.com/office/drawing/2014/main" id="{C1F2EB09-CF48-4169-8E56-A014F4E41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8893"/>
            <a:ext cx="10322274" cy="688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esultado de imagen para Litro x Litro">
            <a:extLst>
              <a:ext uri="{FF2B5EF4-FFF2-40B4-BE49-F238E27FC236}">
                <a16:creationId xmlns:a16="http://schemas.microsoft.com/office/drawing/2014/main" id="{850B1616-8D48-426F-AD2A-13D045FFE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2551712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77319C-E136-4562-B258-9B7CE726FCE9}"/>
              </a:ext>
            </a:extLst>
          </p:cNvPr>
          <p:cNvSpPr/>
          <p:nvPr/>
        </p:nvSpPr>
        <p:spPr>
          <a:xfrm>
            <a:off x="5791200" y="1295400"/>
            <a:ext cx="277422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Daniela Castañon</a:t>
            </a:r>
          </a:p>
        </p:txBody>
      </p:sp>
    </p:spTree>
    <p:extLst>
      <p:ext uri="{BB962C8B-B14F-4D97-AF65-F5344CB8AC3E}">
        <p14:creationId xmlns:p14="http://schemas.microsoft.com/office/powerpoint/2010/main" val="37457788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0A164F-1BB8-42D1-9534-7A6D74830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E7AE77-3677-4B97-AF54-B92460706172}"/>
              </a:ext>
            </a:extLst>
          </p:cNvPr>
          <p:cNvSpPr/>
          <p:nvPr/>
        </p:nvSpPr>
        <p:spPr>
          <a:xfrm>
            <a:off x="5687354" y="6096000"/>
            <a:ext cx="203587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Victor Garcia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4121C8-562E-40EF-9F56-DFD7951B8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914" y="0"/>
            <a:ext cx="309108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65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95B083-C364-4402-A440-6192C42F6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7AADF8-5E69-40B7-A4CB-ECBAEDA8079F}"/>
              </a:ext>
            </a:extLst>
          </p:cNvPr>
          <p:cNvSpPr/>
          <p:nvPr/>
        </p:nvSpPr>
        <p:spPr>
          <a:xfrm>
            <a:off x="490920" y="228600"/>
            <a:ext cx="329474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Ruben Arturo Muñoz</a:t>
            </a:r>
          </a:p>
        </p:txBody>
      </p:sp>
    </p:spTree>
    <p:extLst>
      <p:ext uri="{BB962C8B-B14F-4D97-AF65-F5344CB8AC3E}">
        <p14:creationId xmlns:p14="http://schemas.microsoft.com/office/powerpoint/2010/main" val="24797681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sultado de imagen para cool mexican image">
            <a:extLst>
              <a:ext uri="{FF2B5EF4-FFF2-40B4-BE49-F238E27FC236}">
                <a16:creationId xmlns:a16="http://schemas.microsoft.com/office/drawing/2014/main" id="{DB5D62C0-C7ED-478F-A60F-83FB6417D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733CAD8-16C6-4C99-B8F3-18EB3CC9122A}"/>
              </a:ext>
            </a:extLst>
          </p:cNvPr>
          <p:cNvSpPr/>
          <p:nvPr/>
        </p:nvSpPr>
        <p:spPr>
          <a:xfrm>
            <a:off x="7239000" y="5715000"/>
            <a:ext cx="2286000" cy="1143000"/>
          </a:xfrm>
          <a:prstGeom prst="triangle">
            <a:avLst/>
          </a:prstGeom>
          <a:solidFill>
            <a:schemeClr val="tx1"/>
          </a:solidFill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037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F325081C-8E77-4FA2-88D7-0C769A668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953"/>
            <a:ext cx="9144000" cy="564564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B52135F-5667-4D7C-898E-DA26F0E87888}"/>
              </a:ext>
            </a:extLst>
          </p:cNvPr>
          <p:cNvSpPr/>
          <p:nvPr/>
        </p:nvSpPr>
        <p:spPr>
          <a:xfrm>
            <a:off x="8113835" y="2876550"/>
            <a:ext cx="228600" cy="2819400"/>
          </a:xfrm>
          <a:prstGeom prst="ellipse">
            <a:avLst/>
          </a:prstGeom>
          <a:solidFill>
            <a:srgbClr val="FF0000">
              <a:alpha val="14000"/>
            </a:srgbClr>
          </a:solidFill>
          <a:ln w="95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DA6A9F-EBF7-428D-B948-9BB0BC72F505}"/>
              </a:ext>
            </a:extLst>
          </p:cNvPr>
          <p:cNvSpPr txBox="1"/>
          <p:nvPr/>
        </p:nvSpPr>
        <p:spPr>
          <a:xfrm>
            <a:off x="3672459" y="152400"/>
            <a:ext cx="1799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/>
              <a:t>Auto Empleo</a:t>
            </a:r>
          </a:p>
        </p:txBody>
      </p:sp>
    </p:spTree>
    <p:extLst>
      <p:ext uri="{BB962C8B-B14F-4D97-AF65-F5344CB8AC3E}">
        <p14:creationId xmlns:p14="http://schemas.microsoft.com/office/powerpoint/2010/main" val="26314891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, histogram&#10;&#10;Description automatically generated">
            <a:extLst>
              <a:ext uri="{FF2B5EF4-FFF2-40B4-BE49-F238E27FC236}">
                <a16:creationId xmlns:a16="http://schemas.microsoft.com/office/drawing/2014/main" id="{38640ADC-5258-4E83-997C-F6124D473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6" y="466348"/>
            <a:ext cx="9144000" cy="63916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8627" y="46893"/>
            <a:ext cx="3917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Horas </a:t>
            </a:r>
            <a:r>
              <a:rPr lang="en-US" sz="2400" dirty="0" err="1"/>
              <a:t>Trabajadas</a:t>
            </a:r>
            <a:r>
              <a:rPr lang="en-US" sz="2400" dirty="0"/>
              <a:t> </a:t>
            </a:r>
            <a:r>
              <a:rPr lang="en-US" sz="2400" dirty="0" err="1"/>
              <a:t>Anualmente</a:t>
            </a:r>
            <a:endParaRPr lang="en-US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DF0493A-9727-4EB4-9E27-42515B974147}"/>
              </a:ext>
            </a:extLst>
          </p:cNvPr>
          <p:cNvSpPr/>
          <p:nvPr/>
        </p:nvSpPr>
        <p:spPr>
          <a:xfrm>
            <a:off x="8537329" y="383232"/>
            <a:ext cx="338506" cy="5203511"/>
          </a:xfrm>
          <a:prstGeom prst="ellipse">
            <a:avLst/>
          </a:prstGeom>
          <a:solidFill>
            <a:srgbClr val="FF0000">
              <a:alpha val="14000"/>
            </a:srgbClr>
          </a:solidFill>
          <a:ln w="95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970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374885" cy="741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505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455"/>
            <a:ext cx="9220202" cy="744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745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55" y="-36455"/>
            <a:ext cx="10668001" cy="737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114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5A4BFFAC-1360-41CC-AEC9-9D8CDA6C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334374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476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8947" cy="761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946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696" y="-114196"/>
            <a:ext cx="10664743" cy="758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780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696" y="-83213"/>
            <a:ext cx="10691090" cy="742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482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696" y="0"/>
            <a:ext cx="11746022" cy="850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73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mpotrar la tv">
            <a:extLst>
              <a:ext uri="{FF2B5EF4-FFF2-40B4-BE49-F238E27FC236}">
                <a16:creationId xmlns:a16="http://schemas.microsoft.com/office/drawing/2014/main" id="{6769D513-169D-4087-B9DA-CFF9496B9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4517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D173B2-4BCF-4A98-BD51-93EF3233E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566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696" y="-87870"/>
            <a:ext cx="11755199" cy="882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180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696" y="-83213"/>
            <a:ext cx="11742762" cy="854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48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1664"/>
            <a:ext cx="9143999" cy="748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904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4912"/>
            <a:ext cx="9144000" cy="717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08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63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2545140"/>
            <a:ext cx="86421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El Impacto real no viene con la invención sino con la adopción</a:t>
            </a:r>
          </a:p>
        </p:txBody>
      </p:sp>
    </p:spTree>
    <p:extLst>
      <p:ext uri="{BB962C8B-B14F-4D97-AF65-F5344CB8AC3E}">
        <p14:creationId xmlns:p14="http://schemas.microsoft.com/office/powerpoint/2010/main" val="8867268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1E8657-9CE4-4590-B042-6D4F91074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954"/>
            <a:ext cx="9144474" cy="69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989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B7B1C6-4750-4DA5-A96B-1055A3CA0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" y="0"/>
            <a:ext cx="9291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188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n para ingenio mexicano">
            <a:extLst>
              <a:ext uri="{FF2B5EF4-FFF2-40B4-BE49-F238E27FC236}">
                <a16:creationId xmlns:a16="http://schemas.microsoft.com/office/drawing/2014/main" id="{E48C5ECA-8C37-4340-9947-7739C9C02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630"/>
            <a:ext cx="9288781" cy="686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2957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D07EF8-B8C6-4E7C-B70D-48B4FD010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289" y="0"/>
            <a:ext cx="9404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42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5E3F12-74A1-472E-B152-36DA136B4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759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92B75A-C937-4D3B-A318-117E82E50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0011"/>
            <a:ext cx="9144001" cy="704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717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mbedded image perma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349" y="-120367"/>
            <a:ext cx="9463351" cy="711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93056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6C259B-327E-440C-B1FA-CC3F28814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15" y="150041"/>
            <a:ext cx="7086600" cy="65579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8C9F24-A3D3-44FC-B96C-CF71EABFD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85" y="118984"/>
            <a:ext cx="7010400" cy="662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0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0718" y="-501008"/>
            <a:ext cx="4032386" cy="23660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4925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200</a:t>
            </a:r>
            <a:r>
              <a:rPr lang="en-US" sz="14925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2563264" y="-147310"/>
            <a:ext cx="4032386" cy="23660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4925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200</a:t>
            </a:r>
            <a:r>
              <a:rPr lang="en-US" sz="14925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5746" y="246913"/>
            <a:ext cx="4032386" cy="23660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4925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200</a:t>
            </a:r>
            <a:r>
              <a:rPr lang="en-US" sz="14925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8293" y="701629"/>
            <a:ext cx="4032386" cy="23660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4925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200</a:t>
            </a:r>
            <a:r>
              <a:rPr lang="en-US" sz="14925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" name="Rectangle 5"/>
          <p:cNvSpPr/>
          <p:nvPr/>
        </p:nvSpPr>
        <p:spPr>
          <a:xfrm>
            <a:off x="2573200" y="1069206"/>
            <a:ext cx="4032386" cy="23660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4925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200</a:t>
            </a:r>
            <a:r>
              <a:rPr lang="en-US" sz="14925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2548386" y="1380881"/>
            <a:ext cx="4027514" cy="23660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4925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r>
              <a:rPr lang="en-US" sz="14925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8" name="Rectangle 7"/>
          <p:cNvSpPr/>
          <p:nvPr/>
        </p:nvSpPr>
        <p:spPr>
          <a:xfrm>
            <a:off x="2578069" y="1775476"/>
            <a:ext cx="4027514" cy="23660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4925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r>
              <a:rPr lang="en-US" sz="14925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2109181"/>
            <a:ext cx="4027514" cy="23660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4925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r>
              <a:rPr lang="en-US" sz="14925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7003" y="2534080"/>
            <a:ext cx="4027514" cy="23660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4925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r>
              <a:rPr lang="en-US" sz="14925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51019" y="2575288"/>
            <a:ext cx="4809778" cy="28276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7925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r>
              <a:rPr lang="en-US" sz="17925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84306" y="2947991"/>
            <a:ext cx="5143204" cy="302390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92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r>
              <a:rPr lang="en-US" sz="192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09421" y="3180113"/>
            <a:ext cx="5527925" cy="32547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07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r>
              <a:rPr lang="en-US" sz="207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D91297-1C88-4D27-B5C4-F892F4DB8639}"/>
              </a:ext>
            </a:extLst>
          </p:cNvPr>
          <p:cNvSpPr/>
          <p:nvPr/>
        </p:nvSpPr>
        <p:spPr>
          <a:xfrm>
            <a:off x="1847463" y="3515805"/>
            <a:ext cx="5636928" cy="33162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1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r>
              <a:rPr lang="en-US" sz="211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93698B-22BB-484D-8814-E49B68153FAD}"/>
              </a:ext>
            </a:extLst>
          </p:cNvPr>
          <p:cNvSpPr/>
          <p:nvPr/>
        </p:nvSpPr>
        <p:spPr>
          <a:xfrm>
            <a:off x="1600364" y="4120662"/>
            <a:ext cx="5893409" cy="34701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21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r>
              <a:rPr lang="en-US" sz="221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2459918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inad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9" y="371475"/>
            <a:ext cx="239686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conacyt logo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160" y="462158"/>
            <a:ext cx="242764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NAFIN logo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48" y="415116"/>
            <a:ext cx="352425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SEDECO logo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27064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Image result for SEFO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3162398"/>
            <a:ext cx="3181350" cy="1438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613E7C-A38A-4156-8205-210FFC0F4C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4041" y="4724400"/>
            <a:ext cx="2409825" cy="1895475"/>
          </a:xfrm>
          <a:prstGeom prst="rect">
            <a:avLst/>
          </a:prstGeom>
        </p:spPr>
      </p:pic>
      <p:pic>
        <p:nvPicPr>
          <p:cNvPr id="9218" name="Picture 2" descr="Resultado de imagen para Iodemc">
            <a:extLst>
              <a:ext uri="{FF2B5EF4-FFF2-40B4-BE49-F238E27FC236}">
                <a16:creationId xmlns:a16="http://schemas.microsoft.com/office/drawing/2014/main" id="{F00B0B8E-7D98-45BB-B7BC-77F0BD268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86398"/>
            <a:ext cx="2171602" cy="217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instituto mexiquense del emprendedor">
            <a:extLst>
              <a:ext uri="{FF2B5EF4-FFF2-40B4-BE49-F238E27FC236}">
                <a16:creationId xmlns:a16="http://schemas.microsoft.com/office/drawing/2014/main" id="{EE1454BC-4DBE-4CFB-B6AE-501766ABD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9" y="4870774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chispa">
            <a:extLst>
              <a:ext uri="{FF2B5EF4-FFF2-40B4-BE49-F238E27FC236}">
                <a16:creationId xmlns:a16="http://schemas.microsoft.com/office/drawing/2014/main" id="{84E75099-4F8D-4AA5-944D-497F19593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657" y="2212262"/>
            <a:ext cx="2276475" cy="27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400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n para resistance">
            <a:extLst>
              <a:ext uri="{FF2B5EF4-FFF2-40B4-BE49-F238E27FC236}">
                <a16:creationId xmlns:a16="http://schemas.microsoft.com/office/drawing/2014/main" id="{46DA8BE8-8E31-4A08-85DC-DE23E8B4C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7541"/>
            <a:ext cx="6324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2CBAF6-F015-4002-BA93-934022771E1E}"/>
              </a:ext>
            </a:extLst>
          </p:cNvPr>
          <p:cNvSpPr txBox="1"/>
          <p:nvPr/>
        </p:nvSpPr>
        <p:spPr>
          <a:xfrm>
            <a:off x="962903" y="152400"/>
            <a:ext cx="72181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b="1" spc="50" dirty="0">
                <a:ln w="0"/>
                <a:solidFill>
                  <a:srgbClr val="C5C59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Resistencia al Cambio</a:t>
            </a:r>
          </a:p>
        </p:txBody>
      </p:sp>
    </p:spTree>
    <p:extLst>
      <p:ext uri="{BB962C8B-B14F-4D97-AF65-F5344CB8AC3E}">
        <p14:creationId xmlns:p14="http://schemas.microsoft.com/office/powerpoint/2010/main" val="13373515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Resultado de imagen para cinepolis">
            <a:extLst>
              <a:ext uri="{FF2B5EF4-FFF2-40B4-BE49-F238E27FC236}">
                <a16:creationId xmlns:a16="http://schemas.microsoft.com/office/drawing/2014/main" id="{A74C3ED2-053B-4549-835B-965E2C84F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752"/>
            <a:ext cx="2286001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A0B587-102C-432E-9E47-6CA8A7AB3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4253752"/>
            <a:ext cx="2286001" cy="2286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EDA2B7-D048-4379-85DC-0BD05E167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966" y="4191000"/>
            <a:ext cx="2275505" cy="2348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93A9BA-1027-40D7-8B08-6B0A529E6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1" y="0"/>
            <a:ext cx="2362200" cy="2152251"/>
          </a:xfrm>
          <a:prstGeom prst="rect">
            <a:avLst/>
          </a:prstGeom>
        </p:spPr>
      </p:pic>
      <p:pic>
        <p:nvPicPr>
          <p:cNvPr id="9224" name="Picture 8" descr="Resultado de imagen para Metlife">
            <a:extLst>
              <a:ext uri="{FF2B5EF4-FFF2-40B4-BE49-F238E27FC236}">
                <a16:creationId xmlns:a16="http://schemas.microsoft.com/office/drawing/2014/main" id="{276EF10E-F972-487A-86C1-675B5B8FF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765" y="2117911"/>
            <a:ext cx="2353235" cy="213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517DA-AA74-4FF1-8D74-66AD09204D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0456" y="4253751"/>
            <a:ext cx="2362200" cy="2286001"/>
          </a:xfrm>
          <a:prstGeom prst="rect">
            <a:avLst/>
          </a:prstGeom>
        </p:spPr>
      </p:pic>
      <p:pic>
        <p:nvPicPr>
          <p:cNvPr id="9218" name="Picture 2" descr="Imagen relacionada">
            <a:extLst>
              <a:ext uri="{FF2B5EF4-FFF2-40B4-BE49-F238E27FC236}">
                <a16:creationId xmlns:a16="http://schemas.microsoft.com/office/drawing/2014/main" id="{583844ED-06F3-44AA-9872-CF3A6581E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09" y="0"/>
            <a:ext cx="6837409" cy="425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1877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://www.ptiq.com.mx/imgs/intro/intro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72" y="3345138"/>
            <a:ext cx="5424229" cy="35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que.es/archivos/201204/4522544w-640x640x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2" y="3309354"/>
            <a:ext cx="5868562" cy="354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s://c2.staticflickr.com/6/5002/5292285790_6aa1d2584a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200427"/>
            <a:ext cx="6103384" cy="377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pueblanoticias.com.mx/system/files/imagenes/articulos/16621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271" y="-200427"/>
            <a:ext cx="546703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0517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1.bp.blogspot.com/_UlOtGwYJutE/THVg4tf_K-I/AAAAAAAADqU/B1CUF_-4j3U/s1600/wor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632" y="-1600200"/>
            <a:ext cx="9476792" cy="947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2117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news.bbcimg.co.uk/media/images/52380000/jpg/_52380185_doll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465" y="-19051"/>
            <a:ext cx="12225865" cy="68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8537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" name="Picture 20" descr="http://www.spk.la/wp-content/uploads/2010/08/gdc_1-520x3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880" y="2815000"/>
            <a:ext cx="5390666" cy="40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www.trbimg.com/img-52993283/turbine/la-1519420-fi-0906-mex-manufacturing-3-dpb-jpg-20131129/600/600x3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5040" y="3204615"/>
            <a:ext cx="6072106" cy="365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://www.unionguanajuato.mx/sites/default/files/Industria-Automotriz-560x3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5563815" cy="32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computerworldmexico.mx/postsGenPic.aspx?i=298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39829"/>
            <a:ext cx="5021746" cy="326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821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://www.bestmastersprograms.org/wp-content/uploads/2012/10/unam-central-university-city-libr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18288"/>
            <a:ext cx="5131245" cy="341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.imgur.com/eyfY39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17" y="-19772"/>
            <a:ext cx="5563265" cy="34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www.unionpuebla.mx/sites/default/files/imagecache/v2_660x370/buap_instalaciones_no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399121"/>
            <a:ext cx="6169889" cy="345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3.bp.blogspot.com/-AS2vaA2GM5U/Ua4pG57GQLI/AAAAAAAAANA/l2t_MXjDubc/s1600/ipade+gua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17" y="3368641"/>
            <a:ext cx="7302097" cy="348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5567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racticaespanol.com/extra/imagenes/img_2/OCTUBRE-2013/Alt-portada-de-la-revista-estadounidense-Wired-sobre-nina-genio-mexica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9" y="0"/>
            <a:ext cx="3513351" cy="26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" y="2045899"/>
            <a:ext cx="3470029" cy="1916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934" y="-26600"/>
            <a:ext cx="2814865" cy="3633053"/>
          </a:xfrm>
          <a:prstGeom prst="rect">
            <a:avLst/>
          </a:prstGeom>
        </p:spPr>
      </p:pic>
      <p:pic>
        <p:nvPicPr>
          <p:cNvPr id="2058" name="Picture 10" descr="http://www.nearshoreamericas.com/wp-content/uploads/2013/05/tiger-cropp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81" y="3938357"/>
            <a:ext cx="3534414" cy="188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799" y="1"/>
            <a:ext cx="3269425" cy="3811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200" y="5787128"/>
            <a:ext cx="5164742" cy="1127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9400" y="2635013"/>
            <a:ext cx="2598382" cy="3135825"/>
          </a:xfrm>
          <a:prstGeom prst="rect">
            <a:avLst/>
          </a:prstGeom>
        </p:spPr>
      </p:pic>
      <p:pic>
        <p:nvPicPr>
          <p:cNvPr id="6" name="Picture 2" descr="http://altonivel.impresionesaerea.netdna-cdn.com/images/Estructura_V3/Estilo_de_vida/Entretenimiento/cuaron_oscar_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343" y="5715001"/>
            <a:ext cx="1879844" cy="127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brazilianbubble.com/wp-content/uploads/2013/02/the-rise-of-mexico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6224"/>
            <a:ext cx="2133817" cy="282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3817" y="5400904"/>
            <a:ext cx="2928938" cy="1560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5540" y="3423379"/>
            <a:ext cx="3427712" cy="24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617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21B8E06-CE1A-4B21-8FC1-373CC083C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34" y="1170163"/>
            <a:ext cx="773513" cy="686356"/>
          </a:xfrm>
          <a:prstGeom prst="rect">
            <a:avLst/>
          </a:prstGeom>
        </p:spPr>
      </p:pic>
      <p:pic>
        <p:nvPicPr>
          <p:cNvPr id="8329" name="Picture 137" descr="ACV_VC logo">
            <a:extLst>
              <a:ext uri="{FF2B5EF4-FFF2-40B4-BE49-F238E27FC236}">
                <a16:creationId xmlns:a16="http://schemas.microsoft.com/office/drawing/2014/main" id="{A3E931E1-2CA6-43CF-8F06-07382FB8B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501" y="952020"/>
            <a:ext cx="611549" cy="61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055FDE-E3CF-49B9-83C7-BA1594581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1" y="5804409"/>
            <a:ext cx="591877" cy="59961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2429" y="4749275"/>
            <a:ext cx="1364510" cy="884799"/>
          </a:xfrm>
          <a:prstGeom prst="rect">
            <a:avLst/>
          </a:prstGeom>
        </p:spPr>
      </p:pic>
      <p:pic>
        <p:nvPicPr>
          <p:cNvPr id="51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462" y="4275672"/>
            <a:ext cx="1551468" cy="56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D288269-C9F5-447D-994B-D3D560142B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137" y="3623446"/>
            <a:ext cx="1220073" cy="6119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765" y="3209679"/>
            <a:ext cx="2084429" cy="116167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9A8D796-1162-4780-8D5B-C174F6889D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2946" y="4986190"/>
            <a:ext cx="1287613" cy="4631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CF0787-E0FB-4CBD-8DEB-A520287699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5989" y="2537011"/>
            <a:ext cx="990685" cy="986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5652" y="-1277619"/>
            <a:ext cx="162028" cy="88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2297" y="69919"/>
            <a:ext cx="1091401" cy="488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02510" y="2376593"/>
            <a:ext cx="766910" cy="8534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12267" y="2355529"/>
            <a:ext cx="1613986" cy="341223"/>
          </a:xfrm>
          <a:prstGeom prst="rect">
            <a:avLst/>
          </a:prstGeom>
        </p:spPr>
      </p:pic>
      <p:pic>
        <p:nvPicPr>
          <p:cNvPr id="1030" name="Picture 6" descr="http://onventures.mx/wordpress/wp-content/uploads/2014/01/OV_Final_Logo_recortado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477" y="2687253"/>
            <a:ext cx="1062489" cy="53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83506" y="6053724"/>
            <a:ext cx="1030119" cy="746459"/>
          </a:xfrm>
          <a:prstGeom prst="rect">
            <a:avLst/>
          </a:prstGeom>
        </p:spPr>
      </p:pic>
      <p:pic>
        <p:nvPicPr>
          <p:cNvPr id="14" name="Picture 13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471" y="213269"/>
            <a:ext cx="813281" cy="8851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30175" y="1310427"/>
            <a:ext cx="1559761" cy="3359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12227" y="2776779"/>
            <a:ext cx="1424586" cy="484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95681" y="3815718"/>
            <a:ext cx="1299254" cy="4330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34275" y="4505864"/>
            <a:ext cx="1344953" cy="536688"/>
          </a:xfrm>
          <a:prstGeom prst="rect">
            <a:avLst/>
          </a:prstGeom>
        </p:spPr>
      </p:pic>
      <p:pic>
        <p:nvPicPr>
          <p:cNvPr id="1038" name="Picture 14" descr="http://amexcap.com/images/members/20140731_110245_579_Fondo_de_Impacto_Social_NMP_logo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529" y="1346051"/>
            <a:ext cx="1383978" cy="44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mitainstitute.com/wp-content/uploads/2014/09/Agave_Logo_Ventures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382" y="4768525"/>
            <a:ext cx="1063875" cy="71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mitainstitute.com/wp-content/uploads/2014/09/htl-origo-300x88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14" y="2809465"/>
            <a:ext cx="1402652" cy="41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78789" y="1395039"/>
            <a:ext cx="1084088" cy="8317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606669" y="3333345"/>
            <a:ext cx="1399569" cy="4652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40264" y="3355554"/>
            <a:ext cx="1749815" cy="31528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638040" y="4452592"/>
            <a:ext cx="785964" cy="7859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22471" y="6466585"/>
            <a:ext cx="1780940" cy="3914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998705" y="5517616"/>
            <a:ext cx="1559562" cy="501533"/>
          </a:xfrm>
          <a:prstGeom prst="rect">
            <a:avLst/>
          </a:prstGeom>
        </p:spPr>
      </p:pic>
      <p:pic>
        <p:nvPicPr>
          <p:cNvPr id="1025" name="Picture 1024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173372" y="5301083"/>
            <a:ext cx="999869" cy="676679"/>
          </a:xfrm>
          <a:prstGeom prst="rect">
            <a:avLst/>
          </a:prstGeom>
        </p:spPr>
      </p:pic>
      <p:pic>
        <p:nvPicPr>
          <p:cNvPr id="1031" name="Picture 1030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4658" y="4173856"/>
            <a:ext cx="814388" cy="97869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23324" r="13829" b="63301"/>
          <a:stretch/>
        </p:blipFill>
        <p:spPr bwMode="auto">
          <a:xfrm>
            <a:off x="3897037" y="460227"/>
            <a:ext cx="2926874" cy="32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1031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446494" y="5409181"/>
            <a:ext cx="1597726" cy="411722"/>
          </a:xfrm>
          <a:prstGeom prst="rect">
            <a:avLst/>
          </a:prstGeom>
        </p:spPr>
      </p:pic>
      <p:pic>
        <p:nvPicPr>
          <p:cNvPr id="1033" name="Picture 1032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177985" y="809570"/>
            <a:ext cx="1068911" cy="544173"/>
          </a:xfrm>
          <a:prstGeom prst="rect">
            <a:avLst/>
          </a:prstGeom>
        </p:spPr>
      </p:pic>
      <p:pic>
        <p:nvPicPr>
          <p:cNvPr id="1048" name="Picture 24" descr="http://proteusinternational.mx/img/logo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11" y="6010891"/>
            <a:ext cx="1828800" cy="55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33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880228" y="6010891"/>
            <a:ext cx="1792777" cy="307786"/>
          </a:xfrm>
          <a:prstGeom prst="rect">
            <a:avLst/>
          </a:prstGeom>
        </p:spPr>
      </p:pic>
      <p:pic>
        <p:nvPicPr>
          <p:cNvPr id="1035" name="Picture 10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698398" y="6400586"/>
            <a:ext cx="1372241" cy="457414"/>
          </a:xfrm>
          <a:prstGeom prst="rect">
            <a:avLst/>
          </a:prstGeom>
        </p:spPr>
      </p:pic>
      <p:pic>
        <p:nvPicPr>
          <p:cNvPr id="1036" name="Picture 1035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27483" y="5286090"/>
            <a:ext cx="908189" cy="427897"/>
          </a:xfrm>
          <a:prstGeom prst="rect">
            <a:avLst/>
          </a:prstGeom>
        </p:spPr>
      </p:pic>
      <p:pic>
        <p:nvPicPr>
          <p:cNvPr id="1050" name="Picture 26" descr="http://u.jimdo.com/www45/o/se0fff3ecd4e32020/img/i382caaf86ecd32e8/1377730178/std/image.jp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98" y="5846823"/>
            <a:ext cx="793135" cy="60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572211" y="6493791"/>
            <a:ext cx="1335362" cy="2869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722945" y="1530019"/>
            <a:ext cx="1029188" cy="67575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9827" y="4631988"/>
            <a:ext cx="4032386" cy="23660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4925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200</a:t>
            </a:r>
            <a:r>
              <a:rPr lang="en-US" sz="14925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8251" y="4611874"/>
            <a:ext cx="4027514" cy="23660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4925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</a:t>
            </a:r>
            <a:r>
              <a:rPr lang="en-US" sz="14925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741063" y="1449861"/>
            <a:ext cx="855734" cy="87500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641411" y="3262616"/>
            <a:ext cx="1135205" cy="47455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5802047" y="5471721"/>
            <a:ext cx="1199530" cy="44210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573751" y="5330948"/>
            <a:ext cx="1143000" cy="545958"/>
          </a:xfrm>
          <a:prstGeom prst="rect">
            <a:avLst/>
          </a:prstGeom>
        </p:spPr>
      </p:pic>
      <p:pic>
        <p:nvPicPr>
          <p:cNvPr id="55" name="Picture 37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552" y="859808"/>
            <a:ext cx="1239138" cy="50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001205" y="6384965"/>
            <a:ext cx="2664332" cy="39576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7285013" y="3922867"/>
            <a:ext cx="1803814" cy="45877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097308" y="46816"/>
            <a:ext cx="1581150" cy="3619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57" y="89163"/>
            <a:ext cx="973558" cy="97355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7771382" y="4489120"/>
            <a:ext cx="1311543" cy="328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AF2EC2-9DDF-4287-8847-FDF344C7AB0E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001" y="1436370"/>
            <a:ext cx="798659" cy="9424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A600CD-7942-49FD-8B1C-BD99DA61D134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57080" y="4095655"/>
            <a:ext cx="697367" cy="962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884C9-0315-457F-ABEB-3432504125ED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33290" y="2189289"/>
            <a:ext cx="1495173" cy="390714"/>
          </a:xfrm>
          <a:prstGeom prst="rect">
            <a:avLst/>
          </a:prstGeom>
        </p:spPr>
      </p:pic>
      <p:pic>
        <p:nvPicPr>
          <p:cNvPr id="1029" name="Picture 5" descr="Cantera Capital is a Mexico &amp; Israel based venture capital fund that invests in startups developing disruptive, deep tech solutions to important problems. Our sectors: health, ag-tech &amp; ed-tech. Our core markets: Mexico &amp; Israel; we also have capabilities in Argentina, Chile, Colombia &amp; Peru.">
            <a:extLst>
              <a:ext uri="{FF2B5EF4-FFF2-40B4-BE49-F238E27FC236}">
                <a16:creationId xmlns:a16="http://schemas.microsoft.com/office/drawing/2014/main" id="{D819381E-1F55-40D5-B825-E8742A64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65" y="1770460"/>
            <a:ext cx="1847210" cy="50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77B149-790C-4584-BE16-B051DA13E459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3061853" y="2643990"/>
            <a:ext cx="777617" cy="65274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EF6751D7-F7A0-495E-94C0-7859C851F6FB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2016348" y="943698"/>
            <a:ext cx="1160551" cy="379590"/>
          </a:xfrm>
          <a:prstGeom prst="rect">
            <a:avLst/>
          </a:prstGeom>
        </p:spPr>
      </p:pic>
      <p:pic>
        <p:nvPicPr>
          <p:cNvPr id="8279" name="Picture 87" descr="http://beta.smartmoney.ventures/wp-content/uploads/2017/08/logo-retina.png">
            <a:extLst>
              <a:ext uri="{FF2B5EF4-FFF2-40B4-BE49-F238E27FC236}">
                <a16:creationId xmlns:a16="http://schemas.microsoft.com/office/drawing/2014/main" id="{EC95434F-D20F-4BA7-AE05-CAE9E0741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012" y="624985"/>
            <a:ext cx="1058694" cy="43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85" name="Picture 93" descr="Resultado de imagen para alacrity logo">
            <a:extLst>
              <a:ext uri="{FF2B5EF4-FFF2-40B4-BE49-F238E27FC236}">
                <a16:creationId xmlns:a16="http://schemas.microsoft.com/office/drawing/2014/main" id="{872802EB-8B4E-4C8A-BA03-73F181FFC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57" y="4433489"/>
            <a:ext cx="1080933" cy="34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3" name="Picture 101" descr="Resultado de imagen para lifes too short capital logo"/>
          <p:cNvPicPr>
            <a:picLocks noChangeAspect="1" noChangeArrowheads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4" y="808571"/>
            <a:ext cx="1586575" cy="66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952061" y="511666"/>
            <a:ext cx="913101" cy="572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793785" y="344689"/>
            <a:ext cx="1724035" cy="622313"/>
          </a:xfrm>
          <a:prstGeom prst="rect">
            <a:avLst/>
          </a:prstGeom>
        </p:spPr>
      </p:pic>
      <p:pic>
        <p:nvPicPr>
          <p:cNvPr id="1039" name="Picture 1038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3280428" y="868183"/>
            <a:ext cx="784693" cy="748196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42950" y="1233028"/>
            <a:ext cx="753969" cy="817959"/>
          </a:xfrm>
          <a:prstGeom prst="rect">
            <a:avLst/>
          </a:prstGeom>
        </p:spPr>
      </p:pic>
      <p:pic>
        <p:nvPicPr>
          <p:cNvPr id="8298" name="Picture 106" descr="Resultado de imagen para innovacamp logo">
            <a:extLst>
              <a:ext uri="{FF2B5EF4-FFF2-40B4-BE49-F238E27FC236}">
                <a16:creationId xmlns:a16="http://schemas.microsoft.com/office/drawing/2014/main" id="{ABB1BBE4-0F49-46AF-9E49-3B2815960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41" y="4358964"/>
            <a:ext cx="799198" cy="79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114820A-FAE2-4D79-A786-7B331F1BFC34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4270805" y="73101"/>
            <a:ext cx="2451098" cy="2880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2847447" y="32217"/>
            <a:ext cx="1399538" cy="454850"/>
          </a:xfrm>
          <a:prstGeom prst="rect">
            <a:avLst/>
          </a:prstGeom>
        </p:spPr>
      </p:pic>
      <p:pic>
        <p:nvPicPr>
          <p:cNvPr id="8303" name="Picture 111" descr="Cacao Capital logo">
            <a:extLst>
              <a:ext uri="{FF2B5EF4-FFF2-40B4-BE49-F238E27FC236}">
                <a16:creationId xmlns:a16="http://schemas.microsoft.com/office/drawing/2014/main" id="{59BA84BB-D107-4D5C-A795-5345652A4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040" y="2360547"/>
            <a:ext cx="832185" cy="8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758301" y="5916200"/>
          <a:ext cx="1506850" cy="542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Bitmap Image" r:id="rId72" imgW="2857680" imgH="1028880" progId="Paint.Picture">
                  <p:embed/>
                </p:oleObj>
              </mc:Choice>
              <mc:Fallback>
                <p:oleObj name="Bitmap Image" r:id="rId72" imgW="2857680" imgH="1028880" progId="Paint.Picture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3"/>
                      <a:stretch>
                        <a:fillRect/>
                      </a:stretch>
                    </p:blipFill>
                    <p:spPr>
                      <a:xfrm>
                        <a:off x="6758301" y="5916200"/>
                        <a:ext cx="1506850" cy="542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6625248" y="2508592"/>
            <a:ext cx="691919" cy="1000040"/>
          </a:xfrm>
          <a:prstGeom prst="rect">
            <a:avLst/>
          </a:prstGeom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8DF4820A-CE39-4190-91E4-40AE7E908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98" b="29028"/>
          <a:stretch/>
        </p:blipFill>
        <p:spPr bwMode="auto">
          <a:xfrm>
            <a:off x="2226492" y="3307574"/>
            <a:ext cx="1217808" cy="50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2A755CD-726E-40DC-8ABB-25D0CD705728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1425279" y="1652700"/>
            <a:ext cx="1495924" cy="382192"/>
          </a:xfrm>
          <a:prstGeom prst="rect">
            <a:avLst/>
          </a:prstGeom>
        </p:spPr>
      </p:pic>
      <p:pic>
        <p:nvPicPr>
          <p:cNvPr id="41" name="Picture 40" descr="A picture containing clock, table&#10;&#10;Description automatically generated">
            <a:extLst>
              <a:ext uri="{FF2B5EF4-FFF2-40B4-BE49-F238E27FC236}">
                <a16:creationId xmlns:a16="http://schemas.microsoft.com/office/drawing/2014/main" id="{89FF3A6F-29EE-4936-88CE-96D2A5F651D5}"/>
              </a:ext>
            </a:extLst>
          </p:cNvPr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398" y="4953283"/>
            <a:ext cx="1402652" cy="300986"/>
          </a:xfrm>
          <a:prstGeom prst="rect">
            <a:avLst/>
          </a:prstGeom>
        </p:spPr>
      </p:pic>
      <p:pic>
        <p:nvPicPr>
          <p:cNvPr id="8324" name="Picture 132" descr="terrenos – Zulu Ventures Capital">
            <a:extLst>
              <a:ext uri="{FF2B5EF4-FFF2-40B4-BE49-F238E27FC236}">
                <a16:creationId xmlns:a16="http://schemas.microsoft.com/office/drawing/2014/main" id="{241F1B2D-760C-4225-8004-837634A76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435" y="3587016"/>
            <a:ext cx="1365340" cy="3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4D0B2D3-6B26-494B-9E06-C34FEF9AA974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7877549" y="5875421"/>
            <a:ext cx="1105068" cy="293833"/>
          </a:xfrm>
          <a:prstGeom prst="rect">
            <a:avLst/>
          </a:prstGeom>
        </p:spPr>
      </p:pic>
      <p:pic>
        <p:nvPicPr>
          <p:cNvPr id="9218" name="Picture 2" descr="Vota por Última etapa effkgjhkhjjj en Snowball.mx">
            <a:extLst>
              <a:ext uri="{FF2B5EF4-FFF2-40B4-BE49-F238E27FC236}">
                <a16:creationId xmlns:a16="http://schemas.microsoft.com/office/drawing/2014/main" id="{EE8D0AA9-15B4-4AA0-84F3-5D54B5D74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31" y="3994514"/>
            <a:ext cx="1756541" cy="38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AA9E754-23E9-40B3-A154-22E93FBA0A6C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4702766" y="1823979"/>
            <a:ext cx="1030160" cy="456214"/>
          </a:xfrm>
          <a:prstGeom prst="rect">
            <a:avLst/>
          </a:prstGeom>
        </p:spPr>
      </p:pic>
      <p:pic>
        <p:nvPicPr>
          <p:cNvPr id="1026" name="Picture 2" descr="BuenTrip Ventures - Crunchbase Investor Profile &amp; Investments">
            <a:hlinkClick r:id="rId82"/>
            <a:extLst>
              <a:ext uri="{FF2B5EF4-FFF2-40B4-BE49-F238E27FC236}">
                <a16:creationId xmlns:a16="http://schemas.microsoft.com/office/drawing/2014/main" id="{DF9B893E-3570-4EA6-99BD-51E685569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168" y="1806977"/>
            <a:ext cx="1158560" cy="98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ometa">
            <a:hlinkClick r:id="rId84"/>
            <a:extLst>
              <a:ext uri="{FF2B5EF4-FFF2-40B4-BE49-F238E27FC236}">
                <a16:creationId xmlns:a16="http://schemas.microsoft.com/office/drawing/2014/main" id="{53023AF2-4630-4C52-997F-39400DAA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568" y="2327728"/>
            <a:ext cx="1240833" cy="20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69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6" grpId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4470E-8E73-42EF-A63D-94B05DDC5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429" y="5279862"/>
            <a:ext cx="977827" cy="314018"/>
          </a:xfrm>
          <a:prstGeom prst="rect">
            <a:avLst/>
          </a:prstGeom>
        </p:spPr>
      </p:pic>
      <p:pic>
        <p:nvPicPr>
          <p:cNvPr id="49" name="Picture 6" descr="Zubut - Tu flotilla sin inversión">
            <a:extLst>
              <a:ext uri="{FF2B5EF4-FFF2-40B4-BE49-F238E27FC236}">
                <a16:creationId xmlns:a16="http://schemas.microsoft.com/office/drawing/2014/main" id="{30AEBA2A-AA2C-413E-BC96-F7382BDF0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867" y="4931169"/>
            <a:ext cx="1368949" cy="136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3FCCDE-EEFA-437F-B5E9-9D8DD540A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53" y="1028873"/>
            <a:ext cx="2152003" cy="4472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ADE373-8C94-4A26-AECF-DAE555B53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849" y="627266"/>
            <a:ext cx="1308178" cy="408733"/>
          </a:xfrm>
          <a:prstGeom prst="rect">
            <a:avLst/>
          </a:prstGeom>
        </p:spPr>
      </p:pic>
      <p:pic>
        <p:nvPicPr>
          <p:cNvPr id="51" name="Picture 6" descr="Trabajar en Geolytics México - Información Laboral Abril 2021">
            <a:extLst>
              <a:ext uri="{FF2B5EF4-FFF2-40B4-BE49-F238E27FC236}">
                <a16:creationId xmlns:a16="http://schemas.microsoft.com/office/drawing/2014/main" id="{405EB447-4263-49D1-886F-3B0745F21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165" y="-47144"/>
            <a:ext cx="1072399" cy="62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SamsClub Benefits">
            <a:extLst>
              <a:ext uri="{FF2B5EF4-FFF2-40B4-BE49-F238E27FC236}">
                <a16:creationId xmlns:a16="http://schemas.microsoft.com/office/drawing/2014/main" id="{2B2F3E96-36DC-4B63-9A1F-F9BF97B77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785" y="339633"/>
            <a:ext cx="858611" cy="5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avak Logo Download Vector">
            <a:extLst>
              <a:ext uri="{FF2B5EF4-FFF2-40B4-BE49-F238E27FC236}">
                <a16:creationId xmlns:a16="http://schemas.microsoft.com/office/drawing/2014/main" id="{35CD58EF-8CC3-4AF7-87C0-9362E054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390" y="3237573"/>
            <a:ext cx="2761162" cy="90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lip Logo Vector (.EPS) Free Download">
            <a:extLst>
              <a:ext uri="{FF2B5EF4-FFF2-40B4-BE49-F238E27FC236}">
                <a16:creationId xmlns:a16="http://schemas.microsoft.com/office/drawing/2014/main" id="{D5429E40-3CA2-4764-AD48-95D9EB298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27" y="1879605"/>
            <a:ext cx="1296865" cy="129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itso - GENERAMÁS">
            <a:extLst>
              <a:ext uri="{FF2B5EF4-FFF2-40B4-BE49-F238E27FC236}">
                <a16:creationId xmlns:a16="http://schemas.microsoft.com/office/drawing/2014/main" id="{DF2CA6E0-84DA-4C07-BDEF-D16DE682A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662" y="3175233"/>
            <a:ext cx="2578702" cy="86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rnershop pretende curarte la flojera de ir al super">
            <a:extLst>
              <a:ext uri="{FF2B5EF4-FFF2-40B4-BE49-F238E27FC236}">
                <a16:creationId xmlns:a16="http://schemas.microsoft.com/office/drawing/2014/main" id="{7AD44301-EAF4-4EA7-8401-99C335FD6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52" y="1707239"/>
            <a:ext cx="1891697" cy="142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M4RT SECURITY SERVICES S.A. de C.V. - Partner | Tenable®">
            <a:extLst>
              <a:ext uri="{FF2B5EF4-FFF2-40B4-BE49-F238E27FC236}">
                <a16:creationId xmlns:a16="http://schemas.microsoft.com/office/drawing/2014/main" id="{4121E4CB-2061-4CE6-8ECA-F87D476F7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4915" r="54055" b="17716"/>
          <a:stretch/>
        </p:blipFill>
        <p:spPr bwMode="auto">
          <a:xfrm>
            <a:off x="1990921" y="2111040"/>
            <a:ext cx="173736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99minutos">
            <a:extLst>
              <a:ext uri="{FF2B5EF4-FFF2-40B4-BE49-F238E27FC236}">
                <a16:creationId xmlns:a16="http://schemas.microsoft.com/office/drawing/2014/main" id="{33CBAE45-D7A9-4C17-A1E7-64A1463A1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844" y="1491696"/>
            <a:ext cx="2292207" cy="58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redijusto - Ignia">
            <a:extLst>
              <a:ext uri="{FF2B5EF4-FFF2-40B4-BE49-F238E27FC236}">
                <a16:creationId xmlns:a16="http://schemas.microsoft.com/office/drawing/2014/main" id="{EB064C7E-F420-4B3F-9CD2-1FDCA3E62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074" y="4227147"/>
            <a:ext cx="2247511" cy="40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Justo Logo Vector (.AI) Free Download">
            <a:extLst>
              <a:ext uri="{FF2B5EF4-FFF2-40B4-BE49-F238E27FC236}">
                <a16:creationId xmlns:a16="http://schemas.microsoft.com/office/drawing/2014/main" id="{661F83DB-148F-4E99-A989-47C8A4D93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4" y="1618104"/>
            <a:ext cx="1391047" cy="42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entral en linea">
            <a:extLst>
              <a:ext uri="{FF2B5EF4-FFF2-40B4-BE49-F238E27FC236}">
                <a16:creationId xmlns:a16="http://schemas.microsoft.com/office/drawing/2014/main" id="{0F1B92C8-B4B5-413F-AC98-EAD7A8094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" r="71750"/>
          <a:stretch/>
        </p:blipFill>
        <p:spPr bwMode="auto">
          <a:xfrm>
            <a:off x="6599035" y="5474803"/>
            <a:ext cx="611424" cy="34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GANGABOX">
            <a:extLst>
              <a:ext uri="{FF2B5EF4-FFF2-40B4-BE49-F238E27FC236}">
                <a16:creationId xmlns:a16="http://schemas.microsoft.com/office/drawing/2014/main" id="{B9F40103-9228-4723-9D4A-754F7B329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4" y="5696162"/>
            <a:ext cx="2141165" cy="67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Snowball">
            <a:extLst>
              <a:ext uri="{FF2B5EF4-FFF2-40B4-BE49-F238E27FC236}">
                <a16:creationId xmlns:a16="http://schemas.microsoft.com/office/drawing/2014/main" id="{EB98A211-84E2-4E79-985F-BB166061C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55" y="146412"/>
            <a:ext cx="2085057" cy="6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Play Business - Crunchbase Company Profile &amp;amp; Funding">
            <a:extLst>
              <a:ext uri="{FF2B5EF4-FFF2-40B4-BE49-F238E27FC236}">
                <a16:creationId xmlns:a16="http://schemas.microsoft.com/office/drawing/2014/main" id="{783F4E31-D884-4086-BBF9-D1B03FB55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154" y="312541"/>
            <a:ext cx="1816568" cy="57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9F3071-DF3B-4280-97D2-054988D14A8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729" y="6378597"/>
            <a:ext cx="1872761" cy="3745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E2C320-F0B1-4BAD-9F13-D09D23798B2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98218" y="45325"/>
            <a:ext cx="966575" cy="3085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4CD708-2623-4AF5-AB64-112CC31D731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4993" y="6487458"/>
            <a:ext cx="521717" cy="2861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469385-D1EA-452C-A0CF-8596EEBEBA2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84701" y="5497671"/>
            <a:ext cx="1197461" cy="693610"/>
          </a:xfrm>
          <a:prstGeom prst="rect">
            <a:avLst/>
          </a:prstGeom>
        </p:spPr>
      </p:pic>
      <p:pic>
        <p:nvPicPr>
          <p:cNvPr id="21" name="Picture 34" descr="Regadera CUMNDA Ecológica">
            <a:extLst>
              <a:ext uri="{FF2B5EF4-FFF2-40B4-BE49-F238E27FC236}">
                <a16:creationId xmlns:a16="http://schemas.microsoft.com/office/drawing/2014/main" id="{E17D23DB-781A-442D-9542-2F64B6C3B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79" y="73750"/>
            <a:ext cx="1049909" cy="4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6" descr="Conviértete en especialista aliado! | Infórmate | meddi">
            <a:extLst>
              <a:ext uri="{FF2B5EF4-FFF2-40B4-BE49-F238E27FC236}">
                <a16:creationId xmlns:a16="http://schemas.microsoft.com/office/drawing/2014/main" id="{363AD2C0-C15D-4199-9359-A4403F607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11" y="6134045"/>
            <a:ext cx="990204" cy="75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E483B9-929B-4FFD-A27E-71052418105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81578" y="6207009"/>
            <a:ext cx="993287" cy="219227"/>
          </a:xfrm>
          <a:prstGeom prst="rect">
            <a:avLst/>
          </a:prstGeom>
        </p:spPr>
      </p:pic>
      <p:pic>
        <p:nvPicPr>
          <p:cNvPr id="24" name="Picture 22" descr="Central en linea">
            <a:extLst>
              <a:ext uri="{FF2B5EF4-FFF2-40B4-BE49-F238E27FC236}">
                <a16:creationId xmlns:a16="http://schemas.microsoft.com/office/drawing/2014/main" id="{221AB5AB-208B-4CE5-96D6-5CFC38886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4" r="-960"/>
          <a:stretch/>
        </p:blipFill>
        <p:spPr bwMode="auto">
          <a:xfrm>
            <a:off x="7119590" y="5475719"/>
            <a:ext cx="2011680" cy="5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Kubo financiero | Kreditiweb">
            <a:extLst>
              <a:ext uri="{FF2B5EF4-FFF2-40B4-BE49-F238E27FC236}">
                <a16:creationId xmlns:a16="http://schemas.microsoft.com/office/drawing/2014/main" id="{478140D8-6AC6-4F7B-9F7B-C0C6340DB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76" y="2757343"/>
            <a:ext cx="1282944" cy="6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Caddie View | Training and Analysis Golf Tool | Golf and Greens">
            <a:extLst>
              <a:ext uri="{FF2B5EF4-FFF2-40B4-BE49-F238E27FC236}">
                <a16:creationId xmlns:a16="http://schemas.microsoft.com/office/drawing/2014/main" id="{29A6204A-62B4-4A8F-8CA6-9B06590C0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232" y="399147"/>
            <a:ext cx="1084034" cy="28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8B459A-CE8E-4562-8F5D-789BA99836C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096570" y="111961"/>
            <a:ext cx="761853" cy="211185"/>
          </a:xfrm>
          <a:prstGeom prst="rect">
            <a:avLst/>
          </a:prstGeom>
        </p:spPr>
      </p:pic>
      <p:pic>
        <p:nvPicPr>
          <p:cNvPr id="29" name="Picture 28" descr="OHMYCATMXSAPIDECV | Tienda Online">
            <a:extLst>
              <a:ext uri="{FF2B5EF4-FFF2-40B4-BE49-F238E27FC236}">
                <a16:creationId xmlns:a16="http://schemas.microsoft.com/office/drawing/2014/main" id="{AD35F88F-E178-4FC5-A76E-AE894897F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429" y="8328"/>
            <a:ext cx="944205" cy="43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F6886D-BC53-40A8-8ADF-E9F517B20EE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650246" y="476525"/>
            <a:ext cx="1361012" cy="4232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4A45376-2158-4F7C-A78E-12416CEB350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774932" y="37299"/>
            <a:ext cx="999304" cy="348381"/>
          </a:xfrm>
          <a:prstGeom prst="rect">
            <a:avLst/>
          </a:prstGeom>
        </p:spPr>
      </p:pic>
      <p:pic>
        <p:nvPicPr>
          <p:cNvPr id="2080" name="Picture 32" descr="Solicita un préstamo empresarial con Konfío | Finder México">
            <a:extLst>
              <a:ext uri="{FF2B5EF4-FFF2-40B4-BE49-F238E27FC236}">
                <a16:creationId xmlns:a16="http://schemas.microsoft.com/office/drawing/2014/main" id="{1A52C9AF-D059-4213-8838-C67976B8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232" y="2800751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Luuna | 23 Design, Strategic Design">
            <a:extLst>
              <a:ext uri="{FF2B5EF4-FFF2-40B4-BE49-F238E27FC236}">
                <a16:creationId xmlns:a16="http://schemas.microsoft.com/office/drawing/2014/main" id="{94680737-BC9A-4F15-A376-B40F3E824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0" b="34643"/>
          <a:stretch/>
        </p:blipFill>
        <p:spPr bwMode="auto">
          <a:xfrm>
            <a:off x="6037314" y="1142083"/>
            <a:ext cx="1457920" cy="4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Q&amp;amp;A with Founder of Top Mexican Fintech, Kueski">
            <a:extLst>
              <a:ext uri="{FF2B5EF4-FFF2-40B4-BE49-F238E27FC236}">
                <a16:creationId xmlns:a16="http://schemas.microsoft.com/office/drawing/2014/main" id="{8105595D-30B5-4673-A48A-0F9ECD669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917" y="1012591"/>
            <a:ext cx="2084108" cy="69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yaydoo-logo-300×93 – Yaydoo">
            <a:extLst>
              <a:ext uri="{FF2B5EF4-FFF2-40B4-BE49-F238E27FC236}">
                <a16:creationId xmlns:a16="http://schemas.microsoft.com/office/drawing/2014/main" id="{64ABB086-50A1-4AAC-A3E8-1405D1837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082" y="784835"/>
            <a:ext cx="1477846" cy="45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Logo-Yalo-600-x-224 | AMVO">
            <a:extLst>
              <a:ext uri="{FF2B5EF4-FFF2-40B4-BE49-F238E27FC236}">
                <a16:creationId xmlns:a16="http://schemas.microsoft.com/office/drawing/2014/main" id="{D75EBCD4-5594-4051-9E35-60AFF588E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3" y="3049706"/>
            <a:ext cx="1799492" cy="67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4" name="Picture 46" descr="albo logo - Comunidad Blogger">
            <a:extLst>
              <a:ext uri="{FF2B5EF4-FFF2-40B4-BE49-F238E27FC236}">
                <a16:creationId xmlns:a16="http://schemas.microsoft.com/office/drawing/2014/main" id="{DB2C568D-62CA-462E-8367-C57696204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02" y="2094767"/>
            <a:ext cx="1327733" cy="56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AIA Design - Muebles de Diseño en México">
            <a:extLst>
              <a:ext uri="{FF2B5EF4-FFF2-40B4-BE49-F238E27FC236}">
                <a16:creationId xmlns:a16="http://schemas.microsoft.com/office/drawing/2014/main" id="{2EBC333E-9996-4F4C-8199-3A7C673DD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859" y="4034906"/>
            <a:ext cx="1158541" cy="38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lar - Open Banking Directory - Mexico">
            <a:extLst>
              <a:ext uri="{FF2B5EF4-FFF2-40B4-BE49-F238E27FC236}">
                <a16:creationId xmlns:a16="http://schemas.microsoft.com/office/drawing/2014/main" id="{5C2C0FC0-D1B1-42B1-A643-B0CA3605E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2" t="32217" r="21878" b="29383"/>
          <a:stretch/>
        </p:blipFill>
        <p:spPr bwMode="auto">
          <a:xfrm>
            <a:off x="7820773" y="2389749"/>
            <a:ext cx="1104790" cy="43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e presentamos a nuestro nuevo CMO Andreas Waldmann">
            <a:extLst>
              <a:ext uri="{FF2B5EF4-FFF2-40B4-BE49-F238E27FC236}">
                <a16:creationId xmlns:a16="http://schemas.microsoft.com/office/drawing/2014/main" id="{540BDA38-B6D4-4BDF-9280-651278521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939" y="4200915"/>
            <a:ext cx="1696132" cy="37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De audio a texto, ¿de qué nos sirven las transcripciones en los negocios?">
            <a:extLst>
              <a:ext uri="{FF2B5EF4-FFF2-40B4-BE49-F238E27FC236}">
                <a16:creationId xmlns:a16="http://schemas.microsoft.com/office/drawing/2014/main" id="{407AB20C-330A-4E12-A175-46B9C2C5D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577" y="5141504"/>
            <a:ext cx="1344125" cy="40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6" descr="Bamba">
            <a:extLst>
              <a:ext uri="{FF2B5EF4-FFF2-40B4-BE49-F238E27FC236}">
                <a16:creationId xmlns:a16="http://schemas.microsoft.com/office/drawing/2014/main" id="{FB651DBF-1B22-4095-9BEE-DCECDF406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833" y="940610"/>
            <a:ext cx="1413512" cy="21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Crea Koomkin inteligencia artificial para que pymes incrementen ventas">
            <a:extLst>
              <a:ext uri="{FF2B5EF4-FFF2-40B4-BE49-F238E27FC236}">
                <a16:creationId xmlns:a16="http://schemas.microsoft.com/office/drawing/2014/main" id="{B4AE76D4-4944-4DF0-B3FF-346BA215E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47" y="132182"/>
            <a:ext cx="901594" cy="17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Mozper | La tarjeta de pago para niños, controlada por los padres">
            <a:extLst>
              <a:ext uri="{FF2B5EF4-FFF2-40B4-BE49-F238E27FC236}">
                <a16:creationId xmlns:a16="http://schemas.microsoft.com/office/drawing/2014/main" id="{4F8712B1-D1F6-49A2-80F6-6AD6257E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372" y="5912143"/>
            <a:ext cx="1089465" cy="10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2" descr="Trato | Gestión de contratos y firma electrónica">
            <a:extLst>
              <a:ext uri="{FF2B5EF4-FFF2-40B4-BE49-F238E27FC236}">
                <a16:creationId xmlns:a16="http://schemas.microsoft.com/office/drawing/2014/main" id="{6B555259-46AA-4FD7-98C0-EFD96D43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77" y="891940"/>
            <a:ext cx="1337279" cy="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6EA24A-ABBC-44B7-8931-4BC182B90248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396905" y="6005355"/>
            <a:ext cx="1146246" cy="344106"/>
          </a:xfrm>
          <a:prstGeom prst="rect">
            <a:avLst/>
          </a:prstGeom>
        </p:spPr>
      </p:pic>
      <p:pic>
        <p:nvPicPr>
          <p:cNvPr id="45" name="Picture 20" descr="Entrepreneurs – Dux Capital">
            <a:extLst>
              <a:ext uri="{FF2B5EF4-FFF2-40B4-BE49-F238E27FC236}">
                <a16:creationId xmlns:a16="http://schemas.microsoft.com/office/drawing/2014/main" id="{5C428E04-232E-429D-A71E-77BB327D9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653" y="5025690"/>
            <a:ext cx="1142329" cy="26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E311EC4-4797-49E8-A4C0-5C2AFFC3B7FB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2535825" y="6028315"/>
            <a:ext cx="1142329" cy="462164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47EEDAB4-54BD-4DB3-B33D-753167AB3662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751" y="631600"/>
            <a:ext cx="1299607" cy="536088"/>
          </a:xfrm>
          <a:prstGeom prst="rect">
            <a:avLst/>
          </a:prstGeom>
        </p:spPr>
      </p:pic>
      <p:pic>
        <p:nvPicPr>
          <p:cNvPr id="48" name="Picture 47" descr="A picture containing logo&#10;&#10;Description automatically generated">
            <a:extLst>
              <a:ext uri="{FF2B5EF4-FFF2-40B4-BE49-F238E27FC236}">
                <a16:creationId xmlns:a16="http://schemas.microsoft.com/office/drawing/2014/main" id="{A9C84A02-B696-4FD3-B096-B8AB0E641CA0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25" y="6212519"/>
            <a:ext cx="1029800" cy="564061"/>
          </a:xfrm>
          <a:prstGeom prst="rect">
            <a:avLst/>
          </a:prstGeom>
        </p:spPr>
      </p:pic>
      <p:pic>
        <p:nvPicPr>
          <p:cNvPr id="50" name="Picture 8" descr="Koa Natural Foods">
            <a:extLst>
              <a:ext uri="{FF2B5EF4-FFF2-40B4-BE49-F238E27FC236}">
                <a16:creationId xmlns:a16="http://schemas.microsoft.com/office/drawing/2014/main" id="{26DB51A3-CE4C-48A6-9E75-3A91350BC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119" y="-225072"/>
            <a:ext cx="207977" cy="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Tango Logo | Tango, ? logo, Logo design creative">
            <a:extLst>
              <a:ext uri="{FF2B5EF4-FFF2-40B4-BE49-F238E27FC236}">
                <a16:creationId xmlns:a16="http://schemas.microsoft.com/office/drawing/2014/main" id="{BE820676-9EF8-40AC-A550-91238BBF0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8" t="41201" r="30801" b="42795"/>
          <a:stretch/>
        </p:blipFill>
        <p:spPr bwMode="auto">
          <a:xfrm>
            <a:off x="2682470" y="6460564"/>
            <a:ext cx="1046277" cy="32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1080FE-C8ED-4EB7-BE3D-639581ACA5A2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791" y="3691510"/>
            <a:ext cx="2298536" cy="467538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8DD89E2-C6A9-46CF-B702-2E7F9C252731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29359" r="5094" b="27342"/>
          <a:stretch/>
        </p:blipFill>
        <p:spPr>
          <a:xfrm>
            <a:off x="3852256" y="4104947"/>
            <a:ext cx="1965264" cy="628884"/>
          </a:xfrm>
          <a:prstGeom prst="rect">
            <a:avLst/>
          </a:prstGeom>
        </p:spPr>
      </p:pic>
      <p:pic>
        <p:nvPicPr>
          <p:cNvPr id="5132" name="Picture 12" descr="Ventronic Soluciones en Tecnología— Ventronic.mx">
            <a:extLst>
              <a:ext uri="{FF2B5EF4-FFF2-40B4-BE49-F238E27FC236}">
                <a16:creationId xmlns:a16="http://schemas.microsoft.com/office/drawing/2014/main" id="{40FED115-B659-45FF-8EC7-D8728F153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70" y="5268598"/>
            <a:ext cx="1735232" cy="69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ofía | Cuida tu salud con un solo seguro">
            <a:extLst>
              <a:ext uri="{FF2B5EF4-FFF2-40B4-BE49-F238E27FC236}">
                <a16:creationId xmlns:a16="http://schemas.microsoft.com/office/drawing/2014/main" id="{6E4AB525-B750-4631-AE67-34A19A7EE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" y="4679719"/>
            <a:ext cx="1383638" cy="45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Canasta Rosa – Elevar Equity">
            <a:extLst>
              <a:ext uri="{FF2B5EF4-FFF2-40B4-BE49-F238E27FC236}">
                <a16:creationId xmlns:a16="http://schemas.microsoft.com/office/drawing/2014/main" id="{70973411-569D-4EED-9C0C-17C81755F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915" y="5601876"/>
            <a:ext cx="1334206" cy="68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Stori Raises $10M in Series A2 Funding - FinSMEs">
            <a:extLst>
              <a:ext uri="{FF2B5EF4-FFF2-40B4-BE49-F238E27FC236}">
                <a16:creationId xmlns:a16="http://schemas.microsoft.com/office/drawing/2014/main" id="{D20645BA-B33E-4D38-B78B-0BE5D0E74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360" y="4527932"/>
            <a:ext cx="1437774" cy="4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Incode Technologies">
            <a:extLst>
              <a:ext uri="{FF2B5EF4-FFF2-40B4-BE49-F238E27FC236}">
                <a16:creationId xmlns:a16="http://schemas.microsoft.com/office/drawing/2014/main" id="{37C4F4B3-A85B-47F4-B79E-D9F3C1F47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86" y="4654744"/>
            <a:ext cx="1816568" cy="45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Future Business Academy">
            <a:extLst>
              <a:ext uri="{FF2B5EF4-FFF2-40B4-BE49-F238E27FC236}">
                <a16:creationId xmlns:a16="http://schemas.microsoft.com/office/drawing/2014/main" id="{9CBE08FE-369F-41BA-9781-EB209B171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739" y="30939"/>
            <a:ext cx="829551" cy="27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fhanterahivoy – ¡Ahí voy!">
            <a:extLst>
              <a:ext uri="{FF2B5EF4-FFF2-40B4-BE49-F238E27FC236}">
                <a16:creationId xmlns:a16="http://schemas.microsoft.com/office/drawing/2014/main" id="{83E4D695-0F40-4B2F-8207-A0FC5CE43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081" y="850962"/>
            <a:ext cx="1778331" cy="82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yT | TRAXION dos años de crecimiento en la Bolsa">
            <a:extLst>
              <a:ext uri="{FF2B5EF4-FFF2-40B4-BE49-F238E27FC236}">
                <a16:creationId xmlns:a16="http://schemas.microsoft.com/office/drawing/2014/main" id="{51874DF3-C644-460B-8429-484ED7AD3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 r="17444"/>
          <a:stretch/>
        </p:blipFill>
        <p:spPr bwMode="auto">
          <a:xfrm>
            <a:off x="6808937" y="1600424"/>
            <a:ext cx="2220329" cy="8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ie | La nueva forma de rentar inmuebles, sin aval">
            <a:extLst>
              <a:ext uri="{FF2B5EF4-FFF2-40B4-BE49-F238E27FC236}">
                <a16:creationId xmlns:a16="http://schemas.microsoft.com/office/drawing/2014/main" id="{3021D856-8870-4880-BA56-11CD01EE0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823" y="4460413"/>
            <a:ext cx="1603182" cy="55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cao Paycard – Empresa líder en la innovación y tecnología para  ecosistemas transaccionales a la medida.">
            <a:extLst>
              <a:ext uri="{FF2B5EF4-FFF2-40B4-BE49-F238E27FC236}">
                <a16:creationId xmlns:a16="http://schemas.microsoft.com/office/drawing/2014/main" id="{12F74896-C609-4647-A6C3-064B8971C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48" y="4685174"/>
            <a:ext cx="1700106" cy="60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Cargamos">
            <a:extLst>
              <a:ext uri="{FF2B5EF4-FFF2-40B4-BE49-F238E27FC236}">
                <a16:creationId xmlns:a16="http://schemas.microsoft.com/office/drawing/2014/main" id="{E5FC4338-88D8-45B8-B0E6-E43AAD89A3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F7D4EB9-883C-4F01-8A49-3ED12B48D3A7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966" y="5212004"/>
            <a:ext cx="2328174" cy="311462"/>
          </a:xfrm>
          <a:prstGeom prst="rect">
            <a:avLst/>
          </a:prstGeom>
        </p:spPr>
      </p:pic>
      <p:pic>
        <p:nvPicPr>
          <p:cNvPr id="10" name="Picture 6" descr="Belvo | The leading Open Banking API platform for fintech innovators">
            <a:extLst>
              <a:ext uri="{FF2B5EF4-FFF2-40B4-BE49-F238E27FC236}">
                <a16:creationId xmlns:a16="http://schemas.microsoft.com/office/drawing/2014/main" id="{598B785C-1D9F-4021-BBD0-870352F31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7" y="4227147"/>
            <a:ext cx="1412411" cy="35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F07F2F-472A-48D5-817F-E53A1CD424DB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209205" y="2649918"/>
            <a:ext cx="1800377" cy="352308"/>
          </a:xfrm>
          <a:prstGeom prst="rect">
            <a:avLst/>
          </a:prstGeom>
        </p:spPr>
      </p:pic>
      <p:pic>
        <p:nvPicPr>
          <p:cNvPr id="5128" name="Picture 8" descr="Presentamos el Casai Bazaar en Ciudad de México - Casai">
            <a:extLst>
              <a:ext uri="{FF2B5EF4-FFF2-40B4-BE49-F238E27FC236}">
                <a16:creationId xmlns:a16="http://schemas.microsoft.com/office/drawing/2014/main" id="{C508B258-3039-42FC-AECB-961F7C658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38" y="2374346"/>
            <a:ext cx="1094541" cy="4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Valoreo - Kaszek">
            <a:extLst>
              <a:ext uri="{FF2B5EF4-FFF2-40B4-BE49-F238E27FC236}">
                <a16:creationId xmlns:a16="http://schemas.microsoft.com/office/drawing/2014/main" id="{D09AA55F-8482-4A00-9D30-2E81A534B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400" y="3940766"/>
            <a:ext cx="1836704" cy="2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arjeta Flink Flink | Tarjeta | Credilemon México">
            <a:extLst>
              <a:ext uri="{FF2B5EF4-FFF2-40B4-BE49-F238E27FC236}">
                <a16:creationId xmlns:a16="http://schemas.microsoft.com/office/drawing/2014/main" id="{CBA0EC40-01CF-4681-A688-EAE34EB77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071" y="4917961"/>
            <a:ext cx="1307778" cy="65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Ben &amp;amp; Frank Press Kit">
            <a:extLst>
              <a:ext uri="{FF2B5EF4-FFF2-40B4-BE49-F238E27FC236}">
                <a16:creationId xmlns:a16="http://schemas.microsoft.com/office/drawing/2014/main" id="{D7751C7B-AD99-4B39-A81B-B0A8E951D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21" y="732748"/>
            <a:ext cx="1799492" cy="25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istorias de dinero | Fondeadora">
            <a:extLst>
              <a:ext uri="{FF2B5EF4-FFF2-40B4-BE49-F238E27FC236}">
                <a16:creationId xmlns:a16="http://schemas.microsoft.com/office/drawing/2014/main" id="{07DDF7E9-F978-42AA-8A5A-398024973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43" y="886334"/>
            <a:ext cx="1924041" cy="10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6E8CC8D-9812-4115-9C92-36EBBA7AEBEC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750411" y="6287556"/>
            <a:ext cx="677994" cy="506755"/>
          </a:xfrm>
          <a:prstGeom prst="rect">
            <a:avLst/>
          </a:prstGeom>
        </p:spPr>
      </p:pic>
      <p:pic>
        <p:nvPicPr>
          <p:cNvPr id="79" name="Picture 7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52D888-F13E-4EDD-9EF7-962AA9D4FF94}"/>
              </a:ext>
            </a:extLst>
          </p:cNvPr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53" y="295946"/>
            <a:ext cx="511912" cy="352305"/>
          </a:xfrm>
          <a:prstGeom prst="rect">
            <a:avLst/>
          </a:prstGeom>
        </p:spPr>
      </p:pic>
      <p:pic>
        <p:nvPicPr>
          <p:cNvPr id="80" name="Picture 2">
            <a:extLst>
              <a:ext uri="{FF2B5EF4-FFF2-40B4-BE49-F238E27FC236}">
                <a16:creationId xmlns:a16="http://schemas.microsoft.com/office/drawing/2014/main" id="{956D6F02-9BCC-4ED8-96C3-A16C29104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21" y="5156329"/>
            <a:ext cx="545137" cy="50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Text&#10;&#10;Description automatically generated with low confidence">
            <a:extLst>
              <a:ext uri="{FF2B5EF4-FFF2-40B4-BE49-F238E27FC236}">
                <a16:creationId xmlns:a16="http://schemas.microsoft.com/office/drawing/2014/main" id="{F0BF9BEB-E303-49B1-AD3C-F316237BF6F8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9" y="579995"/>
            <a:ext cx="990600" cy="2676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C242DD0-7857-463E-8B1E-501BFC8B9D2A}"/>
              </a:ext>
            </a:extLst>
          </p:cNvPr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14" y="1704253"/>
            <a:ext cx="1666284" cy="205682"/>
          </a:xfrm>
          <a:prstGeom prst="rect">
            <a:avLst/>
          </a:prstGeom>
        </p:spPr>
      </p:pic>
      <p:pic>
        <p:nvPicPr>
          <p:cNvPr id="35" name="Picture 20" descr="Javier Rincon – JRincon">
            <a:extLst>
              <a:ext uri="{FF2B5EF4-FFF2-40B4-BE49-F238E27FC236}">
                <a16:creationId xmlns:a16="http://schemas.microsoft.com/office/drawing/2014/main" id="{F698469A-3F0A-443C-B2D0-F44CFEB38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101" y="5934977"/>
            <a:ext cx="1195340" cy="21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4" descr="La {r}Evolucion de las Palomitas | Popalott® Palomitas Gourmet">
            <a:extLst>
              <a:ext uri="{FF2B5EF4-FFF2-40B4-BE49-F238E27FC236}">
                <a16:creationId xmlns:a16="http://schemas.microsoft.com/office/drawing/2014/main" id="{0E688B9C-0F96-4083-9FEA-9459F0628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524" y="6487458"/>
            <a:ext cx="782656" cy="21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stituto Expansión - Inicio | Facebook">
            <a:extLst>
              <a:ext uri="{FF2B5EF4-FFF2-40B4-BE49-F238E27FC236}">
                <a16:creationId xmlns:a16="http://schemas.microsoft.com/office/drawing/2014/main" id="{E4509EEF-C2AA-41FA-83AD-C76B3ECB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9" y="5436871"/>
            <a:ext cx="796001" cy="46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0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6000">
              <a:schemeClr val="bg2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776"/>
            <a:ext cx="9144000" cy="69493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101543"/>
            <a:ext cx="3310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Eficiencia</a:t>
            </a:r>
            <a:endParaRPr lang="es-MX" sz="1400" dirty="0">
              <a:solidFill>
                <a:srgbClr val="FFC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Elephant" panose="020209040905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6567" y="1371600"/>
            <a:ext cx="4437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Conocimiento</a:t>
            </a:r>
            <a:endParaRPr lang="es-MX" sz="1400" dirty="0">
              <a:solidFill>
                <a:srgbClr val="FFC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549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alpha val="14000"/>
          </a:schemeClr>
        </a:solidFill>
        <a:ln w="9525">
          <a:solidFill>
            <a:schemeClr val="tx1"/>
          </a:solidFill>
          <a:prstDash val="sys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94795</TotalTime>
  <Words>470</Words>
  <Application>Microsoft Office PowerPoint</Application>
  <PresentationFormat>On-screen Show (4:3)</PresentationFormat>
  <Paragraphs>128</Paragraphs>
  <Slides>100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08" baseType="lpstr">
      <vt:lpstr>Helvetica Neue</vt:lpstr>
      <vt:lpstr>Arial</vt:lpstr>
      <vt:lpstr>Bahnschrift Light Condensed</vt:lpstr>
      <vt:lpstr>Calibri</vt:lpstr>
      <vt:lpstr>Elephant</vt:lpstr>
      <vt:lpstr>Office Theme</vt:lpstr>
      <vt:lpstr>Bitmap Image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santos</dc:creator>
  <cp:lastModifiedBy>Marcus Dantus</cp:lastModifiedBy>
  <cp:revision>554</cp:revision>
  <cp:lastPrinted>2014-07-19T01:20:29Z</cp:lastPrinted>
  <dcterms:created xsi:type="dcterms:W3CDTF">2013-10-10T01:04:41Z</dcterms:created>
  <dcterms:modified xsi:type="dcterms:W3CDTF">2022-03-09T20:05:07Z</dcterms:modified>
</cp:coreProperties>
</file>