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115"/>
  </p:notesMasterIdLst>
  <p:sldIdLst>
    <p:sldId id="256" r:id="rId4"/>
    <p:sldId id="443" r:id="rId5"/>
    <p:sldId id="4110" r:id="rId6"/>
    <p:sldId id="4111" r:id="rId7"/>
    <p:sldId id="4112" r:id="rId8"/>
    <p:sldId id="4113" r:id="rId9"/>
    <p:sldId id="453" r:id="rId10"/>
    <p:sldId id="4114" r:id="rId11"/>
    <p:sldId id="4115" r:id="rId12"/>
    <p:sldId id="4116" r:id="rId13"/>
    <p:sldId id="4117" r:id="rId14"/>
    <p:sldId id="4118" r:id="rId15"/>
    <p:sldId id="4119" r:id="rId16"/>
    <p:sldId id="4120" r:id="rId17"/>
    <p:sldId id="4121" r:id="rId18"/>
    <p:sldId id="4122" r:id="rId19"/>
    <p:sldId id="4123" r:id="rId20"/>
    <p:sldId id="4124" r:id="rId21"/>
    <p:sldId id="4125" r:id="rId22"/>
    <p:sldId id="457" r:id="rId23"/>
    <p:sldId id="4267" r:id="rId24"/>
    <p:sldId id="4294" r:id="rId25"/>
    <p:sldId id="444" r:id="rId26"/>
    <p:sldId id="445" r:id="rId27"/>
    <p:sldId id="4295" r:id="rId28"/>
    <p:sldId id="4296" r:id="rId29"/>
    <p:sldId id="4297" r:id="rId30"/>
    <p:sldId id="4298" r:id="rId31"/>
    <p:sldId id="4299" r:id="rId32"/>
    <p:sldId id="4300" r:id="rId33"/>
    <p:sldId id="4301" r:id="rId34"/>
    <p:sldId id="4302" r:id="rId35"/>
    <p:sldId id="4303" r:id="rId36"/>
    <p:sldId id="4304" r:id="rId37"/>
    <p:sldId id="312" r:id="rId38"/>
    <p:sldId id="311" r:id="rId39"/>
    <p:sldId id="313" r:id="rId40"/>
    <p:sldId id="4213" r:id="rId41"/>
    <p:sldId id="4212" r:id="rId42"/>
    <p:sldId id="881" r:id="rId43"/>
    <p:sldId id="882" r:id="rId44"/>
    <p:sldId id="937" r:id="rId45"/>
    <p:sldId id="4263" r:id="rId46"/>
    <p:sldId id="4305" r:id="rId47"/>
    <p:sldId id="4306" r:id="rId48"/>
    <p:sldId id="4307" r:id="rId49"/>
    <p:sldId id="4308" r:id="rId50"/>
    <p:sldId id="4309" r:id="rId51"/>
    <p:sldId id="4310" r:id="rId52"/>
    <p:sldId id="4311" r:id="rId53"/>
    <p:sldId id="4312" r:id="rId54"/>
    <p:sldId id="4313" r:id="rId55"/>
    <p:sldId id="4315" r:id="rId56"/>
    <p:sldId id="4314" r:id="rId57"/>
    <p:sldId id="4316" r:id="rId58"/>
    <p:sldId id="4317" r:id="rId59"/>
    <p:sldId id="446" r:id="rId60"/>
    <p:sldId id="4318" r:id="rId61"/>
    <p:sldId id="4319" r:id="rId62"/>
    <p:sldId id="4268" r:id="rId63"/>
    <p:sldId id="447" r:id="rId64"/>
    <p:sldId id="4269" r:id="rId65"/>
    <p:sldId id="448" r:id="rId66"/>
    <p:sldId id="4270" r:id="rId67"/>
    <p:sldId id="4271" r:id="rId68"/>
    <p:sldId id="4272" r:id="rId69"/>
    <p:sldId id="4273" r:id="rId70"/>
    <p:sldId id="4274" r:id="rId71"/>
    <p:sldId id="456" r:id="rId72"/>
    <p:sldId id="4275" r:id="rId73"/>
    <p:sldId id="4276" r:id="rId74"/>
    <p:sldId id="4277" r:id="rId75"/>
    <p:sldId id="4278" r:id="rId76"/>
    <p:sldId id="4279" r:id="rId77"/>
    <p:sldId id="4280" r:id="rId78"/>
    <p:sldId id="4281" r:id="rId79"/>
    <p:sldId id="4282" r:id="rId80"/>
    <p:sldId id="4283" r:id="rId81"/>
    <p:sldId id="4284" r:id="rId82"/>
    <p:sldId id="4285" r:id="rId83"/>
    <p:sldId id="4286" r:id="rId84"/>
    <p:sldId id="4287" r:id="rId85"/>
    <p:sldId id="4288" r:id="rId86"/>
    <p:sldId id="4289" r:id="rId87"/>
    <p:sldId id="4290" r:id="rId88"/>
    <p:sldId id="4291" r:id="rId89"/>
    <p:sldId id="4292" r:id="rId90"/>
    <p:sldId id="4320" r:id="rId91"/>
    <p:sldId id="4321" r:id="rId92"/>
    <p:sldId id="4322" r:id="rId93"/>
    <p:sldId id="4323" r:id="rId94"/>
    <p:sldId id="4324" r:id="rId95"/>
    <p:sldId id="4325" r:id="rId96"/>
    <p:sldId id="4326" r:id="rId97"/>
    <p:sldId id="449" r:id="rId98"/>
    <p:sldId id="4327" r:id="rId99"/>
    <p:sldId id="4328" r:id="rId100"/>
    <p:sldId id="4329" r:id="rId101"/>
    <p:sldId id="4330" r:id="rId102"/>
    <p:sldId id="4331" r:id="rId103"/>
    <p:sldId id="450" r:id="rId104"/>
    <p:sldId id="4332" r:id="rId105"/>
    <p:sldId id="396" r:id="rId106"/>
    <p:sldId id="4333" r:id="rId107"/>
    <p:sldId id="4334" r:id="rId108"/>
    <p:sldId id="4293" r:id="rId109"/>
    <p:sldId id="398" r:id="rId110"/>
    <p:sldId id="399" r:id="rId111"/>
    <p:sldId id="400" r:id="rId112"/>
    <p:sldId id="401" r:id="rId113"/>
    <p:sldId id="402" r:id="rId1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 D" initials="MD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357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presProps" Target="presProps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viewProps" Target="viewProps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commentAuthors" Target="comment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1-11T19:14:58.364" idx="3">
    <p:pos x="7680" y="-6"/>
    <p:text/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274E9F-07D8-48C3-B565-C555D642ABED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</dgm:pt>
    <dgm:pt modelId="{25B1E247-75E2-43E2-9ABC-A25BADC6C0B7}">
      <dgm:prSet phldrT="[Text]"/>
      <dgm:spPr/>
      <dgm:t>
        <a:bodyPr/>
        <a:lstStyle/>
        <a:p>
          <a:r>
            <a:rPr lang="en-US" dirty="0"/>
            <a:t>Idea a </a:t>
          </a:r>
          <a:r>
            <a:rPr lang="en-US" dirty="0" err="1"/>
            <a:t>Producto</a:t>
          </a:r>
          <a:endParaRPr lang="en-US" dirty="0"/>
        </a:p>
      </dgm:t>
    </dgm:pt>
    <dgm:pt modelId="{83CC7995-385C-4AC9-8C1D-78B809A3C994}" type="parTrans" cxnId="{84ABBB03-8949-4A16-AE96-B3E6F17F4F6F}">
      <dgm:prSet/>
      <dgm:spPr/>
      <dgm:t>
        <a:bodyPr/>
        <a:lstStyle/>
        <a:p>
          <a:endParaRPr lang="en-US"/>
        </a:p>
      </dgm:t>
    </dgm:pt>
    <dgm:pt modelId="{CA65D5FB-C114-4EA5-89E6-15E596085193}" type="sibTrans" cxnId="{84ABBB03-8949-4A16-AE96-B3E6F17F4F6F}">
      <dgm:prSet/>
      <dgm:spPr/>
      <dgm:t>
        <a:bodyPr/>
        <a:lstStyle/>
        <a:p>
          <a:endParaRPr lang="en-US"/>
        </a:p>
      </dgm:t>
    </dgm:pt>
    <dgm:pt modelId="{8DB87C11-B8BF-43AA-AB59-831795861FBD}">
      <dgm:prSet phldrT="[Text]"/>
      <dgm:spPr/>
      <dgm:t>
        <a:bodyPr/>
        <a:lstStyle/>
        <a:p>
          <a:r>
            <a:rPr lang="en-US" dirty="0" err="1"/>
            <a:t>Producto</a:t>
          </a:r>
          <a:r>
            <a:rPr lang="en-US" dirty="0"/>
            <a:t> a Mercado Local</a:t>
          </a:r>
        </a:p>
      </dgm:t>
    </dgm:pt>
    <dgm:pt modelId="{119FF415-A5D2-4B83-9930-CAA319577565}" type="parTrans" cxnId="{AF486918-1EF3-4873-AF0F-1830DACBBB3C}">
      <dgm:prSet/>
      <dgm:spPr/>
      <dgm:t>
        <a:bodyPr/>
        <a:lstStyle/>
        <a:p>
          <a:endParaRPr lang="en-US"/>
        </a:p>
      </dgm:t>
    </dgm:pt>
    <dgm:pt modelId="{B491C47F-657B-4E29-A65E-55A976D4F573}" type="sibTrans" cxnId="{AF486918-1EF3-4873-AF0F-1830DACBBB3C}">
      <dgm:prSet/>
      <dgm:spPr/>
      <dgm:t>
        <a:bodyPr/>
        <a:lstStyle/>
        <a:p>
          <a:endParaRPr lang="en-US"/>
        </a:p>
      </dgm:t>
    </dgm:pt>
    <dgm:pt modelId="{79DD7EF9-5D2F-48F8-9099-FC6F53A774AD}">
      <dgm:prSet phldrT="[Text]"/>
      <dgm:spPr/>
      <dgm:t>
        <a:bodyPr/>
        <a:lstStyle/>
        <a:p>
          <a:r>
            <a:rPr lang="en-US" dirty="0" err="1"/>
            <a:t>Escalamiento</a:t>
          </a:r>
          <a:r>
            <a:rPr lang="en-US" dirty="0"/>
            <a:t> Local</a:t>
          </a:r>
        </a:p>
      </dgm:t>
    </dgm:pt>
    <dgm:pt modelId="{90E9FA47-5EA7-4ACA-8876-8417DB9EBCD3}" type="parTrans" cxnId="{525FD0EA-FEAC-4AB8-AF6A-36E963D79A59}">
      <dgm:prSet/>
      <dgm:spPr/>
      <dgm:t>
        <a:bodyPr/>
        <a:lstStyle/>
        <a:p>
          <a:endParaRPr lang="en-US"/>
        </a:p>
      </dgm:t>
    </dgm:pt>
    <dgm:pt modelId="{297FCBDA-89E3-4EA6-B352-56FEFAF41DC1}" type="sibTrans" cxnId="{525FD0EA-FEAC-4AB8-AF6A-36E963D79A59}">
      <dgm:prSet/>
      <dgm:spPr/>
      <dgm:t>
        <a:bodyPr/>
        <a:lstStyle/>
        <a:p>
          <a:endParaRPr lang="en-US"/>
        </a:p>
      </dgm:t>
    </dgm:pt>
    <dgm:pt modelId="{66FDED35-5F21-447D-8380-14338EB09B30}">
      <dgm:prSet phldrT="[Text]"/>
      <dgm:spPr/>
      <dgm:t>
        <a:bodyPr/>
        <a:lstStyle/>
        <a:p>
          <a:r>
            <a:rPr lang="en-US" dirty="0" err="1"/>
            <a:t>Producto</a:t>
          </a:r>
          <a:r>
            <a:rPr lang="en-US" dirty="0"/>
            <a:t> a Mercado Global</a:t>
          </a:r>
        </a:p>
      </dgm:t>
    </dgm:pt>
    <dgm:pt modelId="{309DA240-2262-42B8-A9C1-197E1102DA47}" type="parTrans" cxnId="{D3917386-FAAB-4285-9D06-518BD289804D}">
      <dgm:prSet/>
      <dgm:spPr/>
      <dgm:t>
        <a:bodyPr/>
        <a:lstStyle/>
        <a:p>
          <a:endParaRPr lang="en-US"/>
        </a:p>
      </dgm:t>
    </dgm:pt>
    <dgm:pt modelId="{411C3ACC-979E-4BD3-BA94-884356AE8B59}" type="sibTrans" cxnId="{D3917386-FAAB-4285-9D06-518BD289804D}">
      <dgm:prSet/>
      <dgm:spPr/>
      <dgm:t>
        <a:bodyPr/>
        <a:lstStyle/>
        <a:p>
          <a:endParaRPr lang="en-US"/>
        </a:p>
      </dgm:t>
    </dgm:pt>
    <dgm:pt modelId="{06C1C869-8F2F-4AE5-A918-C10D3F47B6C9}">
      <dgm:prSet phldrT="[Text]"/>
      <dgm:spPr/>
      <dgm:t>
        <a:bodyPr/>
        <a:lstStyle/>
        <a:p>
          <a:r>
            <a:rPr lang="en-US" dirty="0" err="1"/>
            <a:t>Escalamiento</a:t>
          </a:r>
          <a:r>
            <a:rPr lang="en-US" dirty="0"/>
            <a:t> Global</a:t>
          </a:r>
        </a:p>
      </dgm:t>
    </dgm:pt>
    <dgm:pt modelId="{5AEABD43-6970-41AD-BFF8-19A6EF6C2D75}" type="parTrans" cxnId="{3EDCA45F-BAA4-438F-BACA-A25CC2A8CAF2}">
      <dgm:prSet/>
      <dgm:spPr/>
      <dgm:t>
        <a:bodyPr/>
        <a:lstStyle/>
        <a:p>
          <a:endParaRPr lang="en-US"/>
        </a:p>
      </dgm:t>
    </dgm:pt>
    <dgm:pt modelId="{BC64F0A2-9FF9-4046-9B1A-159ABDDE3634}" type="sibTrans" cxnId="{3EDCA45F-BAA4-438F-BACA-A25CC2A8CAF2}">
      <dgm:prSet/>
      <dgm:spPr/>
      <dgm:t>
        <a:bodyPr/>
        <a:lstStyle/>
        <a:p>
          <a:endParaRPr lang="en-US"/>
        </a:p>
      </dgm:t>
    </dgm:pt>
    <dgm:pt modelId="{3D6314AF-E75B-42B2-BC4D-0B9D95533468}">
      <dgm:prSet phldrT="[Text]"/>
      <dgm:spPr/>
      <dgm:t>
        <a:bodyPr/>
        <a:lstStyle/>
        <a:p>
          <a:r>
            <a:rPr lang="en-US" dirty="0" err="1"/>
            <a:t>Salida</a:t>
          </a:r>
          <a:r>
            <a:rPr lang="en-US" dirty="0"/>
            <a:t> </a:t>
          </a:r>
          <a:r>
            <a:rPr lang="en-US" dirty="0" err="1"/>
            <a:t>Financiera</a:t>
          </a:r>
          <a:endParaRPr lang="en-US" dirty="0"/>
        </a:p>
      </dgm:t>
    </dgm:pt>
    <dgm:pt modelId="{73B714B6-877D-48D3-9E71-8853EFDFCA6E}" type="parTrans" cxnId="{A0B14020-FED7-4776-AC38-8689A25D49DF}">
      <dgm:prSet/>
      <dgm:spPr/>
      <dgm:t>
        <a:bodyPr/>
        <a:lstStyle/>
        <a:p>
          <a:endParaRPr lang="en-US"/>
        </a:p>
      </dgm:t>
    </dgm:pt>
    <dgm:pt modelId="{CA6C316A-27E5-40EE-A59F-380C30A8D705}" type="sibTrans" cxnId="{A0B14020-FED7-4776-AC38-8689A25D49DF}">
      <dgm:prSet/>
      <dgm:spPr/>
      <dgm:t>
        <a:bodyPr/>
        <a:lstStyle/>
        <a:p>
          <a:endParaRPr lang="en-US"/>
        </a:p>
      </dgm:t>
    </dgm:pt>
    <dgm:pt modelId="{7D7109EF-B978-4411-AF21-591A1EFFA00A}" type="pres">
      <dgm:prSet presAssocID="{04274E9F-07D8-48C3-B565-C555D642ABED}" presName="CompostProcess" presStyleCnt="0">
        <dgm:presLayoutVars>
          <dgm:dir/>
          <dgm:resizeHandles val="exact"/>
        </dgm:presLayoutVars>
      </dgm:prSet>
      <dgm:spPr/>
    </dgm:pt>
    <dgm:pt modelId="{C01392D1-476B-496D-AD64-E2BE62133749}" type="pres">
      <dgm:prSet presAssocID="{04274E9F-07D8-48C3-B565-C555D642ABED}" presName="arrow" presStyleLbl="bgShp" presStyleIdx="0" presStyleCnt="1" custScaleX="117647" custLinFactNeighborY="243"/>
      <dgm:spPr/>
    </dgm:pt>
    <dgm:pt modelId="{36CC8E45-BF3A-4BD3-AE84-9B344C197265}" type="pres">
      <dgm:prSet presAssocID="{04274E9F-07D8-48C3-B565-C555D642ABED}" presName="linearProcess" presStyleCnt="0"/>
      <dgm:spPr/>
    </dgm:pt>
    <dgm:pt modelId="{48771AEA-1BA4-4D0C-9826-5D9AF4FE7824}" type="pres">
      <dgm:prSet presAssocID="{25B1E247-75E2-43E2-9ABC-A25BADC6C0B7}" presName="textNode" presStyleLbl="node1" presStyleIdx="0" presStyleCnt="6" custScaleX="51339" custScaleY="58497">
        <dgm:presLayoutVars>
          <dgm:bulletEnabled val="1"/>
        </dgm:presLayoutVars>
      </dgm:prSet>
      <dgm:spPr/>
    </dgm:pt>
    <dgm:pt modelId="{4C7BB79E-71C6-4149-A67B-6ACA5AA82212}" type="pres">
      <dgm:prSet presAssocID="{CA65D5FB-C114-4EA5-89E6-15E596085193}" presName="sibTrans" presStyleCnt="0"/>
      <dgm:spPr/>
    </dgm:pt>
    <dgm:pt modelId="{1853E3C5-E549-4538-9D83-73D1DE2EBB15}" type="pres">
      <dgm:prSet presAssocID="{8DB87C11-B8BF-43AA-AB59-831795861FBD}" presName="textNode" presStyleLbl="node1" presStyleIdx="1" presStyleCnt="6" custScaleX="51339" custScaleY="58497">
        <dgm:presLayoutVars>
          <dgm:bulletEnabled val="1"/>
        </dgm:presLayoutVars>
      </dgm:prSet>
      <dgm:spPr/>
    </dgm:pt>
    <dgm:pt modelId="{19A2AE61-8DFE-49B9-A9A7-2937E2E19A44}" type="pres">
      <dgm:prSet presAssocID="{B491C47F-657B-4E29-A65E-55A976D4F573}" presName="sibTrans" presStyleCnt="0"/>
      <dgm:spPr/>
    </dgm:pt>
    <dgm:pt modelId="{82588ACE-723D-4165-BEAE-BFFC9B51FEFD}" type="pres">
      <dgm:prSet presAssocID="{79DD7EF9-5D2F-48F8-9099-FC6F53A774AD}" presName="textNode" presStyleLbl="node1" presStyleIdx="2" presStyleCnt="6" custScaleX="51339" custScaleY="58497">
        <dgm:presLayoutVars>
          <dgm:bulletEnabled val="1"/>
        </dgm:presLayoutVars>
      </dgm:prSet>
      <dgm:spPr/>
    </dgm:pt>
    <dgm:pt modelId="{1C70DDFA-3654-4A65-B4A8-87430CDDF361}" type="pres">
      <dgm:prSet presAssocID="{297FCBDA-89E3-4EA6-B352-56FEFAF41DC1}" presName="sibTrans" presStyleCnt="0"/>
      <dgm:spPr/>
    </dgm:pt>
    <dgm:pt modelId="{5A52256D-F42B-4B57-BEF9-E5CE6D4318B0}" type="pres">
      <dgm:prSet presAssocID="{66FDED35-5F21-447D-8380-14338EB09B30}" presName="textNode" presStyleLbl="node1" presStyleIdx="3" presStyleCnt="6" custScaleX="51339" custScaleY="58497">
        <dgm:presLayoutVars>
          <dgm:bulletEnabled val="1"/>
        </dgm:presLayoutVars>
      </dgm:prSet>
      <dgm:spPr/>
    </dgm:pt>
    <dgm:pt modelId="{3B8AD3E7-4C3E-43B6-AAB5-317587E7E278}" type="pres">
      <dgm:prSet presAssocID="{411C3ACC-979E-4BD3-BA94-884356AE8B59}" presName="sibTrans" presStyleCnt="0"/>
      <dgm:spPr/>
    </dgm:pt>
    <dgm:pt modelId="{A2642E89-4759-41B6-8C20-85D528BEC7A3}" type="pres">
      <dgm:prSet presAssocID="{06C1C869-8F2F-4AE5-A918-C10D3F47B6C9}" presName="textNode" presStyleLbl="node1" presStyleIdx="4" presStyleCnt="6" custScaleX="51339" custScaleY="58497">
        <dgm:presLayoutVars>
          <dgm:bulletEnabled val="1"/>
        </dgm:presLayoutVars>
      </dgm:prSet>
      <dgm:spPr/>
    </dgm:pt>
    <dgm:pt modelId="{99012245-F84A-477B-B6EF-BC7A5A670DDE}" type="pres">
      <dgm:prSet presAssocID="{BC64F0A2-9FF9-4046-9B1A-159ABDDE3634}" presName="sibTrans" presStyleCnt="0"/>
      <dgm:spPr/>
    </dgm:pt>
    <dgm:pt modelId="{DEEF4A06-FF9F-4336-901A-7D7C495533D5}" type="pres">
      <dgm:prSet presAssocID="{3D6314AF-E75B-42B2-BC4D-0B9D95533468}" presName="textNode" presStyleLbl="node1" presStyleIdx="5" presStyleCnt="6" custScaleX="51339" custScaleY="58497">
        <dgm:presLayoutVars>
          <dgm:bulletEnabled val="1"/>
        </dgm:presLayoutVars>
      </dgm:prSet>
      <dgm:spPr/>
    </dgm:pt>
  </dgm:ptLst>
  <dgm:cxnLst>
    <dgm:cxn modelId="{84ABBB03-8949-4A16-AE96-B3E6F17F4F6F}" srcId="{04274E9F-07D8-48C3-B565-C555D642ABED}" destId="{25B1E247-75E2-43E2-9ABC-A25BADC6C0B7}" srcOrd="0" destOrd="0" parTransId="{83CC7995-385C-4AC9-8C1D-78B809A3C994}" sibTransId="{CA65D5FB-C114-4EA5-89E6-15E596085193}"/>
    <dgm:cxn modelId="{AF486918-1EF3-4873-AF0F-1830DACBBB3C}" srcId="{04274E9F-07D8-48C3-B565-C555D642ABED}" destId="{8DB87C11-B8BF-43AA-AB59-831795861FBD}" srcOrd="1" destOrd="0" parTransId="{119FF415-A5D2-4B83-9930-CAA319577565}" sibTransId="{B491C47F-657B-4E29-A65E-55A976D4F573}"/>
    <dgm:cxn modelId="{A0B14020-FED7-4776-AC38-8689A25D49DF}" srcId="{04274E9F-07D8-48C3-B565-C555D642ABED}" destId="{3D6314AF-E75B-42B2-BC4D-0B9D95533468}" srcOrd="5" destOrd="0" parTransId="{73B714B6-877D-48D3-9E71-8853EFDFCA6E}" sibTransId="{CA6C316A-27E5-40EE-A59F-380C30A8D705}"/>
    <dgm:cxn modelId="{C07BCC33-E961-4332-A141-997D02747AD4}" type="presOf" srcId="{66FDED35-5F21-447D-8380-14338EB09B30}" destId="{5A52256D-F42B-4B57-BEF9-E5CE6D4318B0}" srcOrd="0" destOrd="0" presId="urn:microsoft.com/office/officeart/2005/8/layout/hProcess9"/>
    <dgm:cxn modelId="{3EDCA45F-BAA4-438F-BACA-A25CC2A8CAF2}" srcId="{04274E9F-07D8-48C3-B565-C555D642ABED}" destId="{06C1C869-8F2F-4AE5-A918-C10D3F47B6C9}" srcOrd="4" destOrd="0" parTransId="{5AEABD43-6970-41AD-BFF8-19A6EF6C2D75}" sibTransId="{BC64F0A2-9FF9-4046-9B1A-159ABDDE3634}"/>
    <dgm:cxn modelId="{772AFB53-AE63-4B0A-9923-D706F7E89B1E}" type="presOf" srcId="{3D6314AF-E75B-42B2-BC4D-0B9D95533468}" destId="{DEEF4A06-FF9F-4336-901A-7D7C495533D5}" srcOrd="0" destOrd="0" presId="urn:microsoft.com/office/officeart/2005/8/layout/hProcess9"/>
    <dgm:cxn modelId="{88F9D181-AD55-4DEE-80D5-58A8DC411CE9}" type="presOf" srcId="{8DB87C11-B8BF-43AA-AB59-831795861FBD}" destId="{1853E3C5-E549-4538-9D83-73D1DE2EBB15}" srcOrd="0" destOrd="0" presId="urn:microsoft.com/office/officeart/2005/8/layout/hProcess9"/>
    <dgm:cxn modelId="{D3917386-FAAB-4285-9D06-518BD289804D}" srcId="{04274E9F-07D8-48C3-B565-C555D642ABED}" destId="{66FDED35-5F21-447D-8380-14338EB09B30}" srcOrd="3" destOrd="0" parTransId="{309DA240-2262-42B8-A9C1-197E1102DA47}" sibTransId="{411C3ACC-979E-4BD3-BA94-884356AE8B59}"/>
    <dgm:cxn modelId="{009BC29D-36F9-4E92-9421-C068AA1FC83D}" type="presOf" srcId="{25B1E247-75E2-43E2-9ABC-A25BADC6C0B7}" destId="{48771AEA-1BA4-4D0C-9826-5D9AF4FE7824}" srcOrd="0" destOrd="0" presId="urn:microsoft.com/office/officeart/2005/8/layout/hProcess9"/>
    <dgm:cxn modelId="{0659EAA6-C44E-4C71-94AB-4BED2E26B82D}" type="presOf" srcId="{04274E9F-07D8-48C3-B565-C555D642ABED}" destId="{7D7109EF-B978-4411-AF21-591A1EFFA00A}" srcOrd="0" destOrd="0" presId="urn:microsoft.com/office/officeart/2005/8/layout/hProcess9"/>
    <dgm:cxn modelId="{C32AEBD7-C1C8-4B44-A887-1E881DE8854C}" type="presOf" srcId="{79DD7EF9-5D2F-48F8-9099-FC6F53A774AD}" destId="{82588ACE-723D-4165-BEAE-BFFC9B51FEFD}" srcOrd="0" destOrd="0" presId="urn:microsoft.com/office/officeart/2005/8/layout/hProcess9"/>
    <dgm:cxn modelId="{6541F9E5-7A0F-41A8-B172-EA2B9AF5C698}" type="presOf" srcId="{06C1C869-8F2F-4AE5-A918-C10D3F47B6C9}" destId="{A2642E89-4759-41B6-8C20-85D528BEC7A3}" srcOrd="0" destOrd="0" presId="urn:microsoft.com/office/officeart/2005/8/layout/hProcess9"/>
    <dgm:cxn modelId="{525FD0EA-FEAC-4AB8-AF6A-36E963D79A59}" srcId="{04274E9F-07D8-48C3-B565-C555D642ABED}" destId="{79DD7EF9-5D2F-48F8-9099-FC6F53A774AD}" srcOrd="2" destOrd="0" parTransId="{90E9FA47-5EA7-4ACA-8876-8417DB9EBCD3}" sibTransId="{297FCBDA-89E3-4EA6-B352-56FEFAF41DC1}"/>
    <dgm:cxn modelId="{3E6653B4-316E-4A4A-9DD4-25BE0EAA714B}" type="presParOf" srcId="{7D7109EF-B978-4411-AF21-591A1EFFA00A}" destId="{C01392D1-476B-496D-AD64-E2BE62133749}" srcOrd="0" destOrd="0" presId="urn:microsoft.com/office/officeart/2005/8/layout/hProcess9"/>
    <dgm:cxn modelId="{59ECCFEC-3EE7-472F-B1B3-5740E484F6CF}" type="presParOf" srcId="{7D7109EF-B978-4411-AF21-591A1EFFA00A}" destId="{36CC8E45-BF3A-4BD3-AE84-9B344C197265}" srcOrd="1" destOrd="0" presId="urn:microsoft.com/office/officeart/2005/8/layout/hProcess9"/>
    <dgm:cxn modelId="{E921E9F8-94DE-4D7E-8185-5107306512A8}" type="presParOf" srcId="{36CC8E45-BF3A-4BD3-AE84-9B344C197265}" destId="{48771AEA-1BA4-4D0C-9826-5D9AF4FE7824}" srcOrd="0" destOrd="0" presId="urn:microsoft.com/office/officeart/2005/8/layout/hProcess9"/>
    <dgm:cxn modelId="{4AB137FA-D9BF-44D0-8934-65F9CECF7871}" type="presParOf" srcId="{36CC8E45-BF3A-4BD3-AE84-9B344C197265}" destId="{4C7BB79E-71C6-4149-A67B-6ACA5AA82212}" srcOrd="1" destOrd="0" presId="urn:microsoft.com/office/officeart/2005/8/layout/hProcess9"/>
    <dgm:cxn modelId="{5DFCD2E8-4F6A-4245-B873-005F8F36A57F}" type="presParOf" srcId="{36CC8E45-BF3A-4BD3-AE84-9B344C197265}" destId="{1853E3C5-E549-4538-9D83-73D1DE2EBB15}" srcOrd="2" destOrd="0" presId="urn:microsoft.com/office/officeart/2005/8/layout/hProcess9"/>
    <dgm:cxn modelId="{4E84FE1B-20D4-4867-B3B5-7AD2E0D59CED}" type="presParOf" srcId="{36CC8E45-BF3A-4BD3-AE84-9B344C197265}" destId="{19A2AE61-8DFE-49B9-A9A7-2937E2E19A44}" srcOrd="3" destOrd="0" presId="urn:microsoft.com/office/officeart/2005/8/layout/hProcess9"/>
    <dgm:cxn modelId="{83DE7076-1670-40DF-B47C-7AB3914EB1FE}" type="presParOf" srcId="{36CC8E45-BF3A-4BD3-AE84-9B344C197265}" destId="{82588ACE-723D-4165-BEAE-BFFC9B51FEFD}" srcOrd="4" destOrd="0" presId="urn:microsoft.com/office/officeart/2005/8/layout/hProcess9"/>
    <dgm:cxn modelId="{3049CF7F-E000-4749-A265-325C9ED53488}" type="presParOf" srcId="{36CC8E45-BF3A-4BD3-AE84-9B344C197265}" destId="{1C70DDFA-3654-4A65-B4A8-87430CDDF361}" srcOrd="5" destOrd="0" presId="urn:microsoft.com/office/officeart/2005/8/layout/hProcess9"/>
    <dgm:cxn modelId="{50895217-6734-403B-AFBE-1EDA3E44173B}" type="presParOf" srcId="{36CC8E45-BF3A-4BD3-AE84-9B344C197265}" destId="{5A52256D-F42B-4B57-BEF9-E5CE6D4318B0}" srcOrd="6" destOrd="0" presId="urn:microsoft.com/office/officeart/2005/8/layout/hProcess9"/>
    <dgm:cxn modelId="{53463752-1887-440A-8479-1EB44BB07D24}" type="presParOf" srcId="{36CC8E45-BF3A-4BD3-AE84-9B344C197265}" destId="{3B8AD3E7-4C3E-43B6-AAB5-317587E7E278}" srcOrd="7" destOrd="0" presId="urn:microsoft.com/office/officeart/2005/8/layout/hProcess9"/>
    <dgm:cxn modelId="{BF7260F8-1377-48C3-ACC0-C5FBEC9DD503}" type="presParOf" srcId="{36CC8E45-BF3A-4BD3-AE84-9B344C197265}" destId="{A2642E89-4759-41B6-8C20-85D528BEC7A3}" srcOrd="8" destOrd="0" presId="urn:microsoft.com/office/officeart/2005/8/layout/hProcess9"/>
    <dgm:cxn modelId="{92DE9695-8880-4FF0-AC2A-53C314162493}" type="presParOf" srcId="{36CC8E45-BF3A-4BD3-AE84-9B344C197265}" destId="{99012245-F84A-477B-B6EF-BC7A5A670DDE}" srcOrd="9" destOrd="0" presId="urn:microsoft.com/office/officeart/2005/8/layout/hProcess9"/>
    <dgm:cxn modelId="{B3A5C2A3-FF89-43E5-BC76-784FE6C5640F}" type="presParOf" srcId="{36CC8E45-BF3A-4BD3-AE84-9B344C197265}" destId="{DEEF4A06-FF9F-4336-901A-7D7C495533D5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B570BD-6241-4DA7-AD4B-79CF8BCE0D9D}" type="doc">
      <dgm:prSet loTypeId="urn:microsoft.com/office/officeart/2005/8/layout/pyramid2" loCatId="pyramid" qsTypeId="urn:microsoft.com/office/officeart/2005/8/quickstyle/simple1" qsCatId="simple" csTypeId="urn:microsoft.com/office/officeart/2005/8/colors/accent5_4" csCatId="accent5" phldr="1"/>
      <dgm:spPr/>
    </dgm:pt>
    <dgm:pt modelId="{6C374DC6-F33E-43B4-AA5D-A684C2D5B1B4}">
      <dgm:prSet phldrT="[Text]"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Total Inversion + Preferred</a:t>
          </a:r>
        </a:p>
      </dgm:t>
    </dgm:pt>
    <dgm:pt modelId="{44472326-710F-4C73-9DB5-36FE0093BF78}" type="parTrans" cxnId="{9D2768AC-7BAF-424C-89D4-6709CC0D647D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40085273-DEB7-497F-9564-3EF1E041EECF}" type="sibTrans" cxnId="{9D2768AC-7BAF-424C-89D4-6709CC0D647D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0C483E6A-7CA8-4E19-A99F-12B582296555}">
      <dgm:prSet phldrT="[Text]"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Catchup GP</a:t>
          </a:r>
        </a:p>
      </dgm:t>
    </dgm:pt>
    <dgm:pt modelId="{1F3FFF1F-D80D-446B-8D6C-32A6E704105F}" type="parTrans" cxnId="{D431E9DD-B769-43F4-B315-14DD7EA3154B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71E4A6C3-C2D6-4517-AE0C-026E02E2B621}" type="sibTrans" cxnId="{D431E9DD-B769-43F4-B315-14DD7EA3154B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FDB4B025-8D72-4FB6-858B-7FAF208BDF5C}">
      <dgm:prSet phldrT="[Text]"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% entre LPs y GPs</a:t>
          </a:r>
        </a:p>
      </dgm:t>
    </dgm:pt>
    <dgm:pt modelId="{F7A2D913-6963-4E21-A538-78C59682285E}" type="parTrans" cxnId="{26260B2C-6B0B-4CAB-8336-07AE38B0E8DE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796E7B79-9F48-4788-8AE5-539910C8922B}" type="sibTrans" cxnId="{26260B2C-6B0B-4CAB-8336-07AE38B0E8DE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A582885B-0B60-4C1F-9828-74F535EC7E48}" type="pres">
      <dgm:prSet presAssocID="{76B570BD-6241-4DA7-AD4B-79CF8BCE0D9D}" presName="compositeShape" presStyleCnt="0">
        <dgm:presLayoutVars>
          <dgm:dir/>
          <dgm:resizeHandles/>
        </dgm:presLayoutVars>
      </dgm:prSet>
      <dgm:spPr/>
    </dgm:pt>
    <dgm:pt modelId="{CD266DA5-27FB-43C8-96B1-8EEFE3FC1FA5}" type="pres">
      <dgm:prSet presAssocID="{76B570BD-6241-4DA7-AD4B-79CF8BCE0D9D}" presName="pyramid" presStyleLbl="node1" presStyleIdx="0" presStyleCnt="1"/>
      <dgm:spPr/>
    </dgm:pt>
    <dgm:pt modelId="{78ADCCB6-C190-46FE-9CB9-40CD71F983AF}" type="pres">
      <dgm:prSet presAssocID="{76B570BD-6241-4DA7-AD4B-79CF8BCE0D9D}" presName="theList" presStyleCnt="0"/>
      <dgm:spPr/>
    </dgm:pt>
    <dgm:pt modelId="{F94D3213-2E11-48CA-B7B8-533A95455A4C}" type="pres">
      <dgm:prSet presAssocID="{6C374DC6-F33E-43B4-AA5D-A684C2D5B1B4}" presName="aNode" presStyleLbl="fgAcc1" presStyleIdx="0" presStyleCnt="3">
        <dgm:presLayoutVars>
          <dgm:bulletEnabled val="1"/>
        </dgm:presLayoutVars>
      </dgm:prSet>
      <dgm:spPr/>
    </dgm:pt>
    <dgm:pt modelId="{53BA6150-0836-461F-AACB-395000C4EC5C}" type="pres">
      <dgm:prSet presAssocID="{6C374DC6-F33E-43B4-AA5D-A684C2D5B1B4}" presName="aSpace" presStyleCnt="0"/>
      <dgm:spPr/>
    </dgm:pt>
    <dgm:pt modelId="{17376F84-F4C9-4BC2-AB0E-2E1E4AFDEC2D}" type="pres">
      <dgm:prSet presAssocID="{0C483E6A-7CA8-4E19-A99F-12B582296555}" presName="aNode" presStyleLbl="fgAcc1" presStyleIdx="1" presStyleCnt="3">
        <dgm:presLayoutVars>
          <dgm:bulletEnabled val="1"/>
        </dgm:presLayoutVars>
      </dgm:prSet>
      <dgm:spPr/>
    </dgm:pt>
    <dgm:pt modelId="{D9BD747B-9C7D-49E9-8D85-A8ACDACE9C32}" type="pres">
      <dgm:prSet presAssocID="{0C483E6A-7CA8-4E19-A99F-12B582296555}" presName="aSpace" presStyleCnt="0"/>
      <dgm:spPr/>
    </dgm:pt>
    <dgm:pt modelId="{D9F775D6-0AD3-40CA-86F1-CA03DEF582CE}" type="pres">
      <dgm:prSet presAssocID="{FDB4B025-8D72-4FB6-858B-7FAF208BDF5C}" presName="aNode" presStyleLbl="fgAcc1" presStyleIdx="2" presStyleCnt="3">
        <dgm:presLayoutVars>
          <dgm:bulletEnabled val="1"/>
        </dgm:presLayoutVars>
      </dgm:prSet>
      <dgm:spPr/>
    </dgm:pt>
    <dgm:pt modelId="{22EDB43D-76C5-4879-9FB6-7D7078F1FC1F}" type="pres">
      <dgm:prSet presAssocID="{FDB4B025-8D72-4FB6-858B-7FAF208BDF5C}" presName="aSpace" presStyleCnt="0"/>
      <dgm:spPr/>
    </dgm:pt>
  </dgm:ptLst>
  <dgm:cxnLst>
    <dgm:cxn modelId="{79F9011A-BC60-498E-BA9C-A12D73E5018C}" type="presOf" srcId="{0C483E6A-7CA8-4E19-A99F-12B582296555}" destId="{17376F84-F4C9-4BC2-AB0E-2E1E4AFDEC2D}" srcOrd="0" destOrd="0" presId="urn:microsoft.com/office/officeart/2005/8/layout/pyramid2"/>
    <dgm:cxn modelId="{26260B2C-6B0B-4CAB-8336-07AE38B0E8DE}" srcId="{76B570BD-6241-4DA7-AD4B-79CF8BCE0D9D}" destId="{FDB4B025-8D72-4FB6-858B-7FAF208BDF5C}" srcOrd="2" destOrd="0" parTransId="{F7A2D913-6963-4E21-A538-78C59682285E}" sibTransId="{796E7B79-9F48-4788-8AE5-539910C8922B}"/>
    <dgm:cxn modelId="{19C09363-6348-466C-BD5C-DECAABDC0474}" type="presOf" srcId="{FDB4B025-8D72-4FB6-858B-7FAF208BDF5C}" destId="{D9F775D6-0AD3-40CA-86F1-CA03DEF582CE}" srcOrd="0" destOrd="0" presId="urn:microsoft.com/office/officeart/2005/8/layout/pyramid2"/>
    <dgm:cxn modelId="{E28340AA-E802-4A3E-B3BB-8EA50D7B11CB}" type="presOf" srcId="{76B570BD-6241-4DA7-AD4B-79CF8BCE0D9D}" destId="{A582885B-0B60-4C1F-9828-74F535EC7E48}" srcOrd="0" destOrd="0" presId="urn:microsoft.com/office/officeart/2005/8/layout/pyramid2"/>
    <dgm:cxn modelId="{9D2768AC-7BAF-424C-89D4-6709CC0D647D}" srcId="{76B570BD-6241-4DA7-AD4B-79CF8BCE0D9D}" destId="{6C374DC6-F33E-43B4-AA5D-A684C2D5B1B4}" srcOrd="0" destOrd="0" parTransId="{44472326-710F-4C73-9DB5-36FE0093BF78}" sibTransId="{40085273-DEB7-497F-9564-3EF1E041EECF}"/>
    <dgm:cxn modelId="{B83F77B7-941C-4702-9173-4764F3BBBC16}" type="presOf" srcId="{6C374DC6-F33E-43B4-AA5D-A684C2D5B1B4}" destId="{F94D3213-2E11-48CA-B7B8-533A95455A4C}" srcOrd="0" destOrd="0" presId="urn:microsoft.com/office/officeart/2005/8/layout/pyramid2"/>
    <dgm:cxn modelId="{D431E9DD-B769-43F4-B315-14DD7EA3154B}" srcId="{76B570BD-6241-4DA7-AD4B-79CF8BCE0D9D}" destId="{0C483E6A-7CA8-4E19-A99F-12B582296555}" srcOrd="1" destOrd="0" parTransId="{1F3FFF1F-D80D-446B-8D6C-32A6E704105F}" sibTransId="{71E4A6C3-C2D6-4517-AE0C-026E02E2B621}"/>
    <dgm:cxn modelId="{75F4DB65-8E0A-4FB5-96F4-29C4D5CBC5CE}" type="presParOf" srcId="{A582885B-0B60-4C1F-9828-74F535EC7E48}" destId="{CD266DA5-27FB-43C8-96B1-8EEFE3FC1FA5}" srcOrd="0" destOrd="0" presId="urn:microsoft.com/office/officeart/2005/8/layout/pyramid2"/>
    <dgm:cxn modelId="{B8B3077C-2C1B-422F-AD54-C1897AE13DC5}" type="presParOf" srcId="{A582885B-0B60-4C1F-9828-74F535EC7E48}" destId="{78ADCCB6-C190-46FE-9CB9-40CD71F983AF}" srcOrd="1" destOrd="0" presId="urn:microsoft.com/office/officeart/2005/8/layout/pyramid2"/>
    <dgm:cxn modelId="{F575EF93-A74C-424C-85C7-67DC254889B0}" type="presParOf" srcId="{78ADCCB6-C190-46FE-9CB9-40CD71F983AF}" destId="{F94D3213-2E11-48CA-B7B8-533A95455A4C}" srcOrd="0" destOrd="0" presId="urn:microsoft.com/office/officeart/2005/8/layout/pyramid2"/>
    <dgm:cxn modelId="{95FBF8D6-E512-4A7D-868B-B404C5A72D9E}" type="presParOf" srcId="{78ADCCB6-C190-46FE-9CB9-40CD71F983AF}" destId="{53BA6150-0836-461F-AACB-395000C4EC5C}" srcOrd="1" destOrd="0" presId="urn:microsoft.com/office/officeart/2005/8/layout/pyramid2"/>
    <dgm:cxn modelId="{23832E23-D85A-4ADF-8A9C-73545E101828}" type="presParOf" srcId="{78ADCCB6-C190-46FE-9CB9-40CD71F983AF}" destId="{17376F84-F4C9-4BC2-AB0E-2E1E4AFDEC2D}" srcOrd="2" destOrd="0" presId="urn:microsoft.com/office/officeart/2005/8/layout/pyramid2"/>
    <dgm:cxn modelId="{DDC1B00F-21D2-4130-84F9-B0D7E5E6D867}" type="presParOf" srcId="{78ADCCB6-C190-46FE-9CB9-40CD71F983AF}" destId="{D9BD747B-9C7D-49E9-8D85-A8ACDACE9C32}" srcOrd="3" destOrd="0" presId="urn:microsoft.com/office/officeart/2005/8/layout/pyramid2"/>
    <dgm:cxn modelId="{E56EF204-8161-43A9-B10E-66590564511C}" type="presParOf" srcId="{78ADCCB6-C190-46FE-9CB9-40CD71F983AF}" destId="{D9F775D6-0AD3-40CA-86F1-CA03DEF582CE}" srcOrd="4" destOrd="0" presId="urn:microsoft.com/office/officeart/2005/8/layout/pyramid2"/>
    <dgm:cxn modelId="{B5346714-8391-46FE-8B9D-D827C15A7309}" type="presParOf" srcId="{78ADCCB6-C190-46FE-9CB9-40CD71F983AF}" destId="{22EDB43D-76C5-4879-9FB6-7D7078F1FC1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B87CAA-B7AB-40C8-90D0-A0FB68EFBEB4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3B7F7F75-C3EB-4D24-A053-CAFA1A831013}">
      <dgm:prSet phldrT="[Text]" custT="1"/>
      <dgm:spPr/>
      <dgm:t>
        <a:bodyPr/>
        <a:lstStyle/>
        <a:p>
          <a:r>
            <a:rPr lang="en-US" sz="1400" b="1" dirty="0"/>
            <a:t>LPs</a:t>
          </a:r>
        </a:p>
        <a:p>
          <a:r>
            <a:rPr lang="en-US" sz="1400" b="0" dirty="0"/>
            <a:t>$ 21,589,250</a:t>
          </a:r>
        </a:p>
      </dgm:t>
    </dgm:pt>
    <dgm:pt modelId="{64309611-8012-4844-82D3-81027446ED5D}" type="parTrans" cxnId="{A2EDB3F4-E9B7-477C-890A-89394A771C14}">
      <dgm:prSet/>
      <dgm:spPr/>
      <dgm:t>
        <a:bodyPr/>
        <a:lstStyle/>
        <a:p>
          <a:endParaRPr lang="en-US"/>
        </a:p>
      </dgm:t>
    </dgm:pt>
    <dgm:pt modelId="{A0917179-E44C-4EC7-B1DC-3380C78BD9F5}" type="sibTrans" cxnId="{A2EDB3F4-E9B7-477C-890A-89394A771C14}">
      <dgm:prSet/>
      <dgm:spPr/>
      <dgm:t>
        <a:bodyPr/>
        <a:lstStyle/>
        <a:p>
          <a:endParaRPr lang="en-US"/>
        </a:p>
      </dgm:t>
    </dgm:pt>
    <dgm:pt modelId="{FB4C3A0A-71E2-43F7-8F32-C34383B5126E}">
      <dgm:prSet phldrT="[Text]" custT="1"/>
      <dgm:spPr/>
      <dgm:t>
        <a:bodyPr/>
        <a:lstStyle/>
        <a:p>
          <a:r>
            <a:rPr lang="en-US" sz="1400" b="1" dirty="0"/>
            <a:t>GP Catch up</a:t>
          </a:r>
        </a:p>
        <a:p>
          <a:r>
            <a:rPr lang="en-US" sz="1400" b="0" dirty="0"/>
            <a:t>$ 4’317,850</a:t>
          </a:r>
        </a:p>
      </dgm:t>
    </dgm:pt>
    <dgm:pt modelId="{5A34D222-F9C4-4E85-BFE4-ED40384606AC}" type="parTrans" cxnId="{FCDF2983-8199-4FAD-A672-D92E010DA863}">
      <dgm:prSet/>
      <dgm:spPr/>
      <dgm:t>
        <a:bodyPr/>
        <a:lstStyle/>
        <a:p>
          <a:endParaRPr lang="en-US"/>
        </a:p>
      </dgm:t>
    </dgm:pt>
    <dgm:pt modelId="{CBF86A96-9C1D-4A27-BC48-F46C8943EDF7}" type="sibTrans" cxnId="{FCDF2983-8199-4FAD-A672-D92E010DA863}">
      <dgm:prSet/>
      <dgm:spPr/>
      <dgm:t>
        <a:bodyPr/>
        <a:lstStyle/>
        <a:p>
          <a:endParaRPr lang="en-US"/>
        </a:p>
      </dgm:t>
    </dgm:pt>
    <dgm:pt modelId="{D8434FF8-CC16-4882-9507-3773A58FAF65}">
      <dgm:prSet phldrT="[Text]" custT="1"/>
      <dgm:spPr/>
      <dgm:t>
        <a:bodyPr/>
        <a:lstStyle/>
        <a:p>
          <a:pPr algn="ctr"/>
          <a:r>
            <a:rPr lang="en-US" sz="1400" b="1" dirty="0"/>
            <a:t>LP/GP – 80/20</a:t>
          </a:r>
        </a:p>
        <a:p>
          <a:pPr algn="ctr"/>
          <a:r>
            <a:rPr lang="en-US" sz="1400" b="0" dirty="0"/>
            <a:t>$11.274 / $ 2.819</a:t>
          </a:r>
        </a:p>
      </dgm:t>
    </dgm:pt>
    <dgm:pt modelId="{C3A4DAED-4B78-4B07-BC48-CB3591674050}" type="parTrans" cxnId="{FD000F76-9181-4DD0-9EE2-31A055A243EB}">
      <dgm:prSet/>
      <dgm:spPr/>
      <dgm:t>
        <a:bodyPr/>
        <a:lstStyle/>
        <a:p>
          <a:endParaRPr lang="en-US"/>
        </a:p>
      </dgm:t>
    </dgm:pt>
    <dgm:pt modelId="{98B54940-5422-4794-9B54-EEE118F0D8C3}" type="sibTrans" cxnId="{FD000F76-9181-4DD0-9EE2-31A055A243EB}">
      <dgm:prSet/>
      <dgm:spPr/>
      <dgm:t>
        <a:bodyPr/>
        <a:lstStyle/>
        <a:p>
          <a:endParaRPr lang="en-US"/>
        </a:p>
      </dgm:t>
    </dgm:pt>
    <dgm:pt modelId="{6DAD6DA6-5B9E-4666-965D-7F451377F422}" type="pres">
      <dgm:prSet presAssocID="{7AB87CAA-B7AB-40C8-90D0-A0FB68EFBEB4}" presName="compositeShape" presStyleCnt="0">
        <dgm:presLayoutVars>
          <dgm:dir/>
          <dgm:resizeHandles/>
        </dgm:presLayoutVars>
      </dgm:prSet>
      <dgm:spPr/>
    </dgm:pt>
    <dgm:pt modelId="{073F2225-3C79-4986-85CB-1C2FF0913089}" type="pres">
      <dgm:prSet presAssocID="{7AB87CAA-B7AB-40C8-90D0-A0FB68EFBEB4}" presName="pyramid" presStyleLbl="node1" presStyleIdx="0" presStyleCnt="1"/>
      <dgm:spPr/>
    </dgm:pt>
    <dgm:pt modelId="{A9742B34-239E-497D-BF95-48DFDC179259}" type="pres">
      <dgm:prSet presAssocID="{7AB87CAA-B7AB-40C8-90D0-A0FB68EFBEB4}" presName="theList" presStyleCnt="0"/>
      <dgm:spPr/>
    </dgm:pt>
    <dgm:pt modelId="{FEC34F5A-67F2-4E39-9A74-21A0796589DD}" type="pres">
      <dgm:prSet presAssocID="{3B7F7F75-C3EB-4D24-A053-CAFA1A831013}" presName="aNode" presStyleLbl="fgAcc1" presStyleIdx="0" presStyleCnt="3">
        <dgm:presLayoutVars>
          <dgm:bulletEnabled val="1"/>
        </dgm:presLayoutVars>
      </dgm:prSet>
      <dgm:spPr/>
    </dgm:pt>
    <dgm:pt modelId="{80BC8DC6-539A-4575-BFB0-364009DB625E}" type="pres">
      <dgm:prSet presAssocID="{3B7F7F75-C3EB-4D24-A053-CAFA1A831013}" presName="aSpace" presStyleCnt="0"/>
      <dgm:spPr/>
    </dgm:pt>
    <dgm:pt modelId="{49D44043-B870-41F0-83FB-C93B0A492694}" type="pres">
      <dgm:prSet presAssocID="{FB4C3A0A-71E2-43F7-8F32-C34383B5126E}" presName="aNode" presStyleLbl="fgAcc1" presStyleIdx="1" presStyleCnt="3">
        <dgm:presLayoutVars>
          <dgm:bulletEnabled val="1"/>
        </dgm:presLayoutVars>
      </dgm:prSet>
      <dgm:spPr/>
    </dgm:pt>
    <dgm:pt modelId="{AC455407-19D9-4DBE-BB7C-6AF7E3D16BD5}" type="pres">
      <dgm:prSet presAssocID="{FB4C3A0A-71E2-43F7-8F32-C34383B5126E}" presName="aSpace" presStyleCnt="0"/>
      <dgm:spPr/>
    </dgm:pt>
    <dgm:pt modelId="{C39B1647-6842-4DF3-904C-DE8C98500962}" type="pres">
      <dgm:prSet presAssocID="{D8434FF8-CC16-4882-9507-3773A58FAF65}" presName="aNode" presStyleLbl="fgAcc1" presStyleIdx="2" presStyleCnt="3">
        <dgm:presLayoutVars>
          <dgm:bulletEnabled val="1"/>
        </dgm:presLayoutVars>
      </dgm:prSet>
      <dgm:spPr/>
    </dgm:pt>
    <dgm:pt modelId="{33DD3099-B51B-4EA1-925E-2E8887D081A6}" type="pres">
      <dgm:prSet presAssocID="{D8434FF8-CC16-4882-9507-3773A58FAF65}" presName="aSpace" presStyleCnt="0"/>
      <dgm:spPr/>
    </dgm:pt>
  </dgm:ptLst>
  <dgm:cxnLst>
    <dgm:cxn modelId="{A55CCB18-BFAD-4D3E-A276-335F5AA6A489}" type="presOf" srcId="{3B7F7F75-C3EB-4D24-A053-CAFA1A831013}" destId="{FEC34F5A-67F2-4E39-9A74-21A0796589DD}" srcOrd="0" destOrd="0" presId="urn:microsoft.com/office/officeart/2005/8/layout/pyramid2"/>
    <dgm:cxn modelId="{A4C1002E-DCDA-48BF-849D-7A5D6F19EE68}" type="presOf" srcId="{7AB87CAA-B7AB-40C8-90D0-A0FB68EFBEB4}" destId="{6DAD6DA6-5B9E-4666-965D-7F451377F422}" srcOrd="0" destOrd="0" presId="urn:microsoft.com/office/officeart/2005/8/layout/pyramid2"/>
    <dgm:cxn modelId="{FD000F76-9181-4DD0-9EE2-31A055A243EB}" srcId="{7AB87CAA-B7AB-40C8-90D0-A0FB68EFBEB4}" destId="{D8434FF8-CC16-4882-9507-3773A58FAF65}" srcOrd="2" destOrd="0" parTransId="{C3A4DAED-4B78-4B07-BC48-CB3591674050}" sibTransId="{98B54940-5422-4794-9B54-EEE118F0D8C3}"/>
    <dgm:cxn modelId="{FCDF2983-8199-4FAD-A672-D92E010DA863}" srcId="{7AB87CAA-B7AB-40C8-90D0-A0FB68EFBEB4}" destId="{FB4C3A0A-71E2-43F7-8F32-C34383B5126E}" srcOrd="1" destOrd="0" parTransId="{5A34D222-F9C4-4E85-BFE4-ED40384606AC}" sibTransId="{CBF86A96-9C1D-4A27-BC48-F46C8943EDF7}"/>
    <dgm:cxn modelId="{97E48690-D14E-4A6B-AC24-B8D614553E86}" type="presOf" srcId="{D8434FF8-CC16-4882-9507-3773A58FAF65}" destId="{C39B1647-6842-4DF3-904C-DE8C98500962}" srcOrd="0" destOrd="0" presId="urn:microsoft.com/office/officeart/2005/8/layout/pyramid2"/>
    <dgm:cxn modelId="{ED98B8A6-3261-41B1-B191-FD337717936D}" type="presOf" srcId="{FB4C3A0A-71E2-43F7-8F32-C34383B5126E}" destId="{49D44043-B870-41F0-83FB-C93B0A492694}" srcOrd="0" destOrd="0" presId="urn:microsoft.com/office/officeart/2005/8/layout/pyramid2"/>
    <dgm:cxn modelId="{A2EDB3F4-E9B7-477C-890A-89394A771C14}" srcId="{7AB87CAA-B7AB-40C8-90D0-A0FB68EFBEB4}" destId="{3B7F7F75-C3EB-4D24-A053-CAFA1A831013}" srcOrd="0" destOrd="0" parTransId="{64309611-8012-4844-82D3-81027446ED5D}" sibTransId="{A0917179-E44C-4EC7-B1DC-3380C78BD9F5}"/>
    <dgm:cxn modelId="{58B9EEB4-7A5E-46CF-9B91-44DD2A594328}" type="presParOf" srcId="{6DAD6DA6-5B9E-4666-965D-7F451377F422}" destId="{073F2225-3C79-4986-85CB-1C2FF0913089}" srcOrd="0" destOrd="0" presId="urn:microsoft.com/office/officeart/2005/8/layout/pyramid2"/>
    <dgm:cxn modelId="{9E4B1A40-C0E4-4BE2-B1A6-D2907C6EF7D4}" type="presParOf" srcId="{6DAD6DA6-5B9E-4666-965D-7F451377F422}" destId="{A9742B34-239E-497D-BF95-48DFDC179259}" srcOrd="1" destOrd="0" presId="urn:microsoft.com/office/officeart/2005/8/layout/pyramid2"/>
    <dgm:cxn modelId="{D9D29FE5-58B2-4118-BCBB-0B698DAA38FA}" type="presParOf" srcId="{A9742B34-239E-497D-BF95-48DFDC179259}" destId="{FEC34F5A-67F2-4E39-9A74-21A0796589DD}" srcOrd="0" destOrd="0" presId="urn:microsoft.com/office/officeart/2005/8/layout/pyramid2"/>
    <dgm:cxn modelId="{0E69672B-E16A-4551-96C6-2B1DA687FC3C}" type="presParOf" srcId="{A9742B34-239E-497D-BF95-48DFDC179259}" destId="{80BC8DC6-539A-4575-BFB0-364009DB625E}" srcOrd="1" destOrd="0" presId="urn:microsoft.com/office/officeart/2005/8/layout/pyramid2"/>
    <dgm:cxn modelId="{DB44C73B-1515-40A9-8C47-C4C3902B69D2}" type="presParOf" srcId="{A9742B34-239E-497D-BF95-48DFDC179259}" destId="{49D44043-B870-41F0-83FB-C93B0A492694}" srcOrd="2" destOrd="0" presId="urn:microsoft.com/office/officeart/2005/8/layout/pyramid2"/>
    <dgm:cxn modelId="{78500D0C-D651-4578-BD9C-7618A6CD208F}" type="presParOf" srcId="{A9742B34-239E-497D-BF95-48DFDC179259}" destId="{AC455407-19D9-4DBE-BB7C-6AF7E3D16BD5}" srcOrd="3" destOrd="0" presId="urn:microsoft.com/office/officeart/2005/8/layout/pyramid2"/>
    <dgm:cxn modelId="{62D864B4-9151-43D8-93D8-02939D30987E}" type="presParOf" srcId="{A9742B34-239E-497D-BF95-48DFDC179259}" destId="{C39B1647-6842-4DF3-904C-DE8C98500962}" srcOrd="4" destOrd="0" presId="urn:microsoft.com/office/officeart/2005/8/layout/pyramid2"/>
    <dgm:cxn modelId="{F6F9BEB2-5CC2-4FD5-A988-69A91288E5BD}" type="presParOf" srcId="{A9742B34-239E-497D-BF95-48DFDC179259}" destId="{33DD3099-B51B-4EA1-925E-2E8887D081A6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B87CAA-B7AB-40C8-90D0-A0FB68EFBEB4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3B7F7F75-C3EB-4D24-A053-CAFA1A831013}">
      <dgm:prSet phldrT="[Text]" custT="1"/>
      <dgm:spPr/>
      <dgm:t>
        <a:bodyPr/>
        <a:lstStyle/>
        <a:p>
          <a:r>
            <a:rPr lang="en-US" sz="1400" b="1" dirty="0"/>
            <a:t>LPs</a:t>
          </a:r>
        </a:p>
        <a:p>
          <a:r>
            <a:rPr lang="en-US" sz="1400" b="0" dirty="0"/>
            <a:t>$ 15’000,000</a:t>
          </a:r>
        </a:p>
      </dgm:t>
    </dgm:pt>
    <dgm:pt modelId="{64309611-8012-4844-82D3-81027446ED5D}" type="parTrans" cxnId="{A2EDB3F4-E9B7-477C-890A-89394A771C14}">
      <dgm:prSet/>
      <dgm:spPr/>
      <dgm:t>
        <a:bodyPr/>
        <a:lstStyle/>
        <a:p>
          <a:endParaRPr lang="en-US"/>
        </a:p>
      </dgm:t>
    </dgm:pt>
    <dgm:pt modelId="{A0917179-E44C-4EC7-B1DC-3380C78BD9F5}" type="sibTrans" cxnId="{A2EDB3F4-E9B7-477C-890A-89394A771C14}">
      <dgm:prSet/>
      <dgm:spPr/>
      <dgm:t>
        <a:bodyPr/>
        <a:lstStyle/>
        <a:p>
          <a:endParaRPr lang="en-US"/>
        </a:p>
      </dgm:t>
    </dgm:pt>
    <dgm:pt modelId="{FB4C3A0A-71E2-43F7-8F32-C34383B5126E}">
      <dgm:prSet phldrT="[Text]" custT="1"/>
      <dgm:spPr/>
      <dgm:t>
        <a:bodyPr/>
        <a:lstStyle/>
        <a:p>
          <a:r>
            <a:rPr lang="en-US" sz="1400" b="1" dirty="0"/>
            <a:t>GP Catch up</a:t>
          </a:r>
        </a:p>
        <a:p>
          <a:r>
            <a:rPr lang="en-US" sz="1400" b="0" dirty="0"/>
            <a:t>$ 0</a:t>
          </a:r>
        </a:p>
      </dgm:t>
    </dgm:pt>
    <dgm:pt modelId="{5A34D222-F9C4-4E85-BFE4-ED40384606AC}" type="parTrans" cxnId="{FCDF2983-8199-4FAD-A672-D92E010DA863}">
      <dgm:prSet/>
      <dgm:spPr/>
      <dgm:t>
        <a:bodyPr/>
        <a:lstStyle/>
        <a:p>
          <a:endParaRPr lang="en-US"/>
        </a:p>
      </dgm:t>
    </dgm:pt>
    <dgm:pt modelId="{CBF86A96-9C1D-4A27-BC48-F46C8943EDF7}" type="sibTrans" cxnId="{FCDF2983-8199-4FAD-A672-D92E010DA863}">
      <dgm:prSet/>
      <dgm:spPr/>
      <dgm:t>
        <a:bodyPr/>
        <a:lstStyle/>
        <a:p>
          <a:endParaRPr lang="en-US"/>
        </a:p>
      </dgm:t>
    </dgm:pt>
    <dgm:pt modelId="{D8434FF8-CC16-4882-9507-3773A58FAF65}">
      <dgm:prSet phldrT="[Text]" custT="1"/>
      <dgm:spPr/>
      <dgm:t>
        <a:bodyPr/>
        <a:lstStyle/>
        <a:p>
          <a:pPr algn="ctr"/>
          <a:r>
            <a:rPr lang="en-US" sz="1400" b="1" dirty="0"/>
            <a:t>LP/GP – 80/20</a:t>
          </a:r>
        </a:p>
        <a:p>
          <a:pPr algn="ctr"/>
          <a:r>
            <a:rPr lang="en-US" sz="1400" b="0" dirty="0"/>
            <a:t>$ 0</a:t>
          </a:r>
        </a:p>
      </dgm:t>
    </dgm:pt>
    <dgm:pt modelId="{C3A4DAED-4B78-4B07-BC48-CB3591674050}" type="parTrans" cxnId="{FD000F76-9181-4DD0-9EE2-31A055A243EB}">
      <dgm:prSet/>
      <dgm:spPr/>
      <dgm:t>
        <a:bodyPr/>
        <a:lstStyle/>
        <a:p>
          <a:endParaRPr lang="en-US"/>
        </a:p>
      </dgm:t>
    </dgm:pt>
    <dgm:pt modelId="{98B54940-5422-4794-9B54-EEE118F0D8C3}" type="sibTrans" cxnId="{FD000F76-9181-4DD0-9EE2-31A055A243EB}">
      <dgm:prSet/>
      <dgm:spPr/>
      <dgm:t>
        <a:bodyPr/>
        <a:lstStyle/>
        <a:p>
          <a:endParaRPr lang="en-US"/>
        </a:p>
      </dgm:t>
    </dgm:pt>
    <dgm:pt modelId="{6DAD6DA6-5B9E-4666-965D-7F451377F422}" type="pres">
      <dgm:prSet presAssocID="{7AB87CAA-B7AB-40C8-90D0-A0FB68EFBEB4}" presName="compositeShape" presStyleCnt="0">
        <dgm:presLayoutVars>
          <dgm:dir/>
          <dgm:resizeHandles/>
        </dgm:presLayoutVars>
      </dgm:prSet>
      <dgm:spPr/>
    </dgm:pt>
    <dgm:pt modelId="{073F2225-3C79-4986-85CB-1C2FF0913089}" type="pres">
      <dgm:prSet presAssocID="{7AB87CAA-B7AB-40C8-90D0-A0FB68EFBEB4}" presName="pyramid" presStyleLbl="node1" presStyleIdx="0" presStyleCnt="1"/>
      <dgm:spPr/>
    </dgm:pt>
    <dgm:pt modelId="{A9742B34-239E-497D-BF95-48DFDC179259}" type="pres">
      <dgm:prSet presAssocID="{7AB87CAA-B7AB-40C8-90D0-A0FB68EFBEB4}" presName="theList" presStyleCnt="0"/>
      <dgm:spPr/>
    </dgm:pt>
    <dgm:pt modelId="{FEC34F5A-67F2-4E39-9A74-21A0796589DD}" type="pres">
      <dgm:prSet presAssocID="{3B7F7F75-C3EB-4D24-A053-CAFA1A831013}" presName="aNode" presStyleLbl="fgAcc1" presStyleIdx="0" presStyleCnt="3">
        <dgm:presLayoutVars>
          <dgm:bulletEnabled val="1"/>
        </dgm:presLayoutVars>
      </dgm:prSet>
      <dgm:spPr/>
    </dgm:pt>
    <dgm:pt modelId="{80BC8DC6-539A-4575-BFB0-364009DB625E}" type="pres">
      <dgm:prSet presAssocID="{3B7F7F75-C3EB-4D24-A053-CAFA1A831013}" presName="aSpace" presStyleCnt="0"/>
      <dgm:spPr/>
    </dgm:pt>
    <dgm:pt modelId="{49D44043-B870-41F0-83FB-C93B0A492694}" type="pres">
      <dgm:prSet presAssocID="{FB4C3A0A-71E2-43F7-8F32-C34383B5126E}" presName="aNode" presStyleLbl="fgAcc1" presStyleIdx="1" presStyleCnt="3">
        <dgm:presLayoutVars>
          <dgm:bulletEnabled val="1"/>
        </dgm:presLayoutVars>
      </dgm:prSet>
      <dgm:spPr/>
    </dgm:pt>
    <dgm:pt modelId="{AC455407-19D9-4DBE-BB7C-6AF7E3D16BD5}" type="pres">
      <dgm:prSet presAssocID="{FB4C3A0A-71E2-43F7-8F32-C34383B5126E}" presName="aSpace" presStyleCnt="0"/>
      <dgm:spPr/>
    </dgm:pt>
    <dgm:pt modelId="{C39B1647-6842-4DF3-904C-DE8C98500962}" type="pres">
      <dgm:prSet presAssocID="{D8434FF8-CC16-4882-9507-3773A58FAF65}" presName="aNode" presStyleLbl="fgAcc1" presStyleIdx="2" presStyleCnt="3">
        <dgm:presLayoutVars>
          <dgm:bulletEnabled val="1"/>
        </dgm:presLayoutVars>
      </dgm:prSet>
      <dgm:spPr/>
    </dgm:pt>
    <dgm:pt modelId="{33DD3099-B51B-4EA1-925E-2E8887D081A6}" type="pres">
      <dgm:prSet presAssocID="{D8434FF8-CC16-4882-9507-3773A58FAF65}" presName="aSpace" presStyleCnt="0"/>
      <dgm:spPr/>
    </dgm:pt>
  </dgm:ptLst>
  <dgm:cxnLst>
    <dgm:cxn modelId="{A55CCB18-BFAD-4D3E-A276-335F5AA6A489}" type="presOf" srcId="{3B7F7F75-C3EB-4D24-A053-CAFA1A831013}" destId="{FEC34F5A-67F2-4E39-9A74-21A0796589DD}" srcOrd="0" destOrd="0" presId="urn:microsoft.com/office/officeart/2005/8/layout/pyramid2"/>
    <dgm:cxn modelId="{A4C1002E-DCDA-48BF-849D-7A5D6F19EE68}" type="presOf" srcId="{7AB87CAA-B7AB-40C8-90D0-A0FB68EFBEB4}" destId="{6DAD6DA6-5B9E-4666-965D-7F451377F422}" srcOrd="0" destOrd="0" presId="urn:microsoft.com/office/officeart/2005/8/layout/pyramid2"/>
    <dgm:cxn modelId="{FD000F76-9181-4DD0-9EE2-31A055A243EB}" srcId="{7AB87CAA-B7AB-40C8-90D0-A0FB68EFBEB4}" destId="{D8434FF8-CC16-4882-9507-3773A58FAF65}" srcOrd="2" destOrd="0" parTransId="{C3A4DAED-4B78-4B07-BC48-CB3591674050}" sibTransId="{98B54940-5422-4794-9B54-EEE118F0D8C3}"/>
    <dgm:cxn modelId="{FCDF2983-8199-4FAD-A672-D92E010DA863}" srcId="{7AB87CAA-B7AB-40C8-90D0-A0FB68EFBEB4}" destId="{FB4C3A0A-71E2-43F7-8F32-C34383B5126E}" srcOrd="1" destOrd="0" parTransId="{5A34D222-F9C4-4E85-BFE4-ED40384606AC}" sibTransId="{CBF86A96-9C1D-4A27-BC48-F46C8943EDF7}"/>
    <dgm:cxn modelId="{97E48690-D14E-4A6B-AC24-B8D614553E86}" type="presOf" srcId="{D8434FF8-CC16-4882-9507-3773A58FAF65}" destId="{C39B1647-6842-4DF3-904C-DE8C98500962}" srcOrd="0" destOrd="0" presId="urn:microsoft.com/office/officeart/2005/8/layout/pyramid2"/>
    <dgm:cxn modelId="{ED98B8A6-3261-41B1-B191-FD337717936D}" type="presOf" srcId="{FB4C3A0A-71E2-43F7-8F32-C34383B5126E}" destId="{49D44043-B870-41F0-83FB-C93B0A492694}" srcOrd="0" destOrd="0" presId="urn:microsoft.com/office/officeart/2005/8/layout/pyramid2"/>
    <dgm:cxn modelId="{A2EDB3F4-E9B7-477C-890A-89394A771C14}" srcId="{7AB87CAA-B7AB-40C8-90D0-A0FB68EFBEB4}" destId="{3B7F7F75-C3EB-4D24-A053-CAFA1A831013}" srcOrd="0" destOrd="0" parTransId="{64309611-8012-4844-82D3-81027446ED5D}" sibTransId="{A0917179-E44C-4EC7-B1DC-3380C78BD9F5}"/>
    <dgm:cxn modelId="{58B9EEB4-7A5E-46CF-9B91-44DD2A594328}" type="presParOf" srcId="{6DAD6DA6-5B9E-4666-965D-7F451377F422}" destId="{073F2225-3C79-4986-85CB-1C2FF0913089}" srcOrd="0" destOrd="0" presId="urn:microsoft.com/office/officeart/2005/8/layout/pyramid2"/>
    <dgm:cxn modelId="{9E4B1A40-C0E4-4BE2-B1A6-D2907C6EF7D4}" type="presParOf" srcId="{6DAD6DA6-5B9E-4666-965D-7F451377F422}" destId="{A9742B34-239E-497D-BF95-48DFDC179259}" srcOrd="1" destOrd="0" presId="urn:microsoft.com/office/officeart/2005/8/layout/pyramid2"/>
    <dgm:cxn modelId="{D9D29FE5-58B2-4118-BCBB-0B698DAA38FA}" type="presParOf" srcId="{A9742B34-239E-497D-BF95-48DFDC179259}" destId="{FEC34F5A-67F2-4E39-9A74-21A0796589DD}" srcOrd="0" destOrd="0" presId="urn:microsoft.com/office/officeart/2005/8/layout/pyramid2"/>
    <dgm:cxn modelId="{0E69672B-E16A-4551-96C6-2B1DA687FC3C}" type="presParOf" srcId="{A9742B34-239E-497D-BF95-48DFDC179259}" destId="{80BC8DC6-539A-4575-BFB0-364009DB625E}" srcOrd="1" destOrd="0" presId="urn:microsoft.com/office/officeart/2005/8/layout/pyramid2"/>
    <dgm:cxn modelId="{DB44C73B-1515-40A9-8C47-C4C3902B69D2}" type="presParOf" srcId="{A9742B34-239E-497D-BF95-48DFDC179259}" destId="{49D44043-B870-41F0-83FB-C93B0A492694}" srcOrd="2" destOrd="0" presId="urn:microsoft.com/office/officeart/2005/8/layout/pyramid2"/>
    <dgm:cxn modelId="{78500D0C-D651-4578-BD9C-7618A6CD208F}" type="presParOf" srcId="{A9742B34-239E-497D-BF95-48DFDC179259}" destId="{AC455407-19D9-4DBE-BB7C-6AF7E3D16BD5}" srcOrd="3" destOrd="0" presId="urn:microsoft.com/office/officeart/2005/8/layout/pyramid2"/>
    <dgm:cxn modelId="{62D864B4-9151-43D8-93D8-02939D30987E}" type="presParOf" srcId="{A9742B34-239E-497D-BF95-48DFDC179259}" destId="{C39B1647-6842-4DF3-904C-DE8C98500962}" srcOrd="4" destOrd="0" presId="urn:microsoft.com/office/officeart/2005/8/layout/pyramid2"/>
    <dgm:cxn modelId="{F6F9BEB2-5CC2-4FD5-A988-69A91288E5BD}" type="presParOf" srcId="{A9742B34-239E-497D-BF95-48DFDC179259}" destId="{33DD3099-B51B-4EA1-925E-2E8887D081A6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D65F91-E1CB-445F-BA1A-D4B3E2E17A14}" type="doc">
      <dgm:prSet loTypeId="urn:microsoft.com/office/officeart/2005/8/layout/funnel1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49A1FE23-3F7F-4355-8141-2C95E6E9EF8B}">
      <dgm:prSet phldrT="[Text]"/>
      <dgm:spPr/>
      <dgm:t>
        <a:bodyPr/>
        <a:lstStyle/>
        <a:p>
          <a:r>
            <a:rPr lang="es-MX" noProof="0" dirty="0"/>
            <a:t>Demo Day</a:t>
          </a:r>
        </a:p>
      </dgm:t>
    </dgm:pt>
    <dgm:pt modelId="{709ED974-66CE-4E44-93EC-4FC9B0249D99}" type="parTrans" cxnId="{289EEA32-7274-41BF-BBFB-522BE1AEBA7C}">
      <dgm:prSet/>
      <dgm:spPr/>
      <dgm:t>
        <a:bodyPr/>
        <a:lstStyle/>
        <a:p>
          <a:endParaRPr lang="en-US"/>
        </a:p>
      </dgm:t>
    </dgm:pt>
    <dgm:pt modelId="{2E50F68A-7B69-4756-B2A4-660943C6DF94}" type="sibTrans" cxnId="{289EEA32-7274-41BF-BBFB-522BE1AEBA7C}">
      <dgm:prSet/>
      <dgm:spPr/>
      <dgm:t>
        <a:bodyPr/>
        <a:lstStyle/>
        <a:p>
          <a:endParaRPr lang="en-US"/>
        </a:p>
      </dgm:t>
    </dgm:pt>
    <dgm:pt modelId="{3E5C1762-0253-4836-BA77-17745998B32D}">
      <dgm:prSet phldrT="[Text]"/>
      <dgm:spPr/>
      <dgm:t>
        <a:bodyPr/>
        <a:lstStyle/>
        <a:p>
          <a:r>
            <a:rPr lang="es-MX" noProof="0" dirty="0"/>
            <a:t>Envió de PPT</a:t>
          </a:r>
        </a:p>
      </dgm:t>
    </dgm:pt>
    <dgm:pt modelId="{3A801BB3-21AC-438C-89EF-77E4DA0D2AAA}" type="parTrans" cxnId="{565F64C9-8294-4FE1-9332-228325EBC68D}">
      <dgm:prSet/>
      <dgm:spPr/>
      <dgm:t>
        <a:bodyPr/>
        <a:lstStyle/>
        <a:p>
          <a:endParaRPr lang="en-US"/>
        </a:p>
      </dgm:t>
    </dgm:pt>
    <dgm:pt modelId="{630030BF-5248-4A87-8668-265C56A33604}" type="sibTrans" cxnId="{565F64C9-8294-4FE1-9332-228325EBC68D}">
      <dgm:prSet/>
      <dgm:spPr/>
      <dgm:t>
        <a:bodyPr/>
        <a:lstStyle/>
        <a:p>
          <a:endParaRPr lang="en-US"/>
        </a:p>
      </dgm:t>
    </dgm:pt>
    <dgm:pt modelId="{39DFF551-C0D3-46DF-8DEC-9A7F2EACA6BF}">
      <dgm:prSet phldrT="[Text]"/>
      <dgm:spPr/>
      <dgm:t>
        <a:bodyPr/>
        <a:lstStyle/>
        <a:p>
          <a:r>
            <a:rPr lang="en-US" dirty="0" err="1"/>
            <a:t>Referidos</a:t>
          </a:r>
          <a:endParaRPr lang="en-US" dirty="0"/>
        </a:p>
      </dgm:t>
    </dgm:pt>
    <dgm:pt modelId="{E810399E-04DC-4A84-97A2-4ACF8FECC2B7}" type="parTrans" cxnId="{0F1793C4-17E2-4566-B561-72552E3F1796}">
      <dgm:prSet/>
      <dgm:spPr/>
      <dgm:t>
        <a:bodyPr/>
        <a:lstStyle/>
        <a:p>
          <a:endParaRPr lang="en-US"/>
        </a:p>
      </dgm:t>
    </dgm:pt>
    <dgm:pt modelId="{DD8BCFB9-CC64-4565-8015-1CEE90F90D4C}" type="sibTrans" cxnId="{0F1793C4-17E2-4566-B561-72552E3F1796}">
      <dgm:prSet/>
      <dgm:spPr/>
      <dgm:t>
        <a:bodyPr/>
        <a:lstStyle/>
        <a:p>
          <a:endParaRPr lang="en-US"/>
        </a:p>
      </dgm:t>
    </dgm:pt>
    <dgm:pt modelId="{CD662609-FC26-48BA-B34F-F280D14903AE}">
      <dgm:prSet phldrT="[Text]"/>
      <dgm:spPr/>
      <dgm:t>
        <a:bodyPr/>
        <a:lstStyle/>
        <a:p>
          <a:r>
            <a:rPr lang="es-MX" noProof="0" dirty="0">
              <a:solidFill>
                <a:schemeClr val="bg1"/>
              </a:solidFill>
              <a:latin typeface="Acumin Variable Concept" panose="020B0304020202020204" pitchFamily="34" charset="0"/>
            </a:rPr>
            <a:t>Proyectos Calificados</a:t>
          </a:r>
        </a:p>
      </dgm:t>
    </dgm:pt>
    <dgm:pt modelId="{B68C4DCE-755A-41E5-A290-35D970C12592}" type="parTrans" cxnId="{B426AAAD-D5B0-4A2F-9A0A-B53C5167392F}">
      <dgm:prSet/>
      <dgm:spPr/>
      <dgm:t>
        <a:bodyPr/>
        <a:lstStyle/>
        <a:p>
          <a:endParaRPr lang="en-US"/>
        </a:p>
      </dgm:t>
    </dgm:pt>
    <dgm:pt modelId="{19C2EAB8-680E-42B7-B8EB-37E22E53B7CA}" type="sibTrans" cxnId="{B426AAAD-D5B0-4A2F-9A0A-B53C5167392F}">
      <dgm:prSet/>
      <dgm:spPr/>
      <dgm:t>
        <a:bodyPr/>
        <a:lstStyle/>
        <a:p>
          <a:endParaRPr lang="en-US"/>
        </a:p>
      </dgm:t>
    </dgm:pt>
    <dgm:pt modelId="{52AB2388-50E0-448B-93E0-91318FD1734A}">
      <dgm:prSet phldrT="[Text]"/>
      <dgm:spPr/>
      <dgm:t>
        <a:bodyPr/>
        <a:lstStyle/>
        <a:p>
          <a:endParaRPr lang="en-US"/>
        </a:p>
      </dgm:t>
    </dgm:pt>
    <dgm:pt modelId="{772E670E-0F45-4F06-B4E3-75AFF7005288}" type="parTrans" cxnId="{15F00339-81CF-4B3D-8B15-12B401D99E4E}">
      <dgm:prSet/>
      <dgm:spPr/>
      <dgm:t>
        <a:bodyPr/>
        <a:lstStyle/>
        <a:p>
          <a:endParaRPr lang="en-US"/>
        </a:p>
      </dgm:t>
    </dgm:pt>
    <dgm:pt modelId="{11411943-B71D-4941-B8F4-C02B24AB2CD9}" type="sibTrans" cxnId="{15F00339-81CF-4B3D-8B15-12B401D99E4E}">
      <dgm:prSet/>
      <dgm:spPr/>
      <dgm:t>
        <a:bodyPr/>
        <a:lstStyle/>
        <a:p>
          <a:endParaRPr lang="en-US"/>
        </a:p>
      </dgm:t>
    </dgm:pt>
    <dgm:pt modelId="{AF69B2CC-CF19-4CCC-A7AD-EF24636F321E}" type="pres">
      <dgm:prSet presAssocID="{42D65F91-E1CB-445F-BA1A-D4B3E2E17A14}" presName="Name0" presStyleCnt="0">
        <dgm:presLayoutVars>
          <dgm:chMax val="4"/>
          <dgm:resizeHandles val="exact"/>
        </dgm:presLayoutVars>
      </dgm:prSet>
      <dgm:spPr/>
    </dgm:pt>
    <dgm:pt modelId="{6075D466-2B18-41ED-BFFA-4C8BD6471D01}" type="pres">
      <dgm:prSet presAssocID="{42D65F91-E1CB-445F-BA1A-D4B3E2E17A14}" presName="ellipse" presStyleLbl="trBgShp" presStyleIdx="0" presStyleCnt="1"/>
      <dgm:spPr/>
    </dgm:pt>
    <dgm:pt modelId="{F932EBFF-88C9-4F1C-9403-099237BEDB5E}" type="pres">
      <dgm:prSet presAssocID="{42D65F91-E1CB-445F-BA1A-D4B3E2E17A14}" presName="arrow1" presStyleLbl="fgShp" presStyleIdx="0" presStyleCnt="1" custScaleX="100816" custScaleY="208610" custLinFactNeighborX="3686" custLinFactNeighborY="-7766"/>
      <dgm:spPr/>
    </dgm:pt>
    <dgm:pt modelId="{796D0047-EACC-4DDA-A7C1-660A3F4EAF62}" type="pres">
      <dgm:prSet presAssocID="{42D65F91-E1CB-445F-BA1A-D4B3E2E17A14}" presName="rectangle" presStyleLbl="revTx" presStyleIdx="0" presStyleCnt="1" custLinFactNeighborX="-393" custLinFactNeighborY="13390">
        <dgm:presLayoutVars>
          <dgm:bulletEnabled val="1"/>
        </dgm:presLayoutVars>
      </dgm:prSet>
      <dgm:spPr/>
    </dgm:pt>
    <dgm:pt modelId="{F72F5110-3B53-4681-9FE0-49CB29C185C6}" type="pres">
      <dgm:prSet presAssocID="{3E5C1762-0253-4836-BA77-17745998B32D}" presName="item1" presStyleLbl="node1" presStyleIdx="0" presStyleCnt="3">
        <dgm:presLayoutVars>
          <dgm:bulletEnabled val="1"/>
        </dgm:presLayoutVars>
      </dgm:prSet>
      <dgm:spPr/>
    </dgm:pt>
    <dgm:pt modelId="{4796E30A-88BA-465A-9E5B-ED6F1B4B1653}" type="pres">
      <dgm:prSet presAssocID="{39DFF551-C0D3-46DF-8DEC-9A7F2EACA6BF}" presName="item2" presStyleLbl="node1" presStyleIdx="1" presStyleCnt="3">
        <dgm:presLayoutVars>
          <dgm:bulletEnabled val="1"/>
        </dgm:presLayoutVars>
      </dgm:prSet>
      <dgm:spPr/>
    </dgm:pt>
    <dgm:pt modelId="{9AF68598-CED5-45CA-86A9-C71398F507D0}" type="pres">
      <dgm:prSet presAssocID="{CD662609-FC26-48BA-B34F-F280D14903AE}" presName="item3" presStyleLbl="node1" presStyleIdx="2" presStyleCnt="3">
        <dgm:presLayoutVars>
          <dgm:bulletEnabled val="1"/>
        </dgm:presLayoutVars>
      </dgm:prSet>
      <dgm:spPr/>
    </dgm:pt>
    <dgm:pt modelId="{24464597-8E49-4C7C-A717-02ED0D5AB39F}" type="pres">
      <dgm:prSet presAssocID="{42D65F91-E1CB-445F-BA1A-D4B3E2E17A14}" presName="funnel" presStyleLbl="trAlignAcc1" presStyleIdx="0" presStyleCnt="1"/>
      <dgm:spPr/>
    </dgm:pt>
  </dgm:ptLst>
  <dgm:cxnLst>
    <dgm:cxn modelId="{3C1BAF0D-90EC-4679-9206-B65D299BF20E}" type="presOf" srcId="{42D65F91-E1CB-445F-BA1A-D4B3E2E17A14}" destId="{AF69B2CC-CF19-4CCC-A7AD-EF24636F321E}" srcOrd="0" destOrd="0" presId="urn:microsoft.com/office/officeart/2005/8/layout/funnel1"/>
    <dgm:cxn modelId="{D5C43F32-5B1F-4664-971E-B92AA49AA99D}" type="presOf" srcId="{49A1FE23-3F7F-4355-8141-2C95E6E9EF8B}" destId="{9AF68598-CED5-45CA-86A9-C71398F507D0}" srcOrd="0" destOrd="0" presId="urn:microsoft.com/office/officeart/2005/8/layout/funnel1"/>
    <dgm:cxn modelId="{289EEA32-7274-41BF-BBFB-522BE1AEBA7C}" srcId="{42D65F91-E1CB-445F-BA1A-D4B3E2E17A14}" destId="{49A1FE23-3F7F-4355-8141-2C95E6E9EF8B}" srcOrd="0" destOrd="0" parTransId="{709ED974-66CE-4E44-93EC-4FC9B0249D99}" sibTransId="{2E50F68A-7B69-4756-B2A4-660943C6DF94}"/>
    <dgm:cxn modelId="{15F00339-81CF-4B3D-8B15-12B401D99E4E}" srcId="{42D65F91-E1CB-445F-BA1A-D4B3E2E17A14}" destId="{52AB2388-50E0-448B-93E0-91318FD1734A}" srcOrd="4" destOrd="0" parTransId="{772E670E-0F45-4F06-B4E3-75AFF7005288}" sibTransId="{11411943-B71D-4941-B8F4-C02B24AB2CD9}"/>
    <dgm:cxn modelId="{30FBC687-3C31-4E20-BE7A-27303A96BCF0}" type="presOf" srcId="{CD662609-FC26-48BA-B34F-F280D14903AE}" destId="{796D0047-EACC-4DDA-A7C1-660A3F4EAF62}" srcOrd="0" destOrd="0" presId="urn:microsoft.com/office/officeart/2005/8/layout/funnel1"/>
    <dgm:cxn modelId="{04371095-2B12-476E-AE5E-8192E371FD6F}" type="presOf" srcId="{3E5C1762-0253-4836-BA77-17745998B32D}" destId="{4796E30A-88BA-465A-9E5B-ED6F1B4B1653}" srcOrd="0" destOrd="0" presId="urn:microsoft.com/office/officeart/2005/8/layout/funnel1"/>
    <dgm:cxn modelId="{B68BE09A-1A64-4F70-A669-D1FD8264F253}" type="presOf" srcId="{39DFF551-C0D3-46DF-8DEC-9A7F2EACA6BF}" destId="{F72F5110-3B53-4681-9FE0-49CB29C185C6}" srcOrd="0" destOrd="0" presId="urn:microsoft.com/office/officeart/2005/8/layout/funnel1"/>
    <dgm:cxn modelId="{B426AAAD-D5B0-4A2F-9A0A-B53C5167392F}" srcId="{42D65F91-E1CB-445F-BA1A-D4B3E2E17A14}" destId="{CD662609-FC26-48BA-B34F-F280D14903AE}" srcOrd="3" destOrd="0" parTransId="{B68C4DCE-755A-41E5-A290-35D970C12592}" sibTransId="{19C2EAB8-680E-42B7-B8EB-37E22E53B7CA}"/>
    <dgm:cxn modelId="{0F1793C4-17E2-4566-B561-72552E3F1796}" srcId="{42D65F91-E1CB-445F-BA1A-D4B3E2E17A14}" destId="{39DFF551-C0D3-46DF-8DEC-9A7F2EACA6BF}" srcOrd="2" destOrd="0" parTransId="{E810399E-04DC-4A84-97A2-4ACF8FECC2B7}" sibTransId="{DD8BCFB9-CC64-4565-8015-1CEE90F90D4C}"/>
    <dgm:cxn modelId="{565F64C9-8294-4FE1-9332-228325EBC68D}" srcId="{42D65F91-E1CB-445F-BA1A-D4B3E2E17A14}" destId="{3E5C1762-0253-4836-BA77-17745998B32D}" srcOrd="1" destOrd="0" parTransId="{3A801BB3-21AC-438C-89EF-77E4DA0D2AAA}" sibTransId="{630030BF-5248-4A87-8668-265C56A33604}"/>
    <dgm:cxn modelId="{BD452B52-4F02-4926-855F-271ED6A737CC}" type="presParOf" srcId="{AF69B2CC-CF19-4CCC-A7AD-EF24636F321E}" destId="{6075D466-2B18-41ED-BFFA-4C8BD6471D01}" srcOrd="0" destOrd="0" presId="urn:microsoft.com/office/officeart/2005/8/layout/funnel1"/>
    <dgm:cxn modelId="{7B9B552B-F3E4-448A-B1F0-DE9A538C8459}" type="presParOf" srcId="{AF69B2CC-CF19-4CCC-A7AD-EF24636F321E}" destId="{F932EBFF-88C9-4F1C-9403-099237BEDB5E}" srcOrd="1" destOrd="0" presId="urn:microsoft.com/office/officeart/2005/8/layout/funnel1"/>
    <dgm:cxn modelId="{E5B3EDB7-B94B-4FA8-B0EF-5CC63C80835B}" type="presParOf" srcId="{AF69B2CC-CF19-4CCC-A7AD-EF24636F321E}" destId="{796D0047-EACC-4DDA-A7C1-660A3F4EAF62}" srcOrd="2" destOrd="0" presId="urn:microsoft.com/office/officeart/2005/8/layout/funnel1"/>
    <dgm:cxn modelId="{0F78852F-75CC-426F-A21A-BE648D35F489}" type="presParOf" srcId="{AF69B2CC-CF19-4CCC-A7AD-EF24636F321E}" destId="{F72F5110-3B53-4681-9FE0-49CB29C185C6}" srcOrd="3" destOrd="0" presId="urn:microsoft.com/office/officeart/2005/8/layout/funnel1"/>
    <dgm:cxn modelId="{92C4AB86-92CF-4CCD-902A-DE1445BB1B3E}" type="presParOf" srcId="{AF69B2CC-CF19-4CCC-A7AD-EF24636F321E}" destId="{4796E30A-88BA-465A-9E5B-ED6F1B4B1653}" srcOrd="4" destOrd="0" presId="urn:microsoft.com/office/officeart/2005/8/layout/funnel1"/>
    <dgm:cxn modelId="{C6A34EF8-61A7-4ACC-ADB3-3FAF86F1A6E9}" type="presParOf" srcId="{AF69B2CC-CF19-4CCC-A7AD-EF24636F321E}" destId="{9AF68598-CED5-45CA-86A9-C71398F507D0}" srcOrd="5" destOrd="0" presId="urn:microsoft.com/office/officeart/2005/8/layout/funnel1"/>
    <dgm:cxn modelId="{5EF9DD0C-041D-47EF-91A0-A6FB28CF5D21}" type="presParOf" srcId="{AF69B2CC-CF19-4CCC-A7AD-EF24636F321E}" destId="{24464597-8E49-4C7C-A717-02ED0D5AB39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1392D1-476B-496D-AD64-E2BE62133749}">
      <dsp:nvSpPr>
        <dsp:cNvPr id="0" name=""/>
        <dsp:cNvSpPr/>
      </dsp:nvSpPr>
      <dsp:spPr>
        <a:xfrm>
          <a:off x="2" y="0"/>
          <a:ext cx="8365498" cy="3581400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71AEA-1BA4-4D0C-9826-5D9AF4FE7824}">
      <dsp:nvSpPr>
        <dsp:cNvPr id="0" name=""/>
        <dsp:cNvSpPr/>
      </dsp:nvSpPr>
      <dsp:spPr>
        <a:xfrm>
          <a:off x="877" y="1371697"/>
          <a:ext cx="1256973" cy="83800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Idea a </a:t>
          </a:r>
          <a:r>
            <a:rPr lang="en-US" sz="1400" kern="1200" dirty="0" err="1"/>
            <a:t>Producto</a:t>
          </a:r>
          <a:endParaRPr lang="en-US" sz="1400" kern="1200" dirty="0"/>
        </a:p>
      </dsp:txBody>
      <dsp:txXfrm>
        <a:off x="41785" y="1412605"/>
        <a:ext cx="1175157" cy="756188"/>
      </dsp:txXfrm>
    </dsp:sp>
    <dsp:sp modelId="{1853E3C5-E549-4538-9D83-73D1DE2EBB15}">
      <dsp:nvSpPr>
        <dsp:cNvPr id="0" name=""/>
        <dsp:cNvSpPr/>
      </dsp:nvSpPr>
      <dsp:spPr>
        <a:xfrm>
          <a:off x="1422232" y="1371697"/>
          <a:ext cx="1256973" cy="83800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Producto</a:t>
          </a:r>
          <a:r>
            <a:rPr lang="en-US" sz="1400" kern="1200" dirty="0"/>
            <a:t> a Mercado Local</a:t>
          </a:r>
        </a:p>
      </dsp:txBody>
      <dsp:txXfrm>
        <a:off x="1463140" y="1412605"/>
        <a:ext cx="1175157" cy="756188"/>
      </dsp:txXfrm>
    </dsp:sp>
    <dsp:sp modelId="{82588ACE-723D-4165-BEAE-BFFC9B51FEFD}">
      <dsp:nvSpPr>
        <dsp:cNvPr id="0" name=""/>
        <dsp:cNvSpPr/>
      </dsp:nvSpPr>
      <dsp:spPr>
        <a:xfrm>
          <a:off x="2843587" y="1371697"/>
          <a:ext cx="1256973" cy="83800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Escalamiento</a:t>
          </a:r>
          <a:r>
            <a:rPr lang="en-US" sz="1400" kern="1200" dirty="0"/>
            <a:t> Local</a:t>
          </a:r>
        </a:p>
      </dsp:txBody>
      <dsp:txXfrm>
        <a:off x="2884495" y="1412605"/>
        <a:ext cx="1175157" cy="756188"/>
      </dsp:txXfrm>
    </dsp:sp>
    <dsp:sp modelId="{5A52256D-F42B-4B57-BEF9-E5CE6D4318B0}">
      <dsp:nvSpPr>
        <dsp:cNvPr id="0" name=""/>
        <dsp:cNvSpPr/>
      </dsp:nvSpPr>
      <dsp:spPr>
        <a:xfrm>
          <a:off x="4264941" y="1371697"/>
          <a:ext cx="1256973" cy="83800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Producto</a:t>
          </a:r>
          <a:r>
            <a:rPr lang="en-US" sz="1400" kern="1200" dirty="0"/>
            <a:t> a Mercado Global</a:t>
          </a:r>
        </a:p>
      </dsp:txBody>
      <dsp:txXfrm>
        <a:off x="4305849" y="1412605"/>
        <a:ext cx="1175157" cy="756188"/>
      </dsp:txXfrm>
    </dsp:sp>
    <dsp:sp modelId="{A2642E89-4759-41B6-8C20-85D528BEC7A3}">
      <dsp:nvSpPr>
        <dsp:cNvPr id="0" name=""/>
        <dsp:cNvSpPr/>
      </dsp:nvSpPr>
      <dsp:spPr>
        <a:xfrm>
          <a:off x="5686296" y="1371697"/>
          <a:ext cx="1256973" cy="83800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Escalamiento</a:t>
          </a:r>
          <a:r>
            <a:rPr lang="en-US" sz="1400" kern="1200" dirty="0"/>
            <a:t> Global</a:t>
          </a:r>
        </a:p>
      </dsp:txBody>
      <dsp:txXfrm>
        <a:off x="5727204" y="1412605"/>
        <a:ext cx="1175157" cy="756188"/>
      </dsp:txXfrm>
    </dsp:sp>
    <dsp:sp modelId="{DEEF4A06-FF9F-4336-901A-7D7C495533D5}">
      <dsp:nvSpPr>
        <dsp:cNvPr id="0" name=""/>
        <dsp:cNvSpPr/>
      </dsp:nvSpPr>
      <dsp:spPr>
        <a:xfrm>
          <a:off x="7107651" y="1371697"/>
          <a:ext cx="1256973" cy="83800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Salida</a:t>
          </a:r>
          <a:r>
            <a:rPr lang="en-US" sz="1400" kern="1200" dirty="0"/>
            <a:t> </a:t>
          </a:r>
          <a:r>
            <a:rPr lang="en-US" sz="1400" kern="1200" dirty="0" err="1"/>
            <a:t>Financiera</a:t>
          </a:r>
          <a:endParaRPr lang="en-US" sz="1400" kern="1200" dirty="0"/>
        </a:p>
      </dsp:txBody>
      <dsp:txXfrm>
        <a:off x="7148559" y="1412605"/>
        <a:ext cx="1175157" cy="7561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266DA5-27FB-43C8-96B1-8EEFE3FC1FA5}">
      <dsp:nvSpPr>
        <dsp:cNvPr id="0" name=""/>
        <dsp:cNvSpPr/>
      </dsp:nvSpPr>
      <dsp:spPr>
        <a:xfrm>
          <a:off x="711199" y="0"/>
          <a:ext cx="4064000" cy="4064000"/>
        </a:xfrm>
        <a:prstGeom prst="triangl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4D3213-2E11-48CA-B7B8-533A95455A4C}">
      <dsp:nvSpPr>
        <dsp:cNvPr id="0" name=""/>
        <dsp:cNvSpPr/>
      </dsp:nvSpPr>
      <dsp:spPr>
        <a:xfrm>
          <a:off x="2743199" y="408582"/>
          <a:ext cx="2641600" cy="9620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Georgia" panose="02040502050405020303" pitchFamily="18" charset="0"/>
            </a:rPr>
            <a:t>Total Inversion + Preferred</a:t>
          </a:r>
        </a:p>
      </dsp:txBody>
      <dsp:txXfrm>
        <a:off x="2790161" y="455544"/>
        <a:ext cx="2547676" cy="868101"/>
      </dsp:txXfrm>
    </dsp:sp>
    <dsp:sp modelId="{17376F84-F4C9-4BC2-AB0E-2E1E4AFDEC2D}">
      <dsp:nvSpPr>
        <dsp:cNvPr id="0" name=""/>
        <dsp:cNvSpPr/>
      </dsp:nvSpPr>
      <dsp:spPr>
        <a:xfrm>
          <a:off x="2743199" y="1490860"/>
          <a:ext cx="2641600" cy="9620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Georgia" panose="02040502050405020303" pitchFamily="18" charset="0"/>
            </a:rPr>
            <a:t>Catchup GP</a:t>
          </a:r>
        </a:p>
      </dsp:txBody>
      <dsp:txXfrm>
        <a:off x="2790161" y="1537822"/>
        <a:ext cx="2547676" cy="868101"/>
      </dsp:txXfrm>
    </dsp:sp>
    <dsp:sp modelId="{D9F775D6-0AD3-40CA-86F1-CA03DEF582CE}">
      <dsp:nvSpPr>
        <dsp:cNvPr id="0" name=""/>
        <dsp:cNvSpPr/>
      </dsp:nvSpPr>
      <dsp:spPr>
        <a:xfrm>
          <a:off x="2743199" y="2573139"/>
          <a:ext cx="2641600" cy="9620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Georgia" panose="02040502050405020303" pitchFamily="18" charset="0"/>
            </a:rPr>
            <a:t>% entre LPs y GPs</a:t>
          </a:r>
        </a:p>
      </dsp:txBody>
      <dsp:txXfrm>
        <a:off x="2790161" y="2620101"/>
        <a:ext cx="2547676" cy="8681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3F2225-3C79-4986-85CB-1C2FF0913089}">
      <dsp:nvSpPr>
        <dsp:cNvPr id="0" name=""/>
        <dsp:cNvSpPr/>
      </dsp:nvSpPr>
      <dsp:spPr>
        <a:xfrm>
          <a:off x="197736" y="0"/>
          <a:ext cx="2364344" cy="2364344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C34F5A-67F2-4E39-9A74-21A0796589DD}">
      <dsp:nvSpPr>
        <dsp:cNvPr id="0" name=""/>
        <dsp:cNvSpPr/>
      </dsp:nvSpPr>
      <dsp:spPr>
        <a:xfrm>
          <a:off x="1379908" y="237704"/>
          <a:ext cx="1536823" cy="5596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LPs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$ 21,589,250</a:t>
          </a:r>
        </a:p>
      </dsp:txBody>
      <dsp:txXfrm>
        <a:off x="1407230" y="265026"/>
        <a:ext cx="1482179" cy="505040"/>
      </dsp:txXfrm>
    </dsp:sp>
    <dsp:sp modelId="{49D44043-B870-41F0-83FB-C93B0A492694}">
      <dsp:nvSpPr>
        <dsp:cNvPr id="0" name=""/>
        <dsp:cNvSpPr/>
      </dsp:nvSpPr>
      <dsp:spPr>
        <a:xfrm>
          <a:off x="1379908" y="867349"/>
          <a:ext cx="1536823" cy="5596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GP Catch up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$ 4’317,850</a:t>
          </a:r>
        </a:p>
      </dsp:txBody>
      <dsp:txXfrm>
        <a:off x="1407230" y="894671"/>
        <a:ext cx="1482179" cy="505040"/>
      </dsp:txXfrm>
    </dsp:sp>
    <dsp:sp modelId="{C39B1647-6842-4DF3-904C-DE8C98500962}">
      <dsp:nvSpPr>
        <dsp:cNvPr id="0" name=""/>
        <dsp:cNvSpPr/>
      </dsp:nvSpPr>
      <dsp:spPr>
        <a:xfrm>
          <a:off x="1379908" y="1496994"/>
          <a:ext cx="1536823" cy="5596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LP/GP – 80/20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$11.274 / $ 2.819</a:t>
          </a:r>
        </a:p>
      </dsp:txBody>
      <dsp:txXfrm>
        <a:off x="1407230" y="1524316"/>
        <a:ext cx="1482179" cy="5050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3F2225-3C79-4986-85CB-1C2FF0913089}">
      <dsp:nvSpPr>
        <dsp:cNvPr id="0" name=""/>
        <dsp:cNvSpPr/>
      </dsp:nvSpPr>
      <dsp:spPr>
        <a:xfrm>
          <a:off x="197736" y="0"/>
          <a:ext cx="2364344" cy="2364344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C34F5A-67F2-4E39-9A74-21A0796589DD}">
      <dsp:nvSpPr>
        <dsp:cNvPr id="0" name=""/>
        <dsp:cNvSpPr/>
      </dsp:nvSpPr>
      <dsp:spPr>
        <a:xfrm>
          <a:off x="1379908" y="237704"/>
          <a:ext cx="1536823" cy="5596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LPs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$ 15’000,000</a:t>
          </a:r>
        </a:p>
      </dsp:txBody>
      <dsp:txXfrm>
        <a:off x="1407230" y="265026"/>
        <a:ext cx="1482179" cy="505040"/>
      </dsp:txXfrm>
    </dsp:sp>
    <dsp:sp modelId="{49D44043-B870-41F0-83FB-C93B0A492694}">
      <dsp:nvSpPr>
        <dsp:cNvPr id="0" name=""/>
        <dsp:cNvSpPr/>
      </dsp:nvSpPr>
      <dsp:spPr>
        <a:xfrm>
          <a:off x="1379908" y="867349"/>
          <a:ext cx="1536823" cy="5596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GP Catch up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$ 0</a:t>
          </a:r>
        </a:p>
      </dsp:txBody>
      <dsp:txXfrm>
        <a:off x="1407230" y="894671"/>
        <a:ext cx="1482179" cy="505040"/>
      </dsp:txXfrm>
    </dsp:sp>
    <dsp:sp modelId="{C39B1647-6842-4DF3-904C-DE8C98500962}">
      <dsp:nvSpPr>
        <dsp:cNvPr id="0" name=""/>
        <dsp:cNvSpPr/>
      </dsp:nvSpPr>
      <dsp:spPr>
        <a:xfrm>
          <a:off x="1379908" y="1496994"/>
          <a:ext cx="1536823" cy="5596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LP/GP – 80/20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$ 0</a:t>
          </a:r>
        </a:p>
      </dsp:txBody>
      <dsp:txXfrm>
        <a:off x="1407230" y="1524316"/>
        <a:ext cx="1482179" cy="5050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5D466-2B18-41ED-BFFA-4C8BD6471D01}">
      <dsp:nvSpPr>
        <dsp:cNvPr id="0" name=""/>
        <dsp:cNvSpPr/>
      </dsp:nvSpPr>
      <dsp:spPr>
        <a:xfrm>
          <a:off x="721018" y="101184"/>
          <a:ext cx="2008119" cy="697393"/>
        </a:xfrm>
        <a:prstGeom prst="ellipse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32EBFF-88C9-4F1C-9403-099237BEDB5E}">
      <dsp:nvSpPr>
        <dsp:cNvPr id="0" name=""/>
        <dsp:cNvSpPr/>
      </dsp:nvSpPr>
      <dsp:spPr>
        <a:xfrm>
          <a:off x="1546363" y="1654264"/>
          <a:ext cx="392346" cy="519583"/>
        </a:xfrm>
        <a:prstGeom prst="down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6D0047-EACC-4DDA-A7C1-660A3F4EAF62}">
      <dsp:nvSpPr>
        <dsp:cNvPr id="0" name=""/>
        <dsp:cNvSpPr/>
      </dsp:nvSpPr>
      <dsp:spPr>
        <a:xfrm>
          <a:off x="786841" y="2023686"/>
          <a:ext cx="1868018" cy="467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noProof="0" dirty="0">
              <a:solidFill>
                <a:schemeClr val="bg1"/>
              </a:solidFill>
              <a:latin typeface="Acumin Variable Concept" panose="020B0304020202020204" pitchFamily="34" charset="0"/>
            </a:rPr>
            <a:t>Proyectos Calificados</a:t>
          </a:r>
        </a:p>
      </dsp:txBody>
      <dsp:txXfrm>
        <a:off x="786841" y="2023686"/>
        <a:ext cx="1868018" cy="467004"/>
      </dsp:txXfrm>
    </dsp:sp>
    <dsp:sp modelId="{F72F5110-3B53-4681-9FE0-49CB29C185C6}">
      <dsp:nvSpPr>
        <dsp:cNvPr id="0" name=""/>
        <dsp:cNvSpPr/>
      </dsp:nvSpPr>
      <dsp:spPr>
        <a:xfrm>
          <a:off x="1451102" y="852438"/>
          <a:ext cx="700506" cy="700506"/>
        </a:xfrm>
        <a:prstGeom prst="ellips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 err="1"/>
            <a:t>Referidos</a:t>
          </a:r>
          <a:endParaRPr lang="en-US" sz="900" kern="1200" dirty="0"/>
        </a:p>
      </dsp:txBody>
      <dsp:txXfrm>
        <a:off x="1553689" y="955025"/>
        <a:ext cx="495332" cy="495332"/>
      </dsp:txXfrm>
    </dsp:sp>
    <dsp:sp modelId="{4796E30A-88BA-465A-9E5B-ED6F1B4B1653}">
      <dsp:nvSpPr>
        <dsp:cNvPr id="0" name=""/>
        <dsp:cNvSpPr/>
      </dsp:nvSpPr>
      <dsp:spPr>
        <a:xfrm>
          <a:off x="949851" y="326903"/>
          <a:ext cx="700506" cy="700506"/>
        </a:xfrm>
        <a:prstGeom prst="ellipse">
          <a:avLst/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noProof="0" dirty="0"/>
            <a:t>Envió de PPT</a:t>
          </a:r>
        </a:p>
      </dsp:txBody>
      <dsp:txXfrm>
        <a:off x="1052438" y="429490"/>
        <a:ext cx="495332" cy="495332"/>
      </dsp:txXfrm>
    </dsp:sp>
    <dsp:sp modelId="{9AF68598-CED5-45CA-86A9-C71398F507D0}">
      <dsp:nvSpPr>
        <dsp:cNvPr id="0" name=""/>
        <dsp:cNvSpPr/>
      </dsp:nvSpPr>
      <dsp:spPr>
        <a:xfrm>
          <a:off x="1665924" y="157536"/>
          <a:ext cx="700506" cy="700506"/>
        </a:xfrm>
        <a:prstGeom prst="ellipse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noProof="0" dirty="0"/>
            <a:t>Demo Day</a:t>
          </a:r>
        </a:p>
      </dsp:txBody>
      <dsp:txXfrm>
        <a:off x="1768511" y="260123"/>
        <a:ext cx="495332" cy="495332"/>
      </dsp:txXfrm>
    </dsp:sp>
    <dsp:sp modelId="{24464597-8E49-4C7C-A717-02ED0D5AB39F}">
      <dsp:nvSpPr>
        <dsp:cNvPr id="0" name=""/>
        <dsp:cNvSpPr/>
      </dsp:nvSpPr>
      <dsp:spPr>
        <a:xfrm>
          <a:off x="638514" y="15566"/>
          <a:ext cx="2179354" cy="174348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61B340-C862-4228-883F-B1B2F9BF45DA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21B4B-659C-47C6-962A-DC49C618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94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F614689-D54F-4060-80A6-F99CA56134BF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296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3231-640B-4ED0-9636-E8281264BAC0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642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3231-640B-4ED0-9636-E8281264BAC0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483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3231-640B-4ED0-9636-E8281264BAC0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274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3231-640B-4ED0-9636-E8281264BAC0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957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3231-640B-4ED0-9636-E8281264BAC0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150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3231-640B-4ED0-9636-E8281264BAC0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830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3231-640B-4ED0-9636-E8281264BAC0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742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3231-640B-4ED0-9636-E8281264BAC0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499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3231-640B-4ED0-9636-E8281264BAC0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9227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3231-640B-4ED0-9636-E8281264BAC0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52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3231-640B-4ED0-9636-E8281264BAC0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090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3231-640B-4ED0-9636-E8281264BAC0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841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3231-640B-4ED0-9636-E8281264BAC0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6928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3231-640B-4ED0-9636-E8281264BAC0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127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2B138-F982-487D-A4CD-FEEE93822420}" type="slidenum">
              <a:rPr lang="es-MX" smtClean="0"/>
              <a:t>106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47869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C3231-640B-4ED0-9636-E8281264BAC0}" type="slidenum">
              <a:rPr lang="es-ES" altLang="es-MX" smtClean="0"/>
              <a:pPr>
                <a:defRPr/>
              </a:pPr>
              <a:t>107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9848946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C3231-640B-4ED0-9636-E8281264BAC0}" type="slidenum">
              <a:rPr lang="es-ES" altLang="es-MX" smtClean="0"/>
              <a:pPr>
                <a:defRPr/>
              </a:pPr>
              <a:t>108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8206016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C3231-640B-4ED0-9636-E8281264BAC0}" type="slidenum">
              <a:rPr lang="es-ES" altLang="es-MX" smtClean="0"/>
              <a:pPr>
                <a:defRPr/>
              </a:pPr>
              <a:t>109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7770672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C3231-640B-4ED0-9636-E8281264BAC0}" type="slidenum">
              <a:rPr lang="es-ES" altLang="es-MX" smtClean="0"/>
              <a:pPr>
                <a:defRPr/>
              </a:pPr>
              <a:t>110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5400629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C3231-640B-4ED0-9636-E8281264BAC0}" type="slidenum">
              <a:rPr lang="es-ES" altLang="es-MX" smtClean="0"/>
              <a:pPr>
                <a:defRPr/>
              </a:pPr>
              <a:t>111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083974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3231-640B-4ED0-9636-E8281264BAC0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594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3231-640B-4ED0-9636-E8281264BAC0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422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3231-640B-4ED0-9636-E8281264BAC0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329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3231-640B-4ED0-9636-E8281264BAC0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837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3231-640B-4ED0-9636-E8281264BAC0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170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3231-640B-4ED0-9636-E8281264BAC0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67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3231-640B-4ED0-9636-E8281264BAC0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161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2AAE-2B15-42BF-827B-ADF327A85885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3D30-E0AA-42C3-ACEC-8B6750CE7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05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2AAE-2B15-42BF-827B-ADF327A85885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3D30-E0AA-42C3-ACEC-8B6750CE7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01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2AAE-2B15-42BF-827B-ADF327A85885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3D30-E0AA-42C3-ACEC-8B6750CE7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42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ado de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538" y="1008067"/>
            <a:ext cx="5111262" cy="4608513"/>
          </a:xfrm>
        </p:spPr>
        <p:txBody>
          <a:bodyPr/>
          <a:lstStyle>
            <a:lvl1pPr marL="0" marR="0" indent="0" algn="l" defTabSz="84408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 sz="2215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98587" y="1008063"/>
            <a:ext cx="3008435" cy="4608512"/>
          </a:xfrm>
        </p:spPr>
        <p:txBody>
          <a:bodyPr/>
          <a:lstStyle>
            <a:lvl1pPr marL="0" indent="0">
              <a:buNone/>
              <a:defRPr sz="2031" b="0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6" name="Marcador de texto 15"/>
          <p:cNvSpPr>
            <a:spLocks noGrp="1"/>
          </p:cNvSpPr>
          <p:nvPr>
            <p:ph type="body" sz="quarter" idx="16"/>
          </p:nvPr>
        </p:nvSpPr>
        <p:spPr>
          <a:xfrm>
            <a:off x="539263" y="76200"/>
            <a:ext cx="5610957" cy="685800"/>
          </a:xfrm>
        </p:spPr>
        <p:txBody>
          <a:bodyPr/>
          <a:lstStyle>
            <a:lvl1pPr>
              <a:defRPr sz="2585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número de diapositiva 2"/>
          <p:cNvSpPr>
            <a:spLocks noGrp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5E04C-4424-494A-81FD-CA90DD222D3E}" type="slidenum">
              <a:rPr lang="es-ES" altLang="es-MX"/>
              <a:pPr>
                <a:defRPr/>
              </a:pPr>
              <a:t>‹#›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879186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6A6B-FDAA-4908-99F8-0D823A64075F}" type="datetimeFigureOut">
              <a:rPr lang="es-ES" smtClean="0"/>
              <a:pPr/>
              <a:t>09/03/2022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BC81-87F1-447B-AAD6-04A42F393AA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5596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6A6B-FDAA-4908-99F8-0D823A64075F}" type="datetimeFigureOut">
              <a:rPr lang="es-ES" smtClean="0"/>
              <a:pPr/>
              <a:t>09/03/2022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BC81-87F1-447B-AAD6-04A42F393AA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030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6A6B-FDAA-4908-99F8-0D823A64075F}" type="datetimeFigureOut">
              <a:rPr lang="es-ES" smtClean="0"/>
              <a:pPr/>
              <a:t>09/03/2022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BC81-87F1-447B-AAD6-04A42F393AA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691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6A6B-FDAA-4908-99F8-0D823A64075F}" type="datetimeFigureOut">
              <a:rPr lang="es-ES" smtClean="0"/>
              <a:pPr/>
              <a:t>09/03/2022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BC81-87F1-447B-AAD6-04A42F393AA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2235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6A6B-FDAA-4908-99F8-0D823A64075F}" type="datetimeFigureOut">
              <a:rPr lang="es-ES" smtClean="0"/>
              <a:pPr/>
              <a:t>09/03/2022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BC81-87F1-447B-AAD6-04A42F393AA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1114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6A6B-FDAA-4908-99F8-0D823A64075F}" type="datetimeFigureOut">
              <a:rPr lang="es-ES" smtClean="0"/>
              <a:pPr/>
              <a:t>09/03/2022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BC81-87F1-447B-AAD6-04A42F393AA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4391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6A6B-FDAA-4908-99F8-0D823A64075F}" type="datetimeFigureOut">
              <a:rPr lang="es-ES" smtClean="0"/>
              <a:pPr/>
              <a:t>09/03/2022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BC81-87F1-447B-AAD6-04A42F393AA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2263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2AAE-2B15-42BF-827B-ADF327A85885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3D30-E0AA-42C3-ACEC-8B6750CE7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26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6A6B-FDAA-4908-99F8-0D823A64075F}" type="datetimeFigureOut">
              <a:rPr lang="es-ES" smtClean="0"/>
              <a:pPr/>
              <a:t>09/03/2022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BC81-87F1-447B-AAD6-04A42F393AA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9974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6A6B-FDAA-4908-99F8-0D823A64075F}" type="datetimeFigureOut">
              <a:rPr lang="es-ES" smtClean="0"/>
              <a:pPr/>
              <a:t>09/03/2022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BC81-87F1-447B-AAD6-04A42F393AA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0837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6A6B-FDAA-4908-99F8-0D823A64075F}" type="datetimeFigureOut">
              <a:rPr lang="es-ES" smtClean="0"/>
              <a:pPr/>
              <a:t>09/03/2022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BC81-87F1-447B-AAD6-04A42F393AA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457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6A6B-FDAA-4908-99F8-0D823A64075F}" type="datetimeFigureOut">
              <a:rPr lang="es-ES" smtClean="0"/>
              <a:pPr/>
              <a:t>09/03/2022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BC81-87F1-447B-AAD6-04A42F393AA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560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CB2E-5F0D-4D87-8049-235D149E20F2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1C54-E8FE-4470-A282-2A985897AD1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4341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CB2E-5F0D-4D87-8049-235D149E20F2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1C54-E8FE-4470-A282-2A985897AD1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36231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CB2E-5F0D-4D87-8049-235D149E20F2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1C54-E8FE-4470-A282-2A985897AD1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6128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CB2E-5F0D-4D87-8049-235D149E20F2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1C54-E8FE-4470-A282-2A985897AD1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2906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CB2E-5F0D-4D87-8049-235D149E20F2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1C54-E8FE-4470-A282-2A985897AD1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2918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CB2E-5F0D-4D87-8049-235D149E20F2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1C54-E8FE-4470-A282-2A985897AD1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6447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2AAE-2B15-42BF-827B-ADF327A85885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3D30-E0AA-42C3-ACEC-8B6750CE7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271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CB2E-5F0D-4D87-8049-235D149E20F2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1C54-E8FE-4470-A282-2A985897AD1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9178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CB2E-5F0D-4D87-8049-235D149E20F2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1C54-E8FE-4470-A282-2A985897AD1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29456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CB2E-5F0D-4D87-8049-235D149E20F2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1C54-E8FE-4470-A282-2A985897AD1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96435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CB2E-5F0D-4D87-8049-235D149E20F2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1C54-E8FE-4470-A282-2A985897AD1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2870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CB2E-5F0D-4D87-8049-235D149E20F2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1C54-E8FE-4470-A282-2A985897AD1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8780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2AAE-2B15-42BF-827B-ADF327A85885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3D30-E0AA-42C3-ACEC-8B6750CE7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30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2AAE-2B15-42BF-827B-ADF327A85885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3D30-E0AA-42C3-ACEC-8B6750CE7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9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2AAE-2B15-42BF-827B-ADF327A85885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3D30-E0AA-42C3-ACEC-8B6750CE7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54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2AAE-2B15-42BF-827B-ADF327A85885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3D30-E0AA-42C3-ACEC-8B6750CE7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4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2AAE-2B15-42BF-827B-ADF327A85885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3D30-E0AA-42C3-ACEC-8B6750CE7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5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2AAE-2B15-42BF-827B-ADF327A85885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43D30-E0AA-42C3-ACEC-8B6750CE7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43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07360" y="63518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42AAE-2B15-42BF-827B-ADF327A85885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18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43D30-E0AA-42C3-ACEC-8B6750CE7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2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56A6B-FDAA-4908-99F8-0D823A64075F}" type="datetimeFigureOut">
              <a:rPr lang="es-ES" smtClean="0"/>
              <a:pPr/>
              <a:t>09/03/2022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DBC81-87F1-447B-AAD6-04A42F393AA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76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8CB2E-5F0D-4D87-8049-235D149E20F2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61C54-E8FE-4470-A282-2A985897AD1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638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10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image" Target="../media/image241.jpeg"/><Relationship Id="rId3" Type="http://schemas.openxmlformats.org/officeDocument/2006/relationships/notesSlide" Target="../notesSlides/notesSlide21.xml"/><Relationship Id="rId7" Type="http://schemas.openxmlformats.org/officeDocument/2006/relationships/diagramColors" Target="../diagrams/colors5.xml"/><Relationship Id="rId12" Type="http://schemas.openxmlformats.org/officeDocument/2006/relationships/image" Target="../media/image24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239.png"/><Relationship Id="rId5" Type="http://schemas.openxmlformats.org/officeDocument/2006/relationships/diagramLayout" Target="../diagrams/layout5.xml"/><Relationship Id="rId10" Type="http://schemas.openxmlformats.org/officeDocument/2006/relationships/image" Target="../media/image238.wmf"/><Relationship Id="rId4" Type="http://schemas.openxmlformats.org/officeDocument/2006/relationships/diagramData" Target="../diagrams/data5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242.png"/></Relationships>
</file>

<file path=ppt/slides/_rels/slide10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3.png"/><Relationship Id="rId18" Type="http://schemas.openxmlformats.org/officeDocument/2006/relationships/image" Target="../media/image258.png"/><Relationship Id="rId26" Type="http://schemas.openxmlformats.org/officeDocument/2006/relationships/image" Target="../media/image264.png"/><Relationship Id="rId39" Type="http://schemas.openxmlformats.org/officeDocument/2006/relationships/image" Target="../media/image277.png"/><Relationship Id="rId21" Type="http://schemas.openxmlformats.org/officeDocument/2006/relationships/image" Target="../media/image261.png"/><Relationship Id="rId34" Type="http://schemas.openxmlformats.org/officeDocument/2006/relationships/image" Target="../media/image272.png"/><Relationship Id="rId42" Type="http://schemas.openxmlformats.org/officeDocument/2006/relationships/image" Target="../media/image280.png"/><Relationship Id="rId47" Type="http://schemas.openxmlformats.org/officeDocument/2006/relationships/image" Target="../media/image285.png"/><Relationship Id="rId50" Type="http://schemas.openxmlformats.org/officeDocument/2006/relationships/image" Target="../media/image288.png"/><Relationship Id="rId7" Type="http://schemas.openxmlformats.org/officeDocument/2006/relationships/image" Target="../media/image247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56.png"/><Relationship Id="rId29" Type="http://schemas.openxmlformats.org/officeDocument/2006/relationships/image" Target="../media/image267.png"/><Relationship Id="rId11" Type="http://schemas.openxmlformats.org/officeDocument/2006/relationships/image" Target="../media/image251.png"/><Relationship Id="rId24" Type="http://schemas.openxmlformats.org/officeDocument/2006/relationships/image" Target="../media/image262.png"/><Relationship Id="rId32" Type="http://schemas.openxmlformats.org/officeDocument/2006/relationships/image" Target="../media/image270.png"/><Relationship Id="rId37" Type="http://schemas.openxmlformats.org/officeDocument/2006/relationships/image" Target="../media/image275.png"/><Relationship Id="rId40" Type="http://schemas.openxmlformats.org/officeDocument/2006/relationships/image" Target="../media/image278.png"/><Relationship Id="rId45" Type="http://schemas.openxmlformats.org/officeDocument/2006/relationships/image" Target="../media/image283.png"/><Relationship Id="rId5" Type="http://schemas.openxmlformats.org/officeDocument/2006/relationships/image" Target="../media/image245.png"/><Relationship Id="rId15" Type="http://schemas.openxmlformats.org/officeDocument/2006/relationships/image" Target="../media/image255.png"/><Relationship Id="rId23" Type="http://schemas.openxmlformats.org/officeDocument/2006/relationships/image" Target="../media/image243.wmf"/><Relationship Id="rId28" Type="http://schemas.openxmlformats.org/officeDocument/2006/relationships/image" Target="../media/image266.png"/><Relationship Id="rId36" Type="http://schemas.openxmlformats.org/officeDocument/2006/relationships/image" Target="../media/image274.png"/><Relationship Id="rId49" Type="http://schemas.openxmlformats.org/officeDocument/2006/relationships/image" Target="../media/image287.png"/><Relationship Id="rId10" Type="http://schemas.openxmlformats.org/officeDocument/2006/relationships/image" Target="../media/image250.png"/><Relationship Id="rId19" Type="http://schemas.openxmlformats.org/officeDocument/2006/relationships/image" Target="../media/image259.png"/><Relationship Id="rId31" Type="http://schemas.openxmlformats.org/officeDocument/2006/relationships/image" Target="../media/image269.png"/><Relationship Id="rId44" Type="http://schemas.openxmlformats.org/officeDocument/2006/relationships/image" Target="../media/image282.png"/><Relationship Id="rId4" Type="http://schemas.openxmlformats.org/officeDocument/2006/relationships/image" Target="../media/image244.png"/><Relationship Id="rId9" Type="http://schemas.openxmlformats.org/officeDocument/2006/relationships/image" Target="../media/image249.emf"/><Relationship Id="rId14" Type="http://schemas.openxmlformats.org/officeDocument/2006/relationships/image" Target="../media/image254.png"/><Relationship Id="rId22" Type="http://schemas.openxmlformats.org/officeDocument/2006/relationships/oleObject" Target="../embeddings/oleObject2.bin"/><Relationship Id="rId27" Type="http://schemas.openxmlformats.org/officeDocument/2006/relationships/image" Target="../media/image265.png"/><Relationship Id="rId30" Type="http://schemas.openxmlformats.org/officeDocument/2006/relationships/image" Target="../media/image268.png"/><Relationship Id="rId35" Type="http://schemas.openxmlformats.org/officeDocument/2006/relationships/image" Target="../media/image273.png"/><Relationship Id="rId43" Type="http://schemas.openxmlformats.org/officeDocument/2006/relationships/image" Target="../media/image281.png"/><Relationship Id="rId48" Type="http://schemas.openxmlformats.org/officeDocument/2006/relationships/image" Target="../media/image286.png"/><Relationship Id="rId8" Type="http://schemas.openxmlformats.org/officeDocument/2006/relationships/image" Target="../media/image248.png"/><Relationship Id="rId3" Type="http://schemas.openxmlformats.org/officeDocument/2006/relationships/notesSlide" Target="../notesSlides/notesSlide22.xml"/><Relationship Id="rId12" Type="http://schemas.openxmlformats.org/officeDocument/2006/relationships/image" Target="../media/image252.png"/><Relationship Id="rId17" Type="http://schemas.openxmlformats.org/officeDocument/2006/relationships/image" Target="../media/image257.png"/><Relationship Id="rId25" Type="http://schemas.openxmlformats.org/officeDocument/2006/relationships/image" Target="../media/image263.png"/><Relationship Id="rId33" Type="http://schemas.openxmlformats.org/officeDocument/2006/relationships/image" Target="../media/image271.png"/><Relationship Id="rId38" Type="http://schemas.openxmlformats.org/officeDocument/2006/relationships/image" Target="../media/image276.png"/><Relationship Id="rId46" Type="http://schemas.openxmlformats.org/officeDocument/2006/relationships/image" Target="../media/image284.png"/><Relationship Id="rId20" Type="http://schemas.openxmlformats.org/officeDocument/2006/relationships/image" Target="../media/image260.png"/><Relationship Id="rId41" Type="http://schemas.openxmlformats.org/officeDocument/2006/relationships/image" Target="../media/image279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26" Type="http://schemas.openxmlformats.org/officeDocument/2006/relationships/image" Target="../media/image73.png"/><Relationship Id="rId3" Type="http://schemas.openxmlformats.org/officeDocument/2006/relationships/image" Target="../media/image50.png"/><Relationship Id="rId21" Type="http://schemas.openxmlformats.org/officeDocument/2006/relationships/image" Target="../media/image68.png"/><Relationship Id="rId7" Type="http://schemas.openxmlformats.org/officeDocument/2006/relationships/image" Target="../media/image54.jpe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72.jpeg"/><Relationship Id="rId2" Type="http://schemas.openxmlformats.org/officeDocument/2006/relationships/image" Target="../media/image49.jpe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29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24" Type="http://schemas.openxmlformats.org/officeDocument/2006/relationships/image" Target="../media/image71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23" Type="http://schemas.openxmlformats.org/officeDocument/2006/relationships/image" Target="../media/image70.jpeg"/><Relationship Id="rId28" Type="http://schemas.openxmlformats.org/officeDocument/2006/relationships/image" Target="../media/image75.png"/><Relationship Id="rId10" Type="http://schemas.openxmlformats.org/officeDocument/2006/relationships/image" Target="../media/image57.png"/><Relationship Id="rId19" Type="http://schemas.openxmlformats.org/officeDocument/2006/relationships/image" Target="../media/image66.jpeg"/><Relationship Id="rId31" Type="http://schemas.openxmlformats.org/officeDocument/2006/relationships/image" Target="../media/image78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png"/><Relationship Id="rId22" Type="http://schemas.openxmlformats.org/officeDocument/2006/relationships/image" Target="../media/image69.png"/><Relationship Id="rId27" Type="http://schemas.openxmlformats.org/officeDocument/2006/relationships/image" Target="../media/image74.jpeg"/><Relationship Id="rId30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18" Type="http://schemas.openxmlformats.org/officeDocument/2006/relationships/image" Target="../media/image159.png"/><Relationship Id="rId26" Type="http://schemas.openxmlformats.org/officeDocument/2006/relationships/image" Target="../media/image167.png"/><Relationship Id="rId3" Type="http://schemas.microsoft.com/office/2007/relationships/hdphoto" Target="../media/hdphoto8.wdp"/><Relationship Id="rId21" Type="http://schemas.openxmlformats.org/officeDocument/2006/relationships/image" Target="../media/image162.png"/><Relationship Id="rId7" Type="http://schemas.openxmlformats.org/officeDocument/2006/relationships/image" Target="../media/image148.jpeg"/><Relationship Id="rId12" Type="http://schemas.openxmlformats.org/officeDocument/2006/relationships/image" Target="../media/image153.png"/><Relationship Id="rId17" Type="http://schemas.openxmlformats.org/officeDocument/2006/relationships/image" Target="../media/image158.png"/><Relationship Id="rId25" Type="http://schemas.openxmlformats.org/officeDocument/2006/relationships/image" Target="../media/image166.png"/><Relationship Id="rId2" Type="http://schemas.openxmlformats.org/officeDocument/2006/relationships/image" Target="../media/image144.png"/><Relationship Id="rId16" Type="http://schemas.openxmlformats.org/officeDocument/2006/relationships/image" Target="../media/image157.png"/><Relationship Id="rId20" Type="http://schemas.openxmlformats.org/officeDocument/2006/relationships/image" Target="../media/image161.png"/><Relationship Id="rId29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24" Type="http://schemas.openxmlformats.org/officeDocument/2006/relationships/image" Target="../media/image165.png"/><Relationship Id="rId5" Type="http://schemas.openxmlformats.org/officeDocument/2006/relationships/image" Target="../media/image146.png"/><Relationship Id="rId15" Type="http://schemas.openxmlformats.org/officeDocument/2006/relationships/image" Target="../media/image156.png"/><Relationship Id="rId23" Type="http://schemas.openxmlformats.org/officeDocument/2006/relationships/image" Target="../media/image164.png"/><Relationship Id="rId28" Type="http://schemas.openxmlformats.org/officeDocument/2006/relationships/image" Target="../media/image169.png"/><Relationship Id="rId10" Type="http://schemas.openxmlformats.org/officeDocument/2006/relationships/image" Target="../media/image151.png"/><Relationship Id="rId19" Type="http://schemas.openxmlformats.org/officeDocument/2006/relationships/image" Target="../media/image160.png"/><Relationship Id="rId31" Type="http://schemas.openxmlformats.org/officeDocument/2006/relationships/image" Target="../media/image172.jpeg"/><Relationship Id="rId4" Type="http://schemas.openxmlformats.org/officeDocument/2006/relationships/image" Target="../media/image145.png"/><Relationship Id="rId9" Type="http://schemas.openxmlformats.org/officeDocument/2006/relationships/image" Target="../media/image150.png"/><Relationship Id="rId14" Type="http://schemas.openxmlformats.org/officeDocument/2006/relationships/image" Target="../media/image155.png"/><Relationship Id="rId22" Type="http://schemas.openxmlformats.org/officeDocument/2006/relationships/image" Target="../media/image163.png"/><Relationship Id="rId27" Type="http://schemas.openxmlformats.org/officeDocument/2006/relationships/image" Target="../media/image168.png"/><Relationship Id="rId30" Type="http://schemas.openxmlformats.org/officeDocument/2006/relationships/image" Target="../media/image17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jpeg"/><Relationship Id="rId12" Type="http://schemas.openxmlformats.org/officeDocument/2006/relationships/image" Target="../media/image183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11" Type="http://schemas.openxmlformats.org/officeDocument/2006/relationships/image" Target="../media/image182.png"/><Relationship Id="rId5" Type="http://schemas.openxmlformats.org/officeDocument/2006/relationships/image" Target="../media/image176.png"/><Relationship Id="rId10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95.png"/><Relationship Id="rId18" Type="http://schemas.openxmlformats.org/officeDocument/2006/relationships/image" Target="../media/image200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12" Type="http://schemas.openxmlformats.org/officeDocument/2006/relationships/image" Target="../media/image194.png"/><Relationship Id="rId17" Type="http://schemas.openxmlformats.org/officeDocument/2006/relationships/image" Target="../media/image199.png"/><Relationship Id="rId2" Type="http://schemas.openxmlformats.org/officeDocument/2006/relationships/image" Target="../media/image184.png"/><Relationship Id="rId16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11" Type="http://schemas.openxmlformats.org/officeDocument/2006/relationships/image" Target="../media/image193.png"/><Relationship Id="rId5" Type="http://schemas.openxmlformats.org/officeDocument/2006/relationships/image" Target="../media/image187.png"/><Relationship Id="rId15" Type="http://schemas.openxmlformats.org/officeDocument/2006/relationships/image" Target="../media/image197.png"/><Relationship Id="rId10" Type="http://schemas.openxmlformats.org/officeDocument/2006/relationships/image" Target="../media/image192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Relationship Id="rId14" Type="http://schemas.openxmlformats.org/officeDocument/2006/relationships/image" Target="../media/image196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13" Type="http://schemas.openxmlformats.org/officeDocument/2006/relationships/image" Target="../media/image155.png"/><Relationship Id="rId18" Type="http://schemas.openxmlformats.org/officeDocument/2006/relationships/image" Target="../media/image208.png"/><Relationship Id="rId26" Type="http://schemas.openxmlformats.org/officeDocument/2006/relationships/image" Target="../media/image212.png"/><Relationship Id="rId3" Type="http://schemas.openxmlformats.org/officeDocument/2006/relationships/image" Target="../media/image159.png"/><Relationship Id="rId21" Type="http://schemas.openxmlformats.org/officeDocument/2006/relationships/image" Target="../media/image209.jpeg"/><Relationship Id="rId7" Type="http://schemas.openxmlformats.org/officeDocument/2006/relationships/image" Target="../media/image203.png"/><Relationship Id="rId12" Type="http://schemas.openxmlformats.org/officeDocument/2006/relationships/image" Target="../media/image207.png"/><Relationship Id="rId17" Type="http://schemas.openxmlformats.org/officeDocument/2006/relationships/image" Target="../media/image151.png"/><Relationship Id="rId25" Type="http://schemas.openxmlformats.org/officeDocument/2006/relationships/image" Target="../media/image190.png"/><Relationship Id="rId2" Type="http://schemas.openxmlformats.org/officeDocument/2006/relationships/image" Target="../media/image167.png"/><Relationship Id="rId16" Type="http://schemas.openxmlformats.org/officeDocument/2006/relationships/image" Target="../media/image164.png"/><Relationship Id="rId20" Type="http://schemas.openxmlformats.org/officeDocument/2006/relationships/image" Target="../media/image145.png"/><Relationship Id="rId29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image" Target="../media/image206.png"/><Relationship Id="rId24" Type="http://schemas.openxmlformats.org/officeDocument/2006/relationships/image" Target="../media/image211.png"/><Relationship Id="rId5" Type="http://schemas.openxmlformats.org/officeDocument/2006/relationships/image" Target="../media/image202.png"/><Relationship Id="rId15" Type="http://schemas.openxmlformats.org/officeDocument/2006/relationships/image" Target="../media/image163.png"/><Relationship Id="rId23" Type="http://schemas.openxmlformats.org/officeDocument/2006/relationships/image" Target="../media/image210.png"/><Relationship Id="rId28" Type="http://schemas.openxmlformats.org/officeDocument/2006/relationships/image" Target="../media/image214.png"/><Relationship Id="rId10" Type="http://schemas.openxmlformats.org/officeDocument/2006/relationships/image" Target="../media/image183.png"/><Relationship Id="rId19" Type="http://schemas.openxmlformats.org/officeDocument/2006/relationships/image" Target="../media/image160.png"/><Relationship Id="rId31" Type="http://schemas.openxmlformats.org/officeDocument/2006/relationships/image" Target="../media/image217.png"/><Relationship Id="rId4" Type="http://schemas.openxmlformats.org/officeDocument/2006/relationships/image" Target="../media/image201.png"/><Relationship Id="rId9" Type="http://schemas.openxmlformats.org/officeDocument/2006/relationships/image" Target="../media/image205.png"/><Relationship Id="rId14" Type="http://schemas.openxmlformats.org/officeDocument/2006/relationships/image" Target="../media/image156.png"/><Relationship Id="rId22" Type="http://schemas.openxmlformats.org/officeDocument/2006/relationships/image" Target="../media/image152.png"/><Relationship Id="rId27" Type="http://schemas.openxmlformats.org/officeDocument/2006/relationships/image" Target="../media/image213.png"/><Relationship Id="rId30" Type="http://schemas.openxmlformats.org/officeDocument/2006/relationships/image" Target="../media/image216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12" Type="http://schemas.openxmlformats.org/officeDocument/2006/relationships/image" Target="../media/image232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6.png"/><Relationship Id="rId11" Type="http://schemas.openxmlformats.org/officeDocument/2006/relationships/image" Target="../media/image231.png"/><Relationship Id="rId5" Type="http://schemas.openxmlformats.org/officeDocument/2006/relationships/image" Target="../media/image225.png"/><Relationship Id="rId10" Type="http://schemas.openxmlformats.org/officeDocument/2006/relationships/image" Target="../media/image230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3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3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370" y="883451"/>
            <a:ext cx="7021453" cy="46699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8930" y="279760"/>
            <a:ext cx="4117346" cy="6036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32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charset="0"/>
              </a:rPr>
              <a:t>Venture Capital 101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F60C12-16FA-4B34-A92E-4755B6F7DD86}"/>
              </a:ext>
            </a:extLst>
          </p:cNvPr>
          <p:cNvSpPr txBox="1"/>
          <p:nvPr/>
        </p:nvSpPr>
        <p:spPr>
          <a:xfrm>
            <a:off x="6832922" y="6115291"/>
            <a:ext cx="1593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Marcus Dantus</a:t>
            </a:r>
          </a:p>
          <a:p>
            <a:pPr algn="ctr"/>
            <a:r>
              <a:rPr lang="en-US" dirty="0"/>
              <a:t>@</a:t>
            </a:r>
            <a:r>
              <a:rPr lang="en-US" dirty="0" err="1"/>
              <a:t>mdantus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861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" r="9136"/>
          <a:stretch/>
        </p:blipFill>
        <p:spPr>
          <a:xfrm>
            <a:off x="0" y="0"/>
            <a:ext cx="9153833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-21021" y="-203343"/>
            <a:ext cx="9438290" cy="6989379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502643" y="2644170"/>
            <a:ext cx="6176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La mayoría </a:t>
            </a:r>
            <a:r>
              <a:rPr kumimoji="0" lang="es-MX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fallan</a:t>
            </a:r>
            <a:r>
              <a:rPr kumimoji="0" lang="es-MX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 por </a:t>
            </a:r>
            <a:r>
              <a:rPr kumimoji="0" lang="es-MX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falta de clientes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62353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627018" y="1232488"/>
            <a:ext cx="7200000" cy="43200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1058506" y="1541642"/>
            <a:ext cx="7200000" cy="4320000"/>
          </a:xfrm>
          <a:prstGeom prst="roundRect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8285" y="1853103"/>
            <a:ext cx="6367429" cy="3853962"/>
          </a:xfrm>
        </p:spPr>
        <p:txBody>
          <a:bodyPr>
            <a:norm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s-MX" altLang="en-US" sz="2000" b="0" dirty="0">
                <a:solidFill>
                  <a:schemeClr val="bg1"/>
                </a:solidFill>
                <a:latin typeface="Acumin Variable Concept" panose="020B0304020202020204" pitchFamily="34" charset="0"/>
                <a:ea typeface="MS PGothic" pitchFamily="34" charset="-128"/>
              </a:rPr>
              <a:t>La valuación tiene un impacto directo en el retorno de inversión.   </a:t>
            </a: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s-MX" altLang="en-US" sz="2000" b="0" dirty="0">
              <a:solidFill>
                <a:schemeClr val="bg1"/>
              </a:solidFill>
              <a:latin typeface="Acumin Variable Concept" panose="020B0304020202020204" pitchFamily="34" charset="0"/>
              <a:ea typeface="MS PGothic" pitchFamily="34" charset="-128"/>
            </a:endParaRP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s-MX" altLang="en-US" sz="2000" b="0" dirty="0">
                <a:solidFill>
                  <a:schemeClr val="bg1"/>
                </a:solidFill>
                <a:latin typeface="Acumin Variable Concept" panose="020B0304020202020204" pitchFamily="34" charset="0"/>
                <a:ea typeface="MS PGothic" pitchFamily="34" charset="-128"/>
              </a:rPr>
              <a:t>Una valuación baja protege a los inversionistas</a:t>
            </a: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s-MX" altLang="en-US" sz="2000" b="0" dirty="0">
              <a:solidFill>
                <a:schemeClr val="bg1"/>
              </a:solidFill>
              <a:latin typeface="Acumin Variable Concept" panose="020B0304020202020204" pitchFamily="34" charset="0"/>
              <a:ea typeface="MS PGothic" pitchFamily="34" charset="-128"/>
            </a:endParaRP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s-MX" altLang="en-US" sz="2000" b="0" dirty="0">
                <a:solidFill>
                  <a:schemeClr val="bg1"/>
                </a:solidFill>
                <a:latin typeface="Acumin Variable Concept" panose="020B0304020202020204" pitchFamily="34" charset="0"/>
                <a:ea typeface="MS PGothic" pitchFamily="34" charset="-128"/>
              </a:rPr>
              <a:t>PERO</a:t>
            </a: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s-MX" altLang="en-US" sz="2000" b="0" dirty="0">
              <a:solidFill>
                <a:schemeClr val="bg1"/>
              </a:solidFill>
              <a:latin typeface="Acumin Variable Concept" panose="020B0304020202020204" pitchFamily="34" charset="0"/>
              <a:ea typeface="MS PGothic" pitchFamily="34" charset="-128"/>
            </a:endParaRP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s-MX" altLang="en-US" sz="2000" b="0" dirty="0">
                <a:solidFill>
                  <a:schemeClr val="bg1"/>
                </a:solidFill>
                <a:latin typeface="Acumin Variable Concept" panose="020B0304020202020204" pitchFamily="34" charset="0"/>
                <a:ea typeface="MS PGothic" pitchFamily="34" charset="-128"/>
              </a:rPr>
              <a:t>Deja desprotegidos a los emprendedores, si se diluyen demasiado pierden el incentivo de hacer crecer la empresa. Se vuelven empleados.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76646"/>
            <a:ext cx="8206739" cy="6677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8131"/>
            <a:ext cx="634660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Problemas de una Valuación Baja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ExtraLi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9507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627018" y="1232488"/>
            <a:ext cx="7200000" cy="43200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1058506" y="1541642"/>
            <a:ext cx="7200000" cy="4320000"/>
          </a:xfrm>
          <a:prstGeom prst="roundRect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704077" y="2044171"/>
            <a:ext cx="5735846" cy="303279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ES" altLang="en-US" sz="2000" dirty="0">
                <a:solidFill>
                  <a:schemeClr val="bg1"/>
                </a:solidFill>
                <a:latin typeface="Acumin Variable Concept" panose="020B0304020202020204" pitchFamily="34" charset="0"/>
                <a:ea typeface="MS PGothic" pitchFamily="34" charset="-128"/>
              </a:rPr>
              <a:t>Si los inversionistas se ven demasiado generosos baja mucho la expectativa de retorno de inversión (no corresponde al riesgo)</a:t>
            </a:r>
          </a:p>
          <a:p>
            <a:pPr algn="ctr" eaLnBrk="1" hangingPunct="1">
              <a:defRPr/>
            </a:pPr>
            <a:endParaRPr lang="es-ES" altLang="en-US" sz="2000" dirty="0">
              <a:solidFill>
                <a:schemeClr val="bg1"/>
              </a:solidFill>
              <a:latin typeface="Acumin Variable Concept" panose="020B0304020202020204" pitchFamily="34" charset="0"/>
              <a:ea typeface="MS PGothic" pitchFamily="34" charset="-128"/>
            </a:endParaRPr>
          </a:p>
          <a:p>
            <a:pPr algn="ctr" eaLnBrk="1" hangingPunct="1">
              <a:defRPr/>
            </a:pPr>
            <a:endParaRPr lang="es-ES" altLang="en-US" sz="2000" dirty="0">
              <a:solidFill>
                <a:schemeClr val="bg1"/>
              </a:solidFill>
              <a:latin typeface="Acumin Variable Concept" panose="020B0304020202020204" pitchFamily="34" charset="0"/>
              <a:ea typeface="MS PGothic" pitchFamily="34" charset="-128"/>
            </a:endParaRPr>
          </a:p>
          <a:p>
            <a:pPr algn="ctr" eaLnBrk="1" hangingPunct="1">
              <a:defRPr/>
            </a:pPr>
            <a:r>
              <a:rPr lang="es-ES" altLang="en-US" sz="2000" dirty="0">
                <a:solidFill>
                  <a:schemeClr val="bg1"/>
                </a:solidFill>
                <a:latin typeface="Acumin Variable Concept" panose="020B0304020202020204" pitchFamily="34" charset="0"/>
                <a:ea typeface="MS PGothic" pitchFamily="34" charset="-128"/>
              </a:rPr>
              <a:t>Esto, además de afectar al inversionista, puede afectar al emprendedor al no volver a conseguir dinero a una valuación mayor (</a:t>
            </a:r>
            <a:r>
              <a:rPr lang="es-ES" altLang="en-US" sz="2000" dirty="0" err="1">
                <a:solidFill>
                  <a:schemeClr val="bg1"/>
                </a:solidFill>
                <a:latin typeface="Acumin Variable Concept" panose="020B0304020202020204" pitchFamily="34" charset="0"/>
                <a:ea typeface="MS PGothic" pitchFamily="34" charset="-128"/>
              </a:rPr>
              <a:t>downround</a:t>
            </a:r>
            <a:r>
              <a:rPr lang="es-ES" altLang="en-US" sz="2000" dirty="0">
                <a:solidFill>
                  <a:schemeClr val="bg1"/>
                </a:solidFill>
                <a:latin typeface="Acumin Variable Concept" panose="020B0304020202020204" pitchFamily="34" charset="0"/>
                <a:ea typeface="MS PGothic" pitchFamily="34" charset="-128"/>
              </a:rPr>
              <a:t>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76646"/>
            <a:ext cx="8206739" cy="6677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58" y="118131"/>
            <a:ext cx="62856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Problemas de una Valuación Alta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ExtraLi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4819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redondeado 17"/>
          <p:cNvSpPr/>
          <p:nvPr/>
        </p:nvSpPr>
        <p:spPr>
          <a:xfrm>
            <a:off x="231233" y="828730"/>
            <a:ext cx="8748994" cy="2269312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214" y="1087700"/>
            <a:ext cx="8840367" cy="77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21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Si tu empresa vale $ 1’000,000 y alguien le invierte $ 500,000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21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¿con qué porcentaje se queda?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9967" y="2088717"/>
            <a:ext cx="1317990" cy="490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8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A : 66%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77340" y="2088717"/>
            <a:ext cx="1234633" cy="490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8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B: 50%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11259" y="2088717"/>
            <a:ext cx="1218603" cy="490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8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C: 33%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31350" y="2088717"/>
            <a:ext cx="1374094" cy="490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8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D: 100%</a:t>
            </a:r>
          </a:p>
        </p:txBody>
      </p:sp>
      <p:sp>
        <p:nvSpPr>
          <p:cNvPr id="4" name="Flowchart: Summing Junction 3"/>
          <p:cNvSpPr/>
          <p:nvPr/>
        </p:nvSpPr>
        <p:spPr>
          <a:xfrm>
            <a:off x="4901356" y="2029177"/>
            <a:ext cx="1313801" cy="653959"/>
          </a:xfrm>
          <a:prstGeom prst="flowChartSummingJunction">
            <a:avLst/>
          </a:prstGeom>
          <a:solidFill>
            <a:schemeClr val="bg1">
              <a:alpha val="11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7667" y="3786588"/>
            <a:ext cx="5655715" cy="1115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Valuación actual de la empresa (Pre-Money): $ 1’000,000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Inversión en la ronda:			 		   $    500,000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				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Valuación final (Post-Money):		 	</a:t>
            </a:r>
            <a:r>
              <a:rPr kumimoji="0" lang="es-MX" sz="1662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$ 1’500,000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643292" y="4463595"/>
            <a:ext cx="157967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388936" y="5316505"/>
            <a:ext cx="1782860" cy="774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21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$    500,000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21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$ 1’500,000 </a:t>
            </a:r>
            <a:endParaRPr kumimoji="0" lang="en-US" sz="221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338045" y="5700042"/>
            <a:ext cx="171261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36999" y="5458557"/>
            <a:ext cx="1114408" cy="490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8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= 33%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35275" y="102865"/>
            <a:ext cx="4873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V</a:t>
            </a:r>
            <a:r>
              <a:rPr kumimoji="0" lang="es-MX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aluación</a:t>
            </a: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 Pre y Post</a:t>
            </a:r>
          </a:p>
        </p:txBody>
      </p:sp>
      <p:sp>
        <p:nvSpPr>
          <p:cNvPr id="19" name="Rectángulo redondeado 18"/>
          <p:cNvSpPr/>
          <p:nvPr/>
        </p:nvSpPr>
        <p:spPr>
          <a:xfrm>
            <a:off x="858396" y="3559989"/>
            <a:ext cx="7200000" cy="2684066"/>
          </a:xfrm>
          <a:prstGeom prst="roundRect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78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4" grpId="0" animBg="1"/>
      <p:bldP spid="9" grpId="0"/>
      <p:bldP spid="13" grpId="0"/>
      <p:bldP spid="16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697" y="1029717"/>
            <a:ext cx="8840252" cy="348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$ 50,000.00 por el 10%</a:t>
            </a: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             </a:t>
            </a: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$ 250,000.00 por el 20%</a:t>
            </a: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             </a:t>
            </a: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$ 300,000.00 por el 20%</a:t>
            </a: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86" y="1311918"/>
            <a:ext cx="1833191" cy="1694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117" y="1406390"/>
            <a:ext cx="1906338" cy="1589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744" y="1343242"/>
            <a:ext cx="1828269" cy="163582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249482" y="3765005"/>
            <a:ext cx="8375142" cy="2650084"/>
            <a:chOff x="249482" y="3765005"/>
            <a:chExt cx="8375142" cy="2650084"/>
          </a:xfrm>
        </p:grpSpPr>
        <p:sp>
          <p:nvSpPr>
            <p:cNvPr id="7" name="TextBox 6"/>
            <p:cNvSpPr txBox="1"/>
            <p:nvPr/>
          </p:nvSpPr>
          <p:spPr>
            <a:xfrm>
              <a:off x="249482" y="3765005"/>
              <a:ext cx="697628" cy="2650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450000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400000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350000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300000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250000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200000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150000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100000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50000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0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1127533" y="3765005"/>
              <a:ext cx="0" cy="2605207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127534" y="6303743"/>
              <a:ext cx="7497090" cy="66469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127533" y="5067608"/>
              <a:ext cx="783657" cy="126936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1911191" y="3823825"/>
              <a:ext cx="2964888" cy="123910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876079" y="3823825"/>
              <a:ext cx="2967348" cy="19683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127533" y="5971398"/>
              <a:ext cx="783658" cy="398814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1911191" y="5494016"/>
              <a:ext cx="2964887" cy="477382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852076" y="5501904"/>
              <a:ext cx="2991351" cy="109874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993937" y="107844"/>
            <a:ext cx="7156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Cuidado con los Down-Rounds</a:t>
            </a:r>
          </a:p>
        </p:txBody>
      </p:sp>
      <p:sp>
        <p:nvSpPr>
          <p:cNvPr id="19" name="Rectángulo redondeado 18"/>
          <p:cNvSpPr/>
          <p:nvPr/>
        </p:nvSpPr>
        <p:spPr>
          <a:xfrm>
            <a:off x="118697" y="862093"/>
            <a:ext cx="8932706" cy="2269767"/>
          </a:xfrm>
          <a:prstGeom prst="roundRect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211294" y="3493705"/>
            <a:ext cx="8666488" cy="3161738"/>
          </a:xfrm>
          <a:prstGeom prst="roundRect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09686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/>
          <p:cNvSpPr/>
          <p:nvPr/>
        </p:nvSpPr>
        <p:spPr>
          <a:xfrm>
            <a:off x="1" y="76646"/>
            <a:ext cx="4572000" cy="6677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6"/>
          <p:cNvSpPr txBox="1"/>
          <p:nvPr/>
        </p:nvSpPr>
        <p:spPr>
          <a:xfrm>
            <a:off x="141296" y="118131"/>
            <a:ext cx="403187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Proceso de Inversión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ExtraLi" panose="020B0304020202020204" pitchFamily="34" charset="0"/>
              <a:ea typeface="+mn-ea"/>
              <a:cs typeface="+mn-cs"/>
            </a:endParaRPr>
          </a:p>
        </p:txBody>
      </p:sp>
      <p:sp>
        <p:nvSpPr>
          <p:cNvPr id="33" name="Rectángulo redondeado 32"/>
          <p:cNvSpPr/>
          <p:nvPr/>
        </p:nvSpPr>
        <p:spPr>
          <a:xfrm>
            <a:off x="3015967" y="1121747"/>
            <a:ext cx="3266770" cy="2595167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ángulo redondeado 31"/>
          <p:cNvSpPr/>
          <p:nvPr/>
        </p:nvSpPr>
        <p:spPr>
          <a:xfrm>
            <a:off x="6668052" y="1197181"/>
            <a:ext cx="1931938" cy="2343023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ángulo redondeado 30"/>
          <p:cNvSpPr/>
          <p:nvPr/>
        </p:nvSpPr>
        <p:spPr>
          <a:xfrm>
            <a:off x="5764049" y="4155451"/>
            <a:ext cx="3311764" cy="19657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ángulo redondeado 29"/>
          <p:cNvSpPr/>
          <p:nvPr/>
        </p:nvSpPr>
        <p:spPr>
          <a:xfrm>
            <a:off x="3473721" y="4155451"/>
            <a:ext cx="1768485" cy="19657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 redondeado 27"/>
          <p:cNvSpPr/>
          <p:nvPr/>
        </p:nvSpPr>
        <p:spPr>
          <a:xfrm>
            <a:off x="141296" y="4199135"/>
            <a:ext cx="2803345" cy="196578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376621" y="1196294"/>
            <a:ext cx="2484067" cy="249879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-123884" y="1285706"/>
          <a:ext cx="3456384" cy="2490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09581" y="5746460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Entrevista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33281" y="4466614"/>
          <a:ext cx="2236177" cy="1118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Bitmap Image" r:id="rId9" imgW="2423160" imgH="1211760" progId="Paint.Picture">
                  <p:embed/>
                </p:oleObj>
              </mc:Choice>
              <mc:Fallback>
                <p:oleObj name="Bitmap Image" r:id="rId9" imgW="2423160" imgH="1211760" progId="Paint.Picture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3281" y="4466614"/>
                        <a:ext cx="2236177" cy="1118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Down Arrow 14"/>
          <p:cNvSpPr/>
          <p:nvPr/>
        </p:nvSpPr>
        <p:spPr>
          <a:xfrm>
            <a:off x="1469985" y="3716914"/>
            <a:ext cx="297338" cy="442479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Down Arrow 15"/>
          <p:cNvSpPr/>
          <p:nvPr/>
        </p:nvSpPr>
        <p:spPr>
          <a:xfrm rot="16200000">
            <a:off x="3066512" y="4661614"/>
            <a:ext cx="340227" cy="387861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4544" y="4324354"/>
            <a:ext cx="1482624" cy="98661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31948" y="5541157"/>
            <a:ext cx="1178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Due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Dilligence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</p:txBody>
      </p:sp>
      <p:sp>
        <p:nvSpPr>
          <p:cNvPr id="19" name="Down Arrow 18"/>
          <p:cNvSpPr/>
          <p:nvPr/>
        </p:nvSpPr>
        <p:spPr>
          <a:xfrm rot="16200000">
            <a:off x="5354042" y="4649277"/>
            <a:ext cx="340226" cy="362881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76" name="Picture 4" descr="im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274" y="4316969"/>
            <a:ext cx="2966076" cy="111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172176" y="5595808"/>
            <a:ext cx="2536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Comités (Técnico y de </a:t>
            </a: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Inversión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3078" name="Picture 6" descr="http://image.slidesharecdn.com/standardtermsheet-140302001528-phpapp02/95/this-is-how-a-standard-termsheet-looks-like-1-638.jpg?cb=1393719481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222" y="1318960"/>
            <a:ext cx="1407597" cy="182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179023" y="3187771"/>
            <a:ext cx="965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Term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Sheet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</p:txBody>
      </p:sp>
      <p:sp>
        <p:nvSpPr>
          <p:cNvPr id="27" name="Down Arrow 26"/>
          <p:cNvSpPr/>
          <p:nvPr/>
        </p:nvSpPr>
        <p:spPr>
          <a:xfrm rot="5400000">
            <a:off x="6288211" y="2058191"/>
            <a:ext cx="305027" cy="315975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6284" y="1508815"/>
            <a:ext cx="2866257" cy="171975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232121" y="3416508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Inversión</a:t>
            </a:r>
          </a:p>
        </p:txBody>
      </p:sp>
      <p:sp>
        <p:nvSpPr>
          <p:cNvPr id="24" name="Down Arrow 18"/>
          <p:cNvSpPr/>
          <p:nvPr/>
        </p:nvSpPr>
        <p:spPr>
          <a:xfrm rot="10800000">
            <a:off x="7498743" y="3624237"/>
            <a:ext cx="340226" cy="362881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35088798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024" y="2774348"/>
            <a:ext cx="896094" cy="58106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678384" y="5371103"/>
            <a:ext cx="7512937" cy="3211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57676" y="5390281"/>
            <a:ext cx="660758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Seed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69577" y="5383317"/>
            <a:ext cx="2218877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Capital Emprendedor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5388" y="5384815"/>
            <a:ext cx="1750800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Discovery/Angel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2952" y="2893771"/>
            <a:ext cx="685932" cy="374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8856" y="4403861"/>
            <a:ext cx="661558" cy="2847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188" y="3940045"/>
            <a:ext cx="490474" cy="545850"/>
          </a:xfrm>
          <a:prstGeom prst="rect">
            <a:avLst/>
          </a:prstGeom>
        </p:spPr>
      </p:pic>
      <p:pic>
        <p:nvPicPr>
          <p:cNvPr id="25" name="Picture 6" descr="http://onventures.mx/wordpress/wp-content/uploads/2014/01/OV_Final_Logo_recortad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64" y="3370612"/>
            <a:ext cx="703322" cy="35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3925" y="1637549"/>
            <a:ext cx="671595" cy="4866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428" y="4680965"/>
            <a:ext cx="779993" cy="265400"/>
          </a:xfrm>
          <a:prstGeom prst="rect">
            <a:avLst/>
          </a:prstGeom>
        </p:spPr>
      </p:pic>
      <p:pic>
        <p:nvPicPr>
          <p:cNvPr id="30" name="Picture 16" descr="http://mitainstitute.com/wp-content/uploads/2014/09/Agave_Logo_Ventures.png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682" y="3500949"/>
            <a:ext cx="646100" cy="43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384" y="3647180"/>
            <a:ext cx="977037" cy="2281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23324" r="13829" b="63301"/>
          <a:stretch/>
        </p:blipFill>
        <p:spPr bwMode="auto">
          <a:xfrm>
            <a:off x="2498084" y="1344253"/>
            <a:ext cx="1573990" cy="17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80746" y="2314075"/>
            <a:ext cx="442943" cy="4223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77120" y="2892280"/>
            <a:ext cx="629728" cy="4134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030" y="4320076"/>
            <a:ext cx="868351" cy="31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04207" y="3872498"/>
            <a:ext cx="689779" cy="2542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9913" y="4329542"/>
            <a:ext cx="490474" cy="545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5919" y="3305755"/>
            <a:ext cx="606383" cy="33331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39894" y="2604136"/>
            <a:ext cx="731158" cy="1571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02390" y="4349577"/>
            <a:ext cx="731158" cy="157109"/>
          </a:xfrm>
          <a:prstGeom prst="rect">
            <a:avLst/>
          </a:prstGeom>
        </p:spPr>
      </p:pic>
      <p:pic>
        <p:nvPicPr>
          <p:cNvPr id="42" name="Picture 20" descr="http://mitainstitute.com/wp-content/uploads/2014/09/htl-origo-300x88.png"/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33" y="2907460"/>
            <a:ext cx="659481" cy="19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81942" y="3316220"/>
            <a:ext cx="423757" cy="509251"/>
          </a:xfrm>
          <a:prstGeom prst="rect">
            <a:avLst/>
          </a:prstGeom>
        </p:spPr>
      </p:pic>
      <p:graphicFrame>
        <p:nvGraphicFramePr>
          <p:cNvPr id="44" name="Object 43"/>
          <p:cNvGraphicFramePr>
            <a:graphicFrameLocks noChangeAspect="1"/>
          </p:cNvGraphicFramePr>
          <p:nvPr/>
        </p:nvGraphicFramePr>
        <p:xfrm>
          <a:off x="3255400" y="1746231"/>
          <a:ext cx="816675" cy="294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Bitmap Image" r:id="rId22" imgW="2857680" imgH="1028880" progId="Paint.Picture">
                  <p:embed/>
                </p:oleObj>
              </mc:Choice>
              <mc:Fallback>
                <p:oleObj name="Bitmap Image" r:id="rId22" imgW="2857680" imgH="1028880" progId="Paint.Picture">
                  <p:embed/>
                  <p:pic>
                    <p:nvPicPr>
                      <p:cNvPr id="44" name="Object 43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255400" y="1746231"/>
                        <a:ext cx="816675" cy="2940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" name="Picture 37"/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219" y="2238583"/>
            <a:ext cx="642814" cy="26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7" descr="Trebol Capital"/>
          <p:cNvPicPr>
            <a:picLocks noChangeAspect="1" noChangeArrowheads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150" y="3935953"/>
            <a:ext cx="692230" cy="26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8383" y="2607432"/>
            <a:ext cx="626201" cy="2031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14830" y="2290380"/>
            <a:ext cx="817182" cy="17783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033549" y="1770538"/>
            <a:ext cx="850302" cy="3069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475360" y="3365041"/>
            <a:ext cx="621240" cy="38966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261416" y="3306026"/>
            <a:ext cx="583692" cy="63527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988513" y="4023188"/>
            <a:ext cx="602368" cy="2007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048083" y="2283942"/>
            <a:ext cx="1026423" cy="21700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777044" y="2596423"/>
            <a:ext cx="363908" cy="52596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04029" y="2003847"/>
            <a:ext cx="832317" cy="18292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243099" y="1649100"/>
            <a:ext cx="596696" cy="30377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602175" y="4690693"/>
            <a:ext cx="685672" cy="22855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4032742" y="2870461"/>
            <a:ext cx="615624" cy="29405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960358" y="2140092"/>
            <a:ext cx="800622" cy="12194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731106" y="2184077"/>
            <a:ext cx="755055" cy="30129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482653" y="4416093"/>
            <a:ext cx="558976" cy="52220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081942" y="2051837"/>
            <a:ext cx="822720" cy="1412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271838" y="4437204"/>
            <a:ext cx="610535" cy="3484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78108" y="4083272"/>
            <a:ext cx="863394" cy="18939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7905176" y="3583955"/>
            <a:ext cx="598635" cy="315785"/>
          </a:xfrm>
          <a:prstGeom prst="rect">
            <a:avLst/>
          </a:prstGeom>
        </p:spPr>
      </p:pic>
      <p:pic>
        <p:nvPicPr>
          <p:cNvPr id="64" name="Picture 6"/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054" y="3867770"/>
            <a:ext cx="827339" cy="46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"/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282" y="4657323"/>
            <a:ext cx="827339" cy="46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FEF29B9-4B54-4F7D-8460-4B03ECF966BB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628940" y="3287734"/>
            <a:ext cx="357527" cy="49354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C0A8D66-FD25-4F1E-AABB-393AD5D04828}"/>
              </a:ext>
            </a:extLst>
          </p:cNvPr>
          <p:cNvPicPr>
            <a:picLocks noChangeAspect="1"/>
          </p:cNvPicPr>
          <p:nvPr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52" y="1574056"/>
            <a:ext cx="362384" cy="37506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2C3980E-8B5D-44F6-B6FE-FC022EA3926A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752462" y="1576760"/>
            <a:ext cx="763726" cy="24821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E2C4E53-B53C-4E41-8C45-E09B209E77B0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911921" y="4066031"/>
            <a:ext cx="954872" cy="17204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F80942E-629C-4790-B1C4-6F8E9033A075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194500" y="2949191"/>
            <a:ext cx="815914" cy="213212"/>
          </a:xfrm>
          <a:prstGeom prst="rect">
            <a:avLst/>
          </a:prstGeom>
        </p:spPr>
      </p:pic>
      <p:sp>
        <p:nvSpPr>
          <p:cNvPr id="68" name="Rectángulo 67"/>
          <p:cNvSpPr/>
          <p:nvPr/>
        </p:nvSpPr>
        <p:spPr>
          <a:xfrm>
            <a:off x="0" y="1"/>
            <a:ext cx="9144000" cy="8818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extBox 5"/>
          <p:cNvSpPr txBox="1"/>
          <p:nvPr/>
        </p:nvSpPr>
        <p:spPr>
          <a:xfrm>
            <a:off x="2427823" y="101963"/>
            <a:ext cx="428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Fondos en México</a:t>
            </a:r>
          </a:p>
        </p:txBody>
      </p:sp>
    </p:spTree>
    <p:extLst>
      <p:ext uri="{BB962C8B-B14F-4D97-AF65-F5344CB8AC3E}">
        <p14:creationId xmlns:p14="http://schemas.microsoft.com/office/powerpoint/2010/main" val="362509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33E3EBA-17A4-45E6-9AD1-F49256C2A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77CDF4-53DE-41DD-8001-FC7802C48BE2}"/>
              </a:ext>
            </a:extLst>
          </p:cNvPr>
          <p:cNvSpPr/>
          <p:nvPr/>
        </p:nvSpPr>
        <p:spPr>
          <a:xfrm>
            <a:off x="6372200" y="260648"/>
            <a:ext cx="250382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Marcus Dantus</a:t>
            </a:r>
          </a:p>
          <a:p>
            <a:pPr algn="ctr"/>
            <a:r>
              <a:rPr lang="es-MX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@mdantus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4786FD-72A9-4866-A44E-D5F3C9800182}"/>
              </a:ext>
            </a:extLst>
          </p:cNvPr>
          <p:cNvSpPr/>
          <p:nvPr/>
        </p:nvSpPr>
        <p:spPr>
          <a:xfrm>
            <a:off x="267973" y="188640"/>
            <a:ext cx="2785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Gracias!!</a:t>
            </a:r>
          </a:p>
        </p:txBody>
      </p:sp>
    </p:spTree>
    <p:extLst>
      <p:ext uri="{BB962C8B-B14F-4D97-AF65-F5344CB8AC3E}">
        <p14:creationId xmlns:p14="http://schemas.microsoft.com/office/powerpoint/2010/main" val="159463385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520" y="1998951"/>
            <a:ext cx="4473164" cy="334741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15616" y="1099189"/>
            <a:ext cx="7097791" cy="60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62" dirty="0">
                <a:solidFill>
                  <a:srgbClr val="252525"/>
                </a:solidFill>
                <a:latin typeface="Georgia" panose="02040502050405020303" pitchFamily="18" charset="0"/>
              </a:rPr>
              <a:t>En el contexto de una inversión de capital, un </a:t>
            </a:r>
            <a:r>
              <a:rPr lang="es-MX" sz="1662" dirty="0" err="1">
                <a:solidFill>
                  <a:srgbClr val="252525"/>
                </a:solidFill>
                <a:latin typeface="Georgia" panose="02040502050405020303" pitchFamily="18" charset="0"/>
              </a:rPr>
              <a:t>term</a:t>
            </a:r>
            <a:r>
              <a:rPr lang="es-MX" sz="1662" dirty="0">
                <a:solidFill>
                  <a:srgbClr val="252525"/>
                </a:solidFill>
                <a:latin typeface="Georgia" panose="02040502050405020303" pitchFamily="18" charset="0"/>
              </a:rPr>
              <a:t> </a:t>
            </a:r>
            <a:r>
              <a:rPr lang="es-MX" sz="1662" dirty="0" err="1">
                <a:solidFill>
                  <a:srgbClr val="252525"/>
                </a:solidFill>
                <a:latin typeface="Georgia" panose="02040502050405020303" pitchFamily="18" charset="0"/>
              </a:rPr>
              <a:t>sheet</a:t>
            </a:r>
            <a:r>
              <a:rPr lang="es-MX" sz="1662" dirty="0">
                <a:solidFill>
                  <a:srgbClr val="252525"/>
                </a:solidFill>
                <a:latin typeface="Georgia" panose="02040502050405020303" pitchFamily="18" charset="0"/>
              </a:rPr>
              <a:t> por lo general delinea las condiciones de financiamiento de un Startup. </a:t>
            </a:r>
            <a:endParaRPr lang="es-MX" sz="1662" dirty="0">
              <a:latin typeface="Georgia" panose="020405020504050203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0917" y="2211963"/>
            <a:ext cx="3681847" cy="2778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6531" indent="-316531">
              <a:lnSpc>
                <a:spcPct val="150000"/>
              </a:lnSpc>
              <a:buFont typeface="+mj-lt"/>
              <a:buAutoNum type="arabicPeriod"/>
            </a:pPr>
            <a:r>
              <a:rPr lang="es-MX" sz="1662" dirty="0">
                <a:solidFill>
                  <a:srgbClr val="252525"/>
                </a:solidFill>
                <a:latin typeface="Georgia" panose="02040502050405020303" pitchFamily="18" charset="0"/>
              </a:rPr>
              <a:t>Total a Invertir</a:t>
            </a:r>
          </a:p>
          <a:p>
            <a:pPr marL="316531" indent="-316531">
              <a:lnSpc>
                <a:spcPct val="150000"/>
              </a:lnSpc>
              <a:buFont typeface="+mj-lt"/>
              <a:buAutoNum type="arabicPeriod"/>
            </a:pPr>
            <a:r>
              <a:rPr lang="es-MX" sz="1662" dirty="0">
                <a:solidFill>
                  <a:srgbClr val="252525"/>
                </a:solidFill>
                <a:latin typeface="Georgia" panose="02040502050405020303" pitchFamily="18" charset="0"/>
              </a:rPr>
              <a:t>Precio por Acción</a:t>
            </a:r>
          </a:p>
          <a:p>
            <a:pPr marL="316531" indent="-316531">
              <a:lnSpc>
                <a:spcPct val="150000"/>
              </a:lnSpc>
              <a:buFont typeface="+mj-lt"/>
              <a:buAutoNum type="arabicPeriod"/>
            </a:pPr>
            <a:r>
              <a:rPr lang="es-MX" sz="1662" dirty="0">
                <a:solidFill>
                  <a:srgbClr val="252525"/>
                </a:solidFill>
                <a:latin typeface="Georgia" panose="02040502050405020303" pitchFamily="18" charset="0"/>
              </a:rPr>
              <a:t>Valuación Pre-Money</a:t>
            </a:r>
          </a:p>
          <a:p>
            <a:pPr marL="316531" indent="-316531">
              <a:lnSpc>
                <a:spcPct val="150000"/>
              </a:lnSpc>
              <a:buFont typeface="+mj-lt"/>
              <a:buAutoNum type="arabicPeriod"/>
            </a:pPr>
            <a:r>
              <a:rPr lang="es-MX" sz="1662" dirty="0">
                <a:solidFill>
                  <a:srgbClr val="252525"/>
                </a:solidFill>
                <a:latin typeface="Georgia" panose="02040502050405020303" pitchFamily="18" charset="0"/>
              </a:rPr>
              <a:t>Preferencia de Liquidación</a:t>
            </a:r>
          </a:p>
          <a:p>
            <a:pPr marL="316531" indent="-316531">
              <a:lnSpc>
                <a:spcPct val="150000"/>
              </a:lnSpc>
              <a:buFont typeface="+mj-lt"/>
              <a:buAutoNum type="arabicPeriod"/>
            </a:pPr>
            <a:r>
              <a:rPr lang="es-MX" sz="1662" dirty="0">
                <a:solidFill>
                  <a:srgbClr val="252525"/>
                </a:solidFill>
                <a:latin typeface="Georgia" panose="02040502050405020303" pitchFamily="18" charset="0"/>
              </a:rPr>
              <a:t>Derechos de Voto</a:t>
            </a:r>
          </a:p>
          <a:p>
            <a:pPr marL="316531" indent="-316531">
              <a:lnSpc>
                <a:spcPct val="150000"/>
              </a:lnSpc>
              <a:buFont typeface="+mj-lt"/>
              <a:buAutoNum type="arabicPeriod"/>
            </a:pPr>
            <a:r>
              <a:rPr lang="es-MX" sz="1662" dirty="0">
                <a:solidFill>
                  <a:srgbClr val="252525"/>
                </a:solidFill>
                <a:latin typeface="Georgia" panose="02040502050405020303" pitchFamily="18" charset="0"/>
              </a:rPr>
              <a:t>Provisiones de Anti-Dilución</a:t>
            </a:r>
          </a:p>
          <a:p>
            <a:pPr marL="316531" indent="-316531">
              <a:lnSpc>
                <a:spcPct val="150000"/>
              </a:lnSpc>
              <a:buFont typeface="+mj-lt"/>
              <a:buAutoNum type="arabicPeriod"/>
            </a:pPr>
            <a:r>
              <a:rPr lang="es-MX" sz="1662" dirty="0">
                <a:solidFill>
                  <a:srgbClr val="252525"/>
                </a:solidFill>
                <a:latin typeface="Georgia" panose="02040502050405020303" pitchFamily="18" charset="0"/>
              </a:rPr>
              <a:t>Derechos de Registro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622237" y="5642248"/>
            <a:ext cx="7244815" cy="348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62" dirty="0">
                <a:solidFill>
                  <a:srgbClr val="252525"/>
                </a:solidFill>
                <a:latin typeface="Georgia" panose="02040502050405020303" pitchFamily="18" charset="0"/>
              </a:rPr>
              <a:t>Típicamente tienen un tiempo limite para su aceptación y no es vinculante</a:t>
            </a:r>
            <a:endParaRPr lang="es-MX" sz="1662" dirty="0"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2237" y="229421"/>
            <a:ext cx="6068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</a:t>
            </a:r>
            <a:r>
              <a:rPr lang="es-MX" sz="3600" dirty="0" err="1"/>
              <a:t>arta</a:t>
            </a:r>
            <a:r>
              <a:rPr lang="es-MX" sz="3600" dirty="0"/>
              <a:t> de Términos (</a:t>
            </a:r>
            <a:r>
              <a:rPr lang="es-MX" sz="3600" dirty="0" err="1"/>
              <a:t>Term</a:t>
            </a:r>
            <a:r>
              <a:rPr lang="es-MX" sz="3600" dirty="0"/>
              <a:t> </a:t>
            </a:r>
            <a:r>
              <a:rPr lang="es-MX" sz="3600" dirty="0" err="1"/>
              <a:t>Sheet</a:t>
            </a:r>
            <a:r>
              <a:rPr lang="es-MX" sz="3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184773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248554" y="1833746"/>
            <a:ext cx="7092827" cy="350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776" indent="-263776" algn="just">
              <a:buFont typeface="Wingdings" panose="05000000000000000000" pitchFamily="2" charset="2"/>
              <a:buChar char="§"/>
            </a:pPr>
            <a:r>
              <a:rPr lang="es-VE" sz="2215" dirty="0">
                <a:latin typeface="Century Gothic" panose="020B0502020202020204" pitchFamily="34" charset="0"/>
              </a:rPr>
              <a:t>Concepto de </a:t>
            </a:r>
            <a:r>
              <a:rPr lang="es-VE" sz="2215" i="1" dirty="0">
                <a:latin typeface="Century Gothic" panose="020B0502020202020204" pitchFamily="34" charset="0"/>
              </a:rPr>
              <a:t>Pre-Money, Post Money.</a:t>
            </a:r>
          </a:p>
          <a:p>
            <a:pPr marL="263776" indent="-263776" algn="just">
              <a:buFont typeface="Wingdings" panose="05000000000000000000" pitchFamily="2" charset="2"/>
              <a:buChar char="§"/>
            </a:pPr>
            <a:endParaRPr lang="es-VE" sz="2215" dirty="0">
              <a:latin typeface="Century Gothic" panose="020B0502020202020204" pitchFamily="34" charset="0"/>
            </a:endParaRPr>
          </a:p>
          <a:p>
            <a:pPr marL="263776" indent="-263776" algn="just">
              <a:buFont typeface="Wingdings" panose="05000000000000000000" pitchFamily="2" charset="2"/>
              <a:buChar char="§"/>
            </a:pPr>
            <a:r>
              <a:rPr lang="es-VE" sz="2215" dirty="0">
                <a:latin typeface="Century Gothic" panose="020B0502020202020204" pitchFamily="34" charset="0"/>
              </a:rPr>
              <a:t>Deuda convertible / Participación directa.</a:t>
            </a:r>
          </a:p>
          <a:p>
            <a:pPr marL="263776" indent="-263776" algn="just">
              <a:buFont typeface="Wingdings" panose="05000000000000000000" pitchFamily="2" charset="2"/>
              <a:buChar char="§"/>
            </a:pPr>
            <a:endParaRPr lang="es-VE" sz="2215" dirty="0">
              <a:latin typeface="Century Gothic" panose="020B0502020202020204" pitchFamily="34" charset="0"/>
            </a:endParaRPr>
          </a:p>
          <a:p>
            <a:pPr marL="263776" indent="-263776" algn="just">
              <a:buFont typeface="Wingdings" panose="05000000000000000000" pitchFamily="2" charset="2"/>
              <a:buChar char="§"/>
            </a:pPr>
            <a:r>
              <a:rPr lang="es-VE" sz="2215" dirty="0">
                <a:latin typeface="Century Gothic" panose="020B0502020202020204" pitchFamily="34" charset="0"/>
              </a:rPr>
              <a:t>Tipo de cambio.</a:t>
            </a:r>
          </a:p>
          <a:p>
            <a:pPr marL="263776" indent="-263776" algn="just">
              <a:buFont typeface="Wingdings" panose="05000000000000000000" pitchFamily="2" charset="2"/>
              <a:buChar char="§"/>
            </a:pPr>
            <a:endParaRPr lang="es-VE" sz="2215" dirty="0">
              <a:latin typeface="Century Gothic" panose="020B0502020202020204" pitchFamily="34" charset="0"/>
            </a:endParaRPr>
          </a:p>
          <a:p>
            <a:pPr marL="263776" indent="-263776" algn="just">
              <a:buFont typeface="Wingdings" panose="05000000000000000000" pitchFamily="2" charset="2"/>
              <a:buChar char="§"/>
            </a:pPr>
            <a:r>
              <a:rPr lang="es-VE" sz="2215" dirty="0">
                <a:latin typeface="Century Gothic" panose="020B0502020202020204" pitchFamily="34" charset="0"/>
              </a:rPr>
              <a:t>Tabla de capitalización (diluida / no diluida).</a:t>
            </a:r>
          </a:p>
          <a:p>
            <a:pPr marL="263776" indent="-263776" algn="just">
              <a:buFont typeface="Wingdings" panose="05000000000000000000" pitchFamily="2" charset="2"/>
              <a:buChar char="§"/>
            </a:pPr>
            <a:endParaRPr lang="es-VE" sz="2215" dirty="0">
              <a:latin typeface="Century Gothic" panose="020B0502020202020204" pitchFamily="34" charset="0"/>
            </a:endParaRPr>
          </a:p>
          <a:p>
            <a:pPr marL="263776" indent="-263776" algn="just">
              <a:buFont typeface="Wingdings" panose="05000000000000000000" pitchFamily="2" charset="2"/>
              <a:buChar char="§"/>
            </a:pPr>
            <a:r>
              <a:rPr lang="es-VE" sz="2215" dirty="0">
                <a:latin typeface="Century Gothic" panose="020B0502020202020204" pitchFamily="34" charset="0"/>
              </a:rPr>
              <a:t>Plan de Opciones </a:t>
            </a:r>
            <a:r>
              <a:rPr lang="es-VE" sz="2215" i="1" dirty="0">
                <a:latin typeface="Century Gothic" panose="020B0502020202020204" pitchFamily="34" charset="0"/>
              </a:rPr>
              <a:t>(Option Pool).</a:t>
            </a:r>
          </a:p>
          <a:p>
            <a:pPr marL="263776" indent="-263776" algn="just">
              <a:buFont typeface="Wingdings" panose="05000000000000000000" pitchFamily="2" charset="2"/>
              <a:buChar char="§"/>
            </a:pPr>
            <a:endParaRPr lang="es-VE" sz="2215" dirty="0">
              <a:latin typeface="Century Gothic" panose="020B0502020202020204" pitchFamily="34" charset="0"/>
            </a:endParaRPr>
          </a:p>
        </p:txBody>
      </p:sp>
      <p:sp>
        <p:nvSpPr>
          <p:cNvPr id="7" name="CuadroTexto 4"/>
          <p:cNvSpPr txBox="1">
            <a:spLocks noChangeArrowheads="1"/>
          </p:cNvSpPr>
          <p:nvPr/>
        </p:nvSpPr>
        <p:spPr bwMode="auto">
          <a:xfrm>
            <a:off x="409084" y="349512"/>
            <a:ext cx="8228134" cy="88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200" b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Font typeface="Wingdings" panose="05000000000000000000" pitchFamily="2" charset="2"/>
              <a:defRPr sz="20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92175" indent="22225">
              <a:spcBef>
                <a:spcPct val="20000"/>
              </a:spcBef>
              <a:buFont typeface="Wingdings" panose="05000000000000000000" pitchFamily="2" charset="2"/>
              <a:defRPr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57300" indent="114300">
              <a:spcBef>
                <a:spcPct val="20000"/>
              </a:spcBef>
              <a:defRPr sz="16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619250" indent="209550">
              <a:spcBef>
                <a:spcPct val="20000"/>
              </a:spcBef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0764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5336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29908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4480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/>
            <a:r>
              <a:rPr lang="es-MX" sz="2585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Términos relativos al ingreso del Inversionista a la Compañía</a:t>
            </a:r>
          </a:p>
        </p:txBody>
      </p:sp>
    </p:spTree>
    <p:extLst>
      <p:ext uri="{BB962C8B-B14F-4D97-AF65-F5344CB8AC3E}">
        <p14:creationId xmlns:p14="http://schemas.microsoft.com/office/powerpoint/2010/main" val="44284127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409084" y="349512"/>
            <a:ext cx="8228134" cy="88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200" b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Font typeface="Wingdings" panose="05000000000000000000" pitchFamily="2" charset="2"/>
              <a:defRPr sz="20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92175" indent="22225">
              <a:spcBef>
                <a:spcPct val="20000"/>
              </a:spcBef>
              <a:buFont typeface="Wingdings" panose="05000000000000000000" pitchFamily="2" charset="2"/>
              <a:defRPr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57300" indent="114300">
              <a:spcBef>
                <a:spcPct val="20000"/>
              </a:spcBef>
              <a:defRPr sz="16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619250" indent="209550">
              <a:spcBef>
                <a:spcPct val="20000"/>
              </a:spcBef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0764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5336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29908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4480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/>
            <a:r>
              <a:rPr lang="es-VE" sz="2585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Términos relativos a los derechos del Inversionista como accionista en la Compañía (1)</a:t>
            </a:r>
            <a:endParaRPr lang="es-VE" sz="2215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" name="5 CuadroTexto"/>
          <p:cNvSpPr txBox="1"/>
          <p:nvPr/>
        </p:nvSpPr>
        <p:spPr>
          <a:xfrm>
            <a:off x="409084" y="1372180"/>
            <a:ext cx="8452167" cy="418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776" indent="-263776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VE" sz="2215" dirty="0">
                <a:latin typeface="Century Gothic" panose="020B0502020202020204" pitchFamily="34" charset="0"/>
              </a:rPr>
              <a:t>Preferencia de dividendos ($ o acciones). Acumulativos / No acumulativos</a:t>
            </a:r>
          </a:p>
          <a:p>
            <a:pPr marL="263776" indent="-263776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VE" sz="2215" dirty="0">
                <a:latin typeface="Century Gothic" panose="020B0502020202020204" pitchFamily="34" charset="0"/>
              </a:rPr>
              <a:t>Asientos en el directorio.</a:t>
            </a:r>
          </a:p>
          <a:p>
            <a:pPr marL="263776" indent="-263776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VE" sz="2215" dirty="0">
                <a:latin typeface="Century Gothic" panose="020B0502020202020204" pitchFamily="34" charset="0"/>
              </a:rPr>
              <a:t>Derechos de veto.</a:t>
            </a:r>
          </a:p>
          <a:p>
            <a:pPr marL="263776" indent="-263776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VE" sz="2215" dirty="0">
                <a:latin typeface="Century Gothic" panose="020B0502020202020204" pitchFamily="34" charset="0"/>
              </a:rPr>
              <a:t>Cesión de propiedad intelectual.</a:t>
            </a:r>
          </a:p>
          <a:p>
            <a:pPr marL="263776" indent="-263776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VE" sz="2215" dirty="0">
                <a:latin typeface="Century Gothic" panose="020B0502020202020204" pitchFamily="34" charset="0"/>
              </a:rPr>
              <a:t>No competencia.</a:t>
            </a:r>
          </a:p>
          <a:p>
            <a:pPr marL="263776" indent="-263776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VE" sz="2215" dirty="0">
                <a:latin typeface="Century Gothic" panose="020B0502020202020204" pitchFamily="34" charset="0"/>
              </a:rPr>
              <a:t>Confidencialidad.</a:t>
            </a:r>
          </a:p>
          <a:p>
            <a:pPr marL="263776" indent="-263776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VE" sz="2215" i="1" dirty="0" err="1">
                <a:latin typeface="Century Gothic" panose="020B0502020202020204" pitchFamily="34" charset="0"/>
              </a:rPr>
              <a:t>Founders</a:t>
            </a:r>
            <a:r>
              <a:rPr lang="es-VE" sz="2215" i="1" dirty="0">
                <a:latin typeface="Century Gothic" panose="020B0502020202020204" pitchFamily="34" charset="0"/>
              </a:rPr>
              <a:t> </a:t>
            </a:r>
            <a:r>
              <a:rPr lang="es-VE" sz="2215" i="1" dirty="0" err="1">
                <a:latin typeface="Century Gothic" panose="020B0502020202020204" pitchFamily="34" charset="0"/>
              </a:rPr>
              <a:t>Vesting</a:t>
            </a:r>
            <a:r>
              <a:rPr lang="es-VE" sz="2215" i="1" dirty="0">
                <a:latin typeface="Century Gothic" panose="020B0502020202020204" pitchFamily="34" charset="0"/>
              </a:rPr>
              <a:t> (</a:t>
            </a:r>
            <a:r>
              <a:rPr lang="es-VE" sz="2215" i="1" dirty="0" err="1">
                <a:latin typeface="Century Gothic" panose="020B0502020202020204" pitchFamily="34" charset="0"/>
              </a:rPr>
              <a:t>cliffs</a:t>
            </a:r>
            <a:r>
              <a:rPr lang="es-VE" sz="2215" i="1" dirty="0">
                <a:latin typeface="Century Gothic" panose="020B0502020202020204" pitchFamily="34" charset="0"/>
              </a:rPr>
              <a:t>)</a:t>
            </a:r>
            <a:endParaRPr lang="es-VE" sz="2215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902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1257972" y="113674"/>
            <a:ext cx="7349221" cy="6630648"/>
            <a:chOff x="1257972" y="113674"/>
            <a:chExt cx="7349221" cy="6630648"/>
          </a:xfrm>
        </p:grpSpPr>
        <p:pic>
          <p:nvPicPr>
            <p:cNvPr id="8198" name="Picture 6" descr="Lean Startup: el “ukemi” en la innovación de desarrollo de producto |  Netmind"/>
            <p:cNvPicPr>
              <a:picLocks noChangeAspect="1" noChangeArrowheads="1"/>
            </p:cNvPicPr>
            <p:nvPr/>
          </p:nvPicPr>
          <p:blipFill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7972" y="113674"/>
              <a:ext cx="7349221" cy="6630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1" name="Picture 2" descr="http://yipit-vinicius.wpengine.netdna-cdn.com/files/2012/08/lean_startup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8155" y="2146158"/>
              <a:ext cx="2648853" cy="2298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7730" y="453585"/>
              <a:ext cx="721896" cy="721896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4641967" y="1240042"/>
              <a:ext cx="757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cumin Variable Concept Condens" panose="020B0304020202020204" pitchFamily="34" charset="0"/>
                  <a:ea typeface="+mn-ea"/>
                  <a:cs typeface="+mn-cs"/>
                </a:rPr>
                <a:t>ideas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6585438" y="4804483"/>
              <a:ext cx="1042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cumin Variable Concept Condens" panose="020B0304020202020204" pitchFamily="34" charset="0"/>
                  <a:ea typeface="+mn-ea"/>
                  <a:cs typeface="+mn-cs"/>
                </a:rPr>
                <a:t>producto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CuadroTexto 14"/>
            <p:cNvSpPr txBox="1"/>
            <p:nvPr/>
          </p:nvSpPr>
          <p:spPr>
            <a:xfrm flipH="1">
              <a:off x="2482517" y="4804483"/>
              <a:ext cx="7058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cumin Variable Concept Condens" panose="020B0304020202020204" pitchFamily="34" charset="0"/>
                  <a:ea typeface="+mn-ea"/>
                  <a:cs typeface="+mn-cs"/>
                </a:rPr>
                <a:t>datos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8952" y="4111135"/>
              <a:ext cx="693348" cy="693348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621" y="4111135"/>
              <a:ext cx="705852" cy="705852"/>
            </a:xfrm>
            <a:prstGeom prst="rect">
              <a:avLst/>
            </a:prstGeom>
          </p:spPr>
        </p:pic>
        <p:sp>
          <p:nvSpPr>
            <p:cNvPr id="10" name="Rectángulo 9"/>
            <p:cNvSpPr/>
            <p:nvPr/>
          </p:nvSpPr>
          <p:spPr>
            <a:xfrm>
              <a:off x="2213811" y="2010799"/>
              <a:ext cx="1227221" cy="6720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6659114" y="2010799"/>
              <a:ext cx="1227221" cy="6720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ángulo 19"/>
            <p:cNvSpPr/>
            <p:nvPr/>
          </p:nvSpPr>
          <p:spPr>
            <a:xfrm flipH="1">
              <a:off x="4158734" y="4989149"/>
              <a:ext cx="1674030" cy="6720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CuadroTexto 20"/>
            <p:cNvSpPr txBox="1"/>
            <p:nvPr/>
          </p:nvSpPr>
          <p:spPr>
            <a:xfrm flipH="1">
              <a:off x="1829857" y="2081597"/>
              <a:ext cx="19951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cumin Variable Concept Condens" panose="020B0304020202020204" pitchFamily="34" charset="0"/>
                  <a:ea typeface="+mn-ea"/>
                  <a:cs typeface="+mn-cs"/>
                </a:rPr>
                <a:t>APRENDER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CuadroTexto 21"/>
            <p:cNvSpPr txBox="1"/>
            <p:nvPr/>
          </p:nvSpPr>
          <p:spPr>
            <a:xfrm flipH="1">
              <a:off x="6371979" y="2054414"/>
              <a:ext cx="18014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cumin Variable Concept Condens" panose="020B0304020202020204" pitchFamily="34" charset="0"/>
                  <a:ea typeface="+mn-ea"/>
                  <a:cs typeface="+mn-cs"/>
                </a:rPr>
                <a:t>DISEÑAR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CuadroTexto 22"/>
            <p:cNvSpPr txBox="1"/>
            <p:nvPr/>
          </p:nvSpPr>
          <p:spPr>
            <a:xfrm flipH="1">
              <a:off x="4275453" y="5055237"/>
              <a:ext cx="1490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cumin Variable Concept Condens" panose="020B0304020202020204" pitchFamily="34" charset="0"/>
                  <a:ea typeface="+mn-ea"/>
                  <a:cs typeface="+mn-cs"/>
                </a:rPr>
                <a:t>MEDIR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Rectángulo 24"/>
          <p:cNvSpPr/>
          <p:nvPr/>
        </p:nvSpPr>
        <p:spPr>
          <a:xfrm rot="16200000">
            <a:off x="-2888494" y="3095125"/>
            <a:ext cx="6858001" cy="6677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13091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409084" y="349512"/>
            <a:ext cx="8228134" cy="88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200" b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Font typeface="Wingdings" panose="05000000000000000000" pitchFamily="2" charset="2"/>
              <a:defRPr sz="20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92175" indent="22225">
              <a:spcBef>
                <a:spcPct val="20000"/>
              </a:spcBef>
              <a:buFont typeface="Wingdings" panose="05000000000000000000" pitchFamily="2" charset="2"/>
              <a:defRPr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57300" indent="114300">
              <a:spcBef>
                <a:spcPct val="20000"/>
              </a:spcBef>
              <a:defRPr sz="16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619250" indent="209550">
              <a:spcBef>
                <a:spcPct val="20000"/>
              </a:spcBef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0764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5336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29908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4480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/>
            <a:r>
              <a:rPr lang="es-VE" sz="2585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Términos relativos a los derechos del Inversionista como accionista en la Compañía (2)</a:t>
            </a:r>
            <a:endParaRPr lang="es-VE" sz="2215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5 CuadroTexto"/>
          <p:cNvSpPr txBox="1"/>
          <p:nvPr/>
        </p:nvSpPr>
        <p:spPr>
          <a:xfrm>
            <a:off x="384458" y="2033154"/>
            <a:ext cx="8508022" cy="3160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776" indent="-263776" algn="just">
              <a:buFont typeface="Wingdings" panose="05000000000000000000" pitchFamily="2" charset="2"/>
              <a:buChar char="§"/>
            </a:pPr>
            <a:r>
              <a:rPr lang="es-VE" sz="2215" dirty="0">
                <a:latin typeface="Century Gothic" panose="020B0502020202020204" pitchFamily="34" charset="0"/>
              </a:rPr>
              <a:t>Derecho de información periódica.</a:t>
            </a:r>
          </a:p>
          <a:p>
            <a:pPr marL="263776" indent="-263776" algn="just">
              <a:buFont typeface="Wingdings" panose="05000000000000000000" pitchFamily="2" charset="2"/>
              <a:buChar char="§"/>
            </a:pPr>
            <a:endParaRPr lang="es-VE" sz="2215" dirty="0">
              <a:latin typeface="Century Gothic" panose="020B0502020202020204" pitchFamily="34" charset="0"/>
            </a:endParaRPr>
          </a:p>
          <a:p>
            <a:pPr marL="263776" indent="-263776" algn="just">
              <a:buFont typeface="Wingdings" panose="05000000000000000000" pitchFamily="2" charset="2"/>
              <a:buChar char="§"/>
            </a:pPr>
            <a:r>
              <a:rPr lang="es-VE" sz="2215" dirty="0">
                <a:latin typeface="Century Gothic" panose="020B0502020202020204" pitchFamily="34" charset="0"/>
              </a:rPr>
              <a:t>Derechos de compra preferentes.</a:t>
            </a:r>
          </a:p>
          <a:p>
            <a:pPr marL="263776" indent="-263776" algn="just">
              <a:buFont typeface="Wingdings" panose="05000000000000000000" pitchFamily="2" charset="2"/>
              <a:buChar char="§"/>
            </a:pPr>
            <a:endParaRPr lang="es-VE" sz="2215" dirty="0">
              <a:latin typeface="Century Gothic" panose="020B0502020202020204" pitchFamily="34" charset="0"/>
            </a:endParaRPr>
          </a:p>
          <a:p>
            <a:pPr marL="263776" indent="-263776" algn="just">
              <a:buFont typeface="Wingdings" panose="05000000000000000000" pitchFamily="2" charset="2"/>
              <a:buChar char="§"/>
            </a:pPr>
            <a:r>
              <a:rPr lang="es-VE" sz="2215" dirty="0">
                <a:latin typeface="Century Gothic" panose="020B0502020202020204" pitchFamily="34" charset="0"/>
              </a:rPr>
              <a:t>Derecho de suscripción preferente.</a:t>
            </a:r>
          </a:p>
          <a:p>
            <a:pPr marL="263776" indent="-263776" algn="just">
              <a:buFont typeface="Wingdings" panose="05000000000000000000" pitchFamily="2" charset="2"/>
              <a:buChar char="§"/>
            </a:pPr>
            <a:endParaRPr lang="es-VE" sz="2215" i="1" dirty="0">
              <a:latin typeface="Century Gothic" panose="020B0502020202020204" pitchFamily="34" charset="0"/>
            </a:endParaRPr>
          </a:p>
          <a:p>
            <a:pPr marL="263776" indent="-263776" algn="just">
              <a:buFont typeface="Wingdings" panose="05000000000000000000" pitchFamily="2" charset="2"/>
              <a:buChar char="§"/>
            </a:pPr>
            <a:r>
              <a:rPr lang="es-VE" sz="2215" dirty="0">
                <a:latin typeface="Century Gothic" panose="020B0502020202020204" pitchFamily="34" charset="0"/>
              </a:rPr>
              <a:t>Clausulas de anti-</a:t>
            </a:r>
            <a:r>
              <a:rPr lang="es-VE" sz="2215" dirty="0" err="1">
                <a:latin typeface="Century Gothic" panose="020B0502020202020204" pitchFamily="34" charset="0"/>
              </a:rPr>
              <a:t>dilusión</a:t>
            </a:r>
            <a:r>
              <a:rPr lang="es-VE" sz="2215" dirty="0">
                <a:latin typeface="Century Gothic" panose="020B0502020202020204" pitchFamily="34" charset="0"/>
              </a:rPr>
              <a:t> (</a:t>
            </a:r>
            <a:r>
              <a:rPr lang="es-VE" sz="2215" dirty="0" err="1">
                <a:latin typeface="Century Gothic" panose="020B0502020202020204" pitchFamily="34" charset="0"/>
              </a:rPr>
              <a:t>down</a:t>
            </a:r>
            <a:r>
              <a:rPr lang="es-VE" sz="2215" dirty="0">
                <a:latin typeface="Century Gothic" panose="020B0502020202020204" pitchFamily="34" charset="0"/>
              </a:rPr>
              <a:t> round – flat round) (</a:t>
            </a:r>
            <a:r>
              <a:rPr lang="es-VE" sz="2215" dirty="0" err="1">
                <a:latin typeface="Century Gothic" panose="020B0502020202020204" pitchFamily="34" charset="0"/>
              </a:rPr>
              <a:t>ratchet</a:t>
            </a:r>
            <a:r>
              <a:rPr lang="es-VE" sz="2215" dirty="0">
                <a:latin typeface="Century Gothic" panose="020B0502020202020204" pitchFamily="34" charset="0"/>
              </a:rPr>
              <a:t>)</a:t>
            </a:r>
            <a:endParaRPr lang="es-VE" sz="2215" i="1" dirty="0">
              <a:latin typeface="Century Gothic" panose="020B0502020202020204" pitchFamily="34" charset="0"/>
            </a:endParaRPr>
          </a:p>
          <a:p>
            <a:pPr marL="263776" indent="-263776" algn="just">
              <a:buFont typeface="Wingdings" panose="05000000000000000000" pitchFamily="2" charset="2"/>
              <a:buChar char="§"/>
            </a:pPr>
            <a:endParaRPr lang="es-VE" sz="2215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91718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409084" y="349511"/>
            <a:ext cx="8228134" cy="88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200" b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Font typeface="Wingdings" panose="05000000000000000000" pitchFamily="2" charset="2"/>
              <a:defRPr sz="20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92175" indent="22225">
              <a:spcBef>
                <a:spcPct val="20000"/>
              </a:spcBef>
              <a:buFont typeface="Wingdings" panose="05000000000000000000" pitchFamily="2" charset="2"/>
              <a:defRPr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57300" indent="114300">
              <a:spcBef>
                <a:spcPct val="20000"/>
              </a:spcBef>
              <a:defRPr sz="16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619250" indent="209550">
              <a:spcBef>
                <a:spcPct val="20000"/>
              </a:spcBef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0764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5336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29908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4480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/>
            <a:r>
              <a:rPr lang="es-MX" sz="2585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Términos de salida del Inversionista de la Compañía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51520" y="2033154"/>
            <a:ext cx="8640960" cy="2819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776" indent="-263776" algn="just">
              <a:buFont typeface="Wingdings" panose="05000000000000000000" pitchFamily="2" charset="2"/>
              <a:buChar char="§"/>
            </a:pPr>
            <a:r>
              <a:rPr lang="es-VE" sz="2215" dirty="0">
                <a:latin typeface="Century Gothic" panose="020B0502020202020204" pitchFamily="34" charset="0"/>
              </a:rPr>
              <a:t>Preferencia de Liquidación (concepto de liquidación consolidada) (1x, 2x, participación preferente)</a:t>
            </a:r>
          </a:p>
          <a:p>
            <a:pPr marL="263776" indent="-263776" algn="just">
              <a:buFont typeface="Wingdings" panose="05000000000000000000" pitchFamily="2" charset="2"/>
              <a:buChar char="§"/>
            </a:pPr>
            <a:endParaRPr lang="es-VE" sz="2215" dirty="0">
              <a:latin typeface="Century Gothic" panose="020B0502020202020204" pitchFamily="34" charset="0"/>
            </a:endParaRPr>
          </a:p>
          <a:p>
            <a:pPr marL="263776" indent="-263776" algn="just">
              <a:buFont typeface="Wingdings" panose="05000000000000000000" pitchFamily="2" charset="2"/>
              <a:buChar char="§"/>
            </a:pPr>
            <a:r>
              <a:rPr lang="es-VE" sz="2215" dirty="0">
                <a:latin typeface="Century Gothic" panose="020B0502020202020204" pitchFamily="34" charset="0"/>
              </a:rPr>
              <a:t>Recompra de acciones (hitos, no es estándar)</a:t>
            </a:r>
          </a:p>
          <a:p>
            <a:pPr marL="263776" indent="-263776" algn="just">
              <a:buFont typeface="Wingdings" panose="05000000000000000000" pitchFamily="2" charset="2"/>
              <a:buChar char="§"/>
            </a:pPr>
            <a:endParaRPr lang="es-VE" sz="2215" dirty="0">
              <a:latin typeface="Century Gothic" panose="020B0502020202020204" pitchFamily="34" charset="0"/>
            </a:endParaRPr>
          </a:p>
          <a:p>
            <a:pPr marL="263776" indent="-263776" algn="just">
              <a:buFont typeface="Wingdings" panose="05000000000000000000" pitchFamily="2" charset="2"/>
              <a:buChar char="§"/>
            </a:pPr>
            <a:r>
              <a:rPr lang="es-VE" sz="2215" dirty="0">
                <a:latin typeface="Century Gothic" panose="020B0502020202020204" pitchFamily="34" charset="0"/>
              </a:rPr>
              <a:t>Derechos de conversión.</a:t>
            </a:r>
          </a:p>
          <a:p>
            <a:pPr marL="263776" indent="-263776" algn="just">
              <a:buFont typeface="Wingdings" panose="05000000000000000000" pitchFamily="2" charset="2"/>
              <a:buChar char="§"/>
            </a:pPr>
            <a:endParaRPr lang="es-VE" sz="2215" dirty="0">
              <a:latin typeface="Century Gothic" panose="020B0502020202020204" pitchFamily="34" charset="0"/>
            </a:endParaRPr>
          </a:p>
          <a:p>
            <a:pPr marL="263776" indent="-263776" algn="just">
              <a:buFont typeface="Wingdings" panose="05000000000000000000" pitchFamily="2" charset="2"/>
              <a:buChar char="§"/>
            </a:pPr>
            <a:r>
              <a:rPr lang="es-VE" sz="2215" dirty="0">
                <a:latin typeface="Century Gothic" panose="020B0502020202020204" pitchFamily="34" charset="0"/>
              </a:rPr>
              <a:t>Derechos de venta conjunta</a:t>
            </a:r>
          </a:p>
        </p:txBody>
      </p:sp>
    </p:spTree>
    <p:extLst>
      <p:ext uri="{BB962C8B-B14F-4D97-AF65-F5344CB8AC3E}">
        <p14:creationId xmlns:p14="http://schemas.microsoft.com/office/powerpoint/2010/main" val="1443993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60203" y="1871066"/>
            <a:ext cx="1563136" cy="7740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15" b="0" i="0" u="none" strike="noStrike" kern="1200" cap="none" spc="0" normalizeH="0" baseline="0" noProof="0" dirty="0" err="1">
                <a:ln w="13462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Organizar</a:t>
            </a:r>
            <a:r>
              <a:rPr kumimoji="0" lang="en-US" sz="2215" b="0" i="0" u="none" strike="noStrike" kern="1200" cap="none" spc="0" normalizeH="0" baseline="0" noProof="0" dirty="0">
                <a:ln w="13462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 Ideas</a:t>
            </a:r>
          </a:p>
        </p:txBody>
      </p:sp>
      <p:sp>
        <p:nvSpPr>
          <p:cNvPr id="8" name="Striped Right Arrow 7"/>
          <p:cNvSpPr/>
          <p:nvPr/>
        </p:nvSpPr>
        <p:spPr>
          <a:xfrm rot="4076478">
            <a:off x="6873684" y="2912616"/>
            <a:ext cx="906184" cy="430779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0978" y="3568606"/>
            <a:ext cx="1478258" cy="7740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15" b="0" i="0" u="none" strike="noStrike" kern="1200" cap="none" spc="0" normalizeH="0" baseline="0" noProof="0" dirty="0" err="1">
                <a:ln w="13462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Proponer</a:t>
            </a:r>
            <a:r>
              <a:rPr kumimoji="0" lang="en-US" sz="2215" b="0" i="0" u="none" strike="noStrike" kern="1200" cap="none" spc="0" normalizeH="0" baseline="0" noProof="0" dirty="0">
                <a:ln w="13462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 </a:t>
            </a:r>
            <a:r>
              <a:rPr kumimoji="0" lang="en-US" sz="2215" b="0" i="0" u="none" strike="noStrike" kern="1200" cap="none" spc="0" normalizeH="0" baseline="0" noProof="0" dirty="0" err="1">
                <a:ln w="13462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Hipótesis</a:t>
            </a:r>
            <a:endParaRPr kumimoji="0" lang="en-US" sz="2215" b="0" i="0" u="none" strike="noStrike" kern="1200" cap="none" spc="0" normalizeH="0" baseline="0" noProof="0" dirty="0">
              <a:ln w="13462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</p:txBody>
      </p:sp>
      <p:sp>
        <p:nvSpPr>
          <p:cNvPr id="10" name="Striped Right Arrow 9"/>
          <p:cNvSpPr/>
          <p:nvPr/>
        </p:nvSpPr>
        <p:spPr>
          <a:xfrm rot="4106783">
            <a:off x="7434147" y="4606693"/>
            <a:ext cx="872406" cy="406941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79205" y="5332025"/>
            <a:ext cx="1423760" cy="7740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15" b="0" i="0" u="none" strike="noStrike" kern="1200" cap="none" spc="0" normalizeH="0" baseline="0" noProof="0" dirty="0" err="1">
                <a:ln w="13462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Probar</a:t>
            </a:r>
            <a:r>
              <a:rPr kumimoji="0" lang="en-US" sz="2215" b="0" i="0" u="none" strike="noStrike" kern="1200" cap="none" spc="0" normalizeH="0" baseline="0" noProof="0" dirty="0">
                <a:ln w="13462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 </a:t>
            </a:r>
            <a:r>
              <a:rPr kumimoji="0" lang="en-US" sz="2215" b="0" i="0" u="none" strike="noStrike" kern="1200" cap="none" spc="0" normalizeH="0" baseline="0" noProof="0" dirty="0" err="1">
                <a:ln w="13462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en</a:t>
            </a:r>
            <a:r>
              <a:rPr kumimoji="0" lang="en-US" sz="2215" b="0" i="0" u="none" strike="noStrike" kern="1200" cap="none" spc="0" normalizeH="0" baseline="0" noProof="0" dirty="0">
                <a:ln w="13462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 Campo</a:t>
            </a:r>
          </a:p>
        </p:txBody>
      </p:sp>
      <p:sp>
        <p:nvSpPr>
          <p:cNvPr id="12" name="Bent Arrow 11"/>
          <p:cNvSpPr/>
          <p:nvPr/>
        </p:nvSpPr>
        <p:spPr>
          <a:xfrm flipH="1">
            <a:off x="7823338" y="1893171"/>
            <a:ext cx="1043215" cy="3286623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0" y="170914"/>
            <a:ext cx="8590547" cy="6677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-509102" y="212827"/>
            <a:ext cx="9597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Business </a:t>
            </a:r>
            <a:r>
              <a:rPr kumimoji="0" lang="es-MX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Model</a:t>
            </a: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 </a:t>
            </a:r>
            <a:r>
              <a:rPr kumimoji="0" lang="es-MX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Canvas</a:t>
            </a: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 – </a:t>
            </a:r>
            <a:r>
              <a:rPr kumimoji="0" lang="es-MX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Osterwalder</a:t>
            </a: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 (2008)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ExtraLi" panose="020B0304020202020204" pitchFamily="34" charset="0"/>
              <a:ea typeface="+mn-ea"/>
              <a:cs typeface="+mn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32347" y="1358734"/>
            <a:ext cx="1143000" cy="378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32347" y="5293496"/>
            <a:ext cx="3063600" cy="119526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328736" y="5293496"/>
            <a:ext cx="3063600" cy="11952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1394109" y="3292599"/>
            <a:ext cx="1143000" cy="1836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1406352" y="1334578"/>
            <a:ext cx="1143000" cy="189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2655871" y="1334578"/>
            <a:ext cx="1143000" cy="378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5202915" y="1334578"/>
            <a:ext cx="1143000" cy="37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3929393" y="3284863"/>
            <a:ext cx="1143000" cy="1836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3929876" y="1323169"/>
            <a:ext cx="1143000" cy="189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99" y="2258095"/>
            <a:ext cx="807983" cy="807983"/>
          </a:xfrm>
          <a:prstGeom prst="rect">
            <a:avLst/>
          </a:prstGeom>
        </p:spPr>
      </p:pic>
      <p:sp>
        <p:nvSpPr>
          <p:cNvPr id="29" name="CuadroTexto 28"/>
          <p:cNvSpPr txBox="1"/>
          <p:nvPr/>
        </p:nvSpPr>
        <p:spPr>
          <a:xfrm flipH="1">
            <a:off x="169394" y="3398246"/>
            <a:ext cx="1028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Socios y Alianzas (KP)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445" y="1358734"/>
            <a:ext cx="690814" cy="690814"/>
          </a:xfrm>
          <a:prstGeom prst="rect">
            <a:avLst/>
          </a:prstGeom>
        </p:spPr>
      </p:pic>
      <p:sp>
        <p:nvSpPr>
          <p:cNvPr id="31" name="CuadroTexto 30"/>
          <p:cNvSpPr txBox="1"/>
          <p:nvPr/>
        </p:nvSpPr>
        <p:spPr>
          <a:xfrm flipH="1">
            <a:off x="1428264" y="2051347"/>
            <a:ext cx="1108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Actividades Críticas (KA)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300" y="3429000"/>
            <a:ext cx="734617" cy="734617"/>
          </a:xfrm>
          <a:prstGeom prst="rect">
            <a:avLst/>
          </a:prstGeom>
        </p:spPr>
      </p:pic>
      <p:sp>
        <p:nvSpPr>
          <p:cNvPr id="34" name="CuadroTexto 33"/>
          <p:cNvSpPr txBox="1"/>
          <p:nvPr/>
        </p:nvSpPr>
        <p:spPr>
          <a:xfrm flipH="1">
            <a:off x="1373451" y="4182624"/>
            <a:ext cx="1192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Principales Recursos (KR)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785" y="2233068"/>
            <a:ext cx="685920" cy="685920"/>
          </a:xfrm>
          <a:prstGeom prst="rect">
            <a:avLst/>
          </a:prstGeom>
        </p:spPr>
      </p:pic>
      <p:sp>
        <p:nvSpPr>
          <p:cNvPr id="36" name="CuadroTexto 35"/>
          <p:cNvSpPr txBox="1"/>
          <p:nvPr/>
        </p:nvSpPr>
        <p:spPr>
          <a:xfrm flipH="1">
            <a:off x="2683355" y="3445827"/>
            <a:ext cx="1124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Propuesta de Valor (VP)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43" y="1470994"/>
            <a:ext cx="549755" cy="549755"/>
          </a:xfrm>
          <a:prstGeom prst="rect">
            <a:avLst/>
          </a:prstGeom>
        </p:spPr>
      </p:pic>
      <p:sp>
        <p:nvSpPr>
          <p:cNvPr id="38" name="CuadroTexto 37"/>
          <p:cNvSpPr txBox="1"/>
          <p:nvPr/>
        </p:nvSpPr>
        <p:spPr>
          <a:xfrm flipH="1">
            <a:off x="3947722" y="2038207"/>
            <a:ext cx="1124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Relación con clientes (CR)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39" name="CuadroTexto 38"/>
          <p:cNvSpPr txBox="1"/>
          <p:nvPr/>
        </p:nvSpPr>
        <p:spPr>
          <a:xfrm flipH="1">
            <a:off x="3953263" y="4053038"/>
            <a:ext cx="1124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Canales de Venta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(CH)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578" y="3398246"/>
            <a:ext cx="636581" cy="636581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846" y="2097724"/>
            <a:ext cx="919138" cy="919138"/>
          </a:xfrm>
          <a:prstGeom prst="rect">
            <a:avLst/>
          </a:prstGeom>
        </p:spPr>
      </p:pic>
      <p:sp>
        <p:nvSpPr>
          <p:cNvPr id="42" name="CuadroTexto 41"/>
          <p:cNvSpPr txBox="1"/>
          <p:nvPr/>
        </p:nvSpPr>
        <p:spPr>
          <a:xfrm flipH="1">
            <a:off x="5142263" y="3453370"/>
            <a:ext cx="1249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Segmentos de Mercado (CS)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pic>
        <p:nvPicPr>
          <p:cNvPr id="41" name="Imagen 40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99" y="5323085"/>
            <a:ext cx="1145838" cy="1145838"/>
          </a:xfrm>
          <a:prstGeom prst="rect">
            <a:avLst/>
          </a:prstGeom>
        </p:spPr>
      </p:pic>
      <p:sp>
        <p:nvSpPr>
          <p:cNvPr id="44" name="CuadroTexto 43"/>
          <p:cNvSpPr txBox="1"/>
          <p:nvPr/>
        </p:nvSpPr>
        <p:spPr>
          <a:xfrm flipH="1">
            <a:off x="1490295" y="5429462"/>
            <a:ext cx="1268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Estructura de Costos (CS)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12" y="5424775"/>
            <a:ext cx="837163" cy="837163"/>
          </a:xfrm>
          <a:prstGeom prst="rect">
            <a:avLst/>
          </a:prstGeom>
        </p:spPr>
      </p:pic>
      <p:sp>
        <p:nvSpPr>
          <p:cNvPr id="46" name="CuadroTexto 45"/>
          <p:cNvSpPr txBox="1"/>
          <p:nvPr/>
        </p:nvSpPr>
        <p:spPr>
          <a:xfrm flipH="1">
            <a:off x="4835242" y="5416059"/>
            <a:ext cx="1124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Fuente de Ingresos (RS)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47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5303523" y="692331"/>
            <a:ext cx="3413188" cy="544721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435268" y="692331"/>
            <a:ext cx="3413188" cy="544721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90489" y="1229241"/>
            <a:ext cx="2102747" cy="802586"/>
          </a:xfrm>
          <a:prstGeom prst="rect">
            <a:avLst/>
          </a:prstGeom>
          <a:noFill/>
        </p:spPr>
        <p:txBody>
          <a:bodyPr wrap="none" lIns="63305" tIns="31652" rIns="63305" bIns="3165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3462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Empresa</a:t>
            </a:r>
            <a:endParaRPr kumimoji="0" lang="en-US" sz="4800" b="1" i="0" u="none" strike="noStrike" kern="1200" cap="none" spc="0" normalizeH="0" baseline="0" noProof="0" dirty="0">
              <a:ln w="13462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3432" y="1229241"/>
            <a:ext cx="1793367" cy="802586"/>
          </a:xfrm>
          <a:prstGeom prst="rect">
            <a:avLst/>
          </a:prstGeom>
          <a:noFill/>
        </p:spPr>
        <p:txBody>
          <a:bodyPr wrap="none" lIns="63305" tIns="31652" rIns="63305" bIns="3165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3462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Startup</a:t>
            </a:r>
          </a:p>
        </p:txBody>
      </p:sp>
      <p:sp>
        <p:nvSpPr>
          <p:cNvPr id="5" name="Rectangle 4"/>
          <p:cNvSpPr/>
          <p:nvPr/>
        </p:nvSpPr>
        <p:spPr>
          <a:xfrm>
            <a:off x="4183450" y="3113519"/>
            <a:ext cx="785079" cy="639336"/>
          </a:xfrm>
          <a:prstGeom prst="rect">
            <a:avLst/>
          </a:prstGeom>
          <a:noFill/>
        </p:spPr>
        <p:txBody>
          <a:bodyPr wrap="none" lIns="63305" tIns="31652" rIns="63305" bIns="3165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9" b="1" i="0" u="none" strike="noStrike" kern="1200" cap="none" spc="0" normalizeH="0" baseline="0" noProof="0" dirty="0">
                <a:ln w="13462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VS</a:t>
            </a:r>
          </a:p>
        </p:txBody>
      </p:sp>
      <p:sp>
        <p:nvSpPr>
          <p:cNvPr id="6" name="Rectangle 5"/>
          <p:cNvSpPr/>
          <p:nvPr/>
        </p:nvSpPr>
        <p:spPr>
          <a:xfrm>
            <a:off x="809450" y="2570386"/>
            <a:ext cx="2743200" cy="1981435"/>
          </a:xfrm>
          <a:prstGeom prst="rect">
            <a:avLst/>
          </a:prstGeom>
          <a:noFill/>
        </p:spPr>
        <p:txBody>
          <a:bodyPr lIns="63305" tIns="31652" rIns="63305" bIns="3165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92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Una organización que comercializa un producto o servicio </a:t>
            </a:r>
            <a:r>
              <a:rPr kumimoji="0" lang="es-AR" sz="2492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con el fin de generar utilidades </a:t>
            </a:r>
          </a:p>
        </p:txBody>
      </p:sp>
      <p:sp>
        <p:nvSpPr>
          <p:cNvPr id="7" name="Rectangle 6"/>
          <p:cNvSpPr/>
          <p:nvPr/>
        </p:nvSpPr>
        <p:spPr>
          <a:xfrm>
            <a:off x="5638516" y="2570386"/>
            <a:ext cx="2743200" cy="1597932"/>
          </a:xfrm>
          <a:prstGeom prst="rect">
            <a:avLst/>
          </a:prstGeom>
          <a:noFill/>
        </p:spPr>
        <p:txBody>
          <a:bodyPr lIns="63305" tIns="31652" rIns="63305" bIns="3165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92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Una </a:t>
            </a:r>
            <a:r>
              <a:rPr kumimoji="0" lang="es-AR" sz="2492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organización temporal </a:t>
            </a:r>
            <a:r>
              <a:rPr kumimoji="0" lang="es-AR" sz="2492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que busca un modelo de negocios recurrente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46AE60-CA8D-4E4F-8B3F-FD94BDA90605}"/>
              </a:ext>
            </a:extLst>
          </p:cNvPr>
          <p:cNvSpPr txBox="1"/>
          <p:nvPr/>
        </p:nvSpPr>
        <p:spPr>
          <a:xfrm>
            <a:off x="6113432" y="4569883"/>
            <a:ext cx="18671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Planifica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Toma Riesgos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Innova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25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53"/>
          <a:stretch/>
        </p:blipFill>
        <p:spPr>
          <a:xfrm>
            <a:off x="0" y="0"/>
            <a:ext cx="9170504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-147145" y="-65690"/>
            <a:ext cx="9438290" cy="6989379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628960" y="2406831"/>
            <a:ext cx="6176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1" i="0" u="none" strike="noStrike" kern="1200" cap="none" spc="0" normalizeH="0" baseline="0" noProof="0" dirty="0">
                <a:ln w="13462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Dificultades de Emprender</a:t>
            </a:r>
            <a:endParaRPr kumimoji="0" lang="en-US" sz="4800" b="1" i="0" u="none" strike="noStrike" kern="1200" cap="none" spc="0" normalizeH="0" baseline="0" noProof="0" dirty="0">
              <a:ln w="13462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199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Definition of an Emotional Roller Coas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5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9756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126526" y="5043355"/>
            <a:ext cx="4929051" cy="1453156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282965" y="91830"/>
            <a:ext cx="8594565" cy="73520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397494" y="1207701"/>
          <a:ext cx="8365503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66730" y="228598"/>
            <a:ext cx="7427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3462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Todos</a:t>
            </a:r>
            <a:r>
              <a:rPr kumimoji="0" lang="en-US" sz="2400" b="0" i="0" u="none" strike="noStrike" kern="1200" cap="none" spc="0" normalizeH="0" baseline="0" noProof="0" dirty="0">
                <a:ln w="13462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3462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los</a:t>
            </a:r>
            <a:r>
              <a:rPr kumimoji="0" lang="en-US" sz="2400" b="0" i="0" u="none" strike="noStrike" kern="1200" cap="none" spc="0" normalizeH="0" baseline="0" noProof="0" dirty="0">
                <a:ln w="13462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 startups </a:t>
            </a:r>
            <a:r>
              <a:rPr kumimoji="0" lang="en-US" sz="2400" b="0" i="0" u="none" strike="noStrike" kern="1200" cap="none" spc="0" normalizeH="0" baseline="0" noProof="0" dirty="0" err="1">
                <a:ln w="13462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aspiran</a:t>
            </a:r>
            <a:r>
              <a:rPr kumimoji="0" lang="en-US" sz="2400" b="0" i="0" u="none" strike="noStrike" kern="1200" cap="none" spc="0" normalizeH="0" baseline="0" noProof="0" dirty="0">
                <a:ln w="13462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 a </a:t>
            </a:r>
            <a:r>
              <a:rPr kumimoji="0" lang="en-US" sz="2400" b="0" i="0" u="none" strike="noStrike" kern="1200" cap="none" spc="0" normalizeH="0" baseline="0" noProof="0" dirty="0" err="1">
                <a:ln w="13462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seguir</a:t>
            </a:r>
            <a:r>
              <a:rPr kumimoji="0" lang="en-US" sz="2400" b="0" i="0" u="none" strike="noStrike" kern="1200" cap="none" spc="0" normalizeH="0" baseline="0" noProof="0" dirty="0">
                <a:ln w="13462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 el </a:t>
            </a:r>
            <a:r>
              <a:rPr kumimoji="0" lang="en-US" sz="2400" b="0" i="0" u="none" strike="noStrike" kern="1200" cap="none" spc="0" normalizeH="0" baseline="0" noProof="0" dirty="0" err="1">
                <a:ln w="13462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mismo</a:t>
            </a:r>
            <a:r>
              <a:rPr kumimoji="0" lang="en-US" sz="2400" b="0" i="0" u="none" strike="noStrike" kern="1200" cap="none" spc="0" normalizeH="0" baseline="0" noProof="0" dirty="0">
                <a:ln w="13462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3462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camino</a:t>
            </a:r>
            <a:endParaRPr kumimoji="0" lang="en-US" sz="2400" b="0" i="0" u="none" strike="noStrike" kern="1200" cap="none" spc="0" normalizeH="0" baseline="0" noProof="0" dirty="0">
              <a:ln w="13462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Acumin Variable Concept ExtraLi" panose="020B03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203" y="5169769"/>
            <a:ext cx="4212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El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porcentaje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éxito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bajísimo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90%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fallan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 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años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 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menos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.5% son super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exitosos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2810" y="5300397"/>
            <a:ext cx="2063706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¿</a:t>
            </a:r>
            <a:r>
              <a:rPr kumimoji="0" lang="en-US" sz="44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Porqué</a:t>
            </a:r>
            <a:r>
              <a:rPr kumimoji="0" lang="en-US" sz="4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8" name="Elipse 7"/>
          <p:cNvSpPr/>
          <p:nvPr/>
        </p:nvSpPr>
        <p:spPr>
          <a:xfrm>
            <a:off x="5799909" y="5169769"/>
            <a:ext cx="2493854" cy="110911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019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760164" y="2223476"/>
            <a:ext cx="1703894" cy="1682684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4322709" y="2553873"/>
            <a:ext cx="1703894" cy="1682684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4467883" y="3072689"/>
            <a:ext cx="1703894" cy="1682684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4177535" y="3656279"/>
            <a:ext cx="1703894" cy="1682684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3323892" y="3690322"/>
            <a:ext cx="1703894" cy="1682684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980804" y="3168194"/>
            <a:ext cx="1703894" cy="1682684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70612" y="2515271"/>
            <a:ext cx="1703894" cy="1682684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2750" y="1644809"/>
            <a:ext cx="1536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Cliente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con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Necesidad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4405" y="2620009"/>
            <a:ext cx="1536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Solución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Diferenciada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6323" y="3807106"/>
            <a:ext cx="15361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Equipo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Indicado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18133" y="5082570"/>
            <a:ext cx="15361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Modelo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de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Negocios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Adecuado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5643" y="5250231"/>
            <a:ext cx="1536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Capital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Trabajo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3196" y="3708954"/>
            <a:ext cx="1681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Administración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de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Producto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29067" y="2397555"/>
            <a:ext cx="1536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Habilidades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de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Negocio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193140" y="3559583"/>
            <a:ext cx="821250" cy="461665"/>
            <a:chOff x="5389685" y="3023237"/>
            <a:chExt cx="1094999" cy="615553"/>
          </a:xfrm>
        </p:grpSpPr>
        <p:sp>
          <p:nvSpPr>
            <p:cNvPr id="9" name="Oval 8"/>
            <p:cNvSpPr/>
            <p:nvPr/>
          </p:nvSpPr>
          <p:spPr>
            <a:xfrm>
              <a:off x="5636381" y="3066994"/>
              <a:ext cx="535253" cy="53827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89685" y="3023237"/>
              <a:ext cx="1094999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Éxito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723335" y="98877"/>
            <a:ext cx="6596999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13462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Porque</a:t>
            </a:r>
            <a:r>
              <a:rPr kumimoji="0" lang="en-US" sz="2800" b="0" i="0" u="none" strike="noStrike" kern="1200" cap="none" spc="0" normalizeH="0" baseline="0" noProof="0" dirty="0">
                <a:ln w="13462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13462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es</a:t>
            </a:r>
            <a:r>
              <a:rPr kumimoji="0" lang="en-US" sz="2800" b="0" i="0" u="none" strike="noStrike" kern="1200" cap="none" spc="0" normalizeH="0" baseline="0" noProof="0" dirty="0">
                <a:ln w="13462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13462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difícil</a:t>
            </a:r>
            <a:r>
              <a:rPr kumimoji="0" lang="en-US" sz="2800" b="0" i="0" u="none" strike="noStrike" kern="1200" cap="none" spc="0" normalizeH="0" baseline="0" noProof="0" dirty="0">
                <a:ln w="13462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13462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juntar</a:t>
            </a:r>
            <a:r>
              <a:rPr kumimoji="0" lang="en-US" sz="2800" b="0" i="0" u="none" strike="noStrike" kern="1200" cap="none" spc="0" normalizeH="0" baseline="0" noProof="0" dirty="0">
                <a:ln w="13462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13462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todo</a:t>
            </a:r>
            <a:r>
              <a:rPr kumimoji="0" lang="en-US" sz="2800" b="0" i="0" u="none" strike="noStrike" kern="1200" cap="none" spc="0" normalizeH="0" baseline="0" noProof="0" dirty="0">
                <a:ln w="13462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 w="13462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necesario</a:t>
            </a:r>
            <a:endParaRPr kumimoji="0" lang="en-US" sz="2800" b="0" i="0" u="none" strike="noStrike" kern="1200" cap="none" spc="0" normalizeH="0" baseline="0" noProof="0" dirty="0">
              <a:ln w="13462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Acumin Variable Concept ExtraLi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52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647277" y="2769554"/>
            <a:ext cx="1449583" cy="1490379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48178" y="5822401"/>
            <a:ext cx="1472198" cy="692497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¿</a:t>
            </a:r>
            <a:r>
              <a:rPr kumimoji="0" lang="en-US" sz="405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Éxito</a:t>
            </a:r>
            <a:r>
              <a:rPr kumimoji="0" lang="en-US" sz="405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20" name="Oval 19"/>
          <p:cNvSpPr/>
          <p:nvPr/>
        </p:nvSpPr>
        <p:spPr>
          <a:xfrm>
            <a:off x="2929479" y="1878416"/>
            <a:ext cx="1449583" cy="1490379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837699" y="1541733"/>
            <a:ext cx="1449583" cy="1490379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157117" y="3570182"/>
            <a:ext cx="1449583" cy="1490379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204555" y="3682067"/>
            <a:ext cx="1449583" cy="1490379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894832" y="2982491"/>
            <a:ext cx="1449583" cy="1490379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711404" y="1914328"/>
            <a:ext cx="1449583" cy="1490379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35732" y="868077"/>
            <a:ext cx="1908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Busco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un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Cliente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para mi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Producto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95501" y="1641380"/>
            <a:ext cx="1986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Mi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solución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está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“cool”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pero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no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está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bien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diferenciada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44415" y="3511907"/>
            <a:ext cx="190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El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equipo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está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incompleto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/ sin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experiencia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43888" y="4672702"/>
            <a:ext cx="1908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No se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como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vamos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ganar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dinero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8065" y="4721818"/>
            <a:ext cx="1908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No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tenemos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capital para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empezar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6402" y="3054283"/>
            <a:ext cx="190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¿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Cómo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se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administra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un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producto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8738" y="1510366"/>
            <a:ext cx="1908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Nunca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he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tenido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un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negocio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98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992777" y="1105989"/>
            <a:ext cx="7071359" cy="4728754"/>
          </a:xfrm>
          <a:prstGeom prst="ellipse">
            <a:avLst/>
          </a:prstGeom>
          <a:solidFill>
            <a:schemeClr val="bg1">
              <a:lumMod val="6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3760164" y="1788572"/>
            <a:ext cx="1703894" cy="1682684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4322709" y="2122281"/>
            <a:ext cx="1703894" cy="1682684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4467883" y="2637785"/>
            <a:ext cx="1703894" cy="1682684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4177535" y="3221375"/>
            <a:ext cx="1703894" cy="1682684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3323892" y="3255418"/>
            <a:ext cx="1703894" cy="1682684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980804" y="2733290"/>
            <a:ext cx="1703894" cy="1682684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70612" y="2080367"/>
            <a:ext cx="1703894" cy="1682684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2750" y="1209905"/>
            <a:ext cx="1536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Cliente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con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Necesidad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4405" y="2185105"/>
            <a:ext cx="1536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Solución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Diferenciada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6323" y="3372202"/>
            <a:ext cx="15361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Equipo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Indicado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74894" y="4647666"/>
            <a:ext cx="1604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Modelo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de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Negocios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Adecuado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5643" y="4815327"/>
            <a:ext cx="1536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Capital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Trabajo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3196" y="3274050"/>
            <a:ext cx="1681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Administración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de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Producto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29067" y="1962651"/>
            <a:ext cx="1536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Habilidades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de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Negocio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193140" y="3124679"/>
            <a:ext cx="821250" cy="461665"/>
            <a:chOff x="5389685" y="3023237"/>
            <a:chExt cx="1094999" cy="615553"/>
          </a:xfrm>
        </p:grpSpPr>
        <p:sp>
          <p:nvSpPr>
            <p:cNvPr id="9" name="Oval 8"/>
            <p:cNvSpPr/>
            <p:nvPr/>
          </p:nvSpPr>
          <p:spPr>
            <a:xfrm>
              <a:off x="5636381" y="3066994"/>
              <a:ext cx="535253" cy="53827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89685" y="3023237"/>
              <a:ext cx="109499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Éxito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979096" y="968199"/>
            <a:ext cx="1135484" cy="3000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Liderazgo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81429" y="1193272"/>
            <a:ext cx="1135484" cy="5078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Casos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Exito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41768" y="1983781"/>
            <a:ext cx="1135484" cy="3000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Marco Legal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42236" y="3274051"/>
            <a:ext cx="1135484" cy="5078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Apoyos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Gobierno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59304" y="4509166"/>
            <a:ext cx="1441796" cy="3000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Capital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Financiero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81428" y="5477629"/>
            <a:ext cx="1260340" cy="5078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Capital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Humano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67768" y="5657865"/>
            <a:ext cx="1135484" cy="3000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Cultura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77527" y="5450289"/>
            <a:ext cx="1135484" cy="3000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Educación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2231" y="4511183"/>
            <a:ext cx="1246709" cy="3000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Infraestructura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1201" y="3297633"/>
            <a:ext cx="1193139" cy="5078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Redes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Vinculación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2231" y="1999604"/>
            <a:ext cx="1193139" cy="5078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Servicios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Soporte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93231" y="1193272"/>
            <a:ext cx="1193139" cy="5078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Clientes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Tempranos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32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1" t="13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 r="-250" b="-76"/>
          <a:stretch/>
        </p:blipFill>
        <p:spPr>
          <a:xfrm>
            <a:off x="-1" y="-1"/>
            <a:ext cx="9165022" cy="6863255"/>
          </a:xfrm>
          <a:prstGeom prst="rtTriangle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-21021" y="-65691"/>
            <a:ext cx="9438290" cy="6989379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065343" y="2921168"/>
            <a:ext cx="7420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6000" b="1" i="0" u="none" strike="noStrike" kern="1200" cap="none" spc="50" normalizeH="0" baseline="0" noProof="0" dirty="0" err="1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Startup</a:t>
            </a:r>
            <a:r>
              <a:rPr kumimoji="0" lang="es-MX" sz="6000" b="1" i="0" u="none" strike="noStrike" kern="1200" cap="none" spc="50" normalizeH="0" baseline="0" noProof="0" dirty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 vs Empresa</a:t>
            </a:r>
            <a:endParaRPr kumimoji="0" lang="en-US" sz="6000" b="1" i="0" u="none" strike="noStrike" kern="1200" cap="none" spc="50" normalizeH="0" baseline="0" noProof="0" dirty="0">
              <a:ln w="0"/>
              <a:solidFill>
                <a:srgbClr val="EEECE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cumin Variable Concept ExtraLi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89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992777" y="1105989"/>
            <a:ext cx="7071359" cy="4728754"/>
          </a:xfrm>
          <a:prstGeom prst="ellipse">
            <a:avLst/>
          </a:prstGeom>
          <a:solidFill>
            <a:schemeClr val="bg1">
              <a:lumMod val="6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3760164" y="1788572"/>
            <a:ext cx="1703894" cy="1682684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4322709" y="2122281"/>
            <a:ext cx="1703894" cy="1682684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4467883" y="2637785"/>
            <a:ext cx="1703894" cy="1682684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4177535" y="3221375"/>
            <a:ext cx="1703894" cy="1682684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3323892" y="3255418"/>
            <a:ext cx="1703894" cy="1682684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980804" y="2733290"/>
            <a:ext cx="1703894" cy="1682684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70612" y="2080367"/>
            <a:ext cx="1703894" cy="1682684"/>
          </a:xfrm>
          <a:prstGeom prst="ellipse">
            <a:avLst/>
          </a:prstGeom>
          <a:solidFill>
            <a:schemeClr val="tx2">
              <a:alpha val="59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2750" y="1209905"/>
            <a:ext cx="1536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Cliente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con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Necesidad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4405" y="2185105"/>
            <a:ext cx="1536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Solución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Diferenciada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6323" y="3372202"/>
            <a:ext cx="15361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Equipo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Indicado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74894" y="4647666"/>
            <a:ext cx="1604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Modelo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de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Negocios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Adecuado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5643" y="4815327"/>
            <a:ext cx="1536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Capital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Trabajo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3196" y="3274050"/>
            <a:ext cx="1681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Administración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de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Producto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29067" y="1962651"/>
            <a:ext cx="1536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Habilidades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 de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Condens" panose="020B0304020202020204" pitchFamily="34" charset="0"/>
                <a:ea typeface="+mn-ea"/>
                <a:cs typeface="+mn-cs"/>
              </a:rPr>
              <a:t>Negocio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 Condens" panose="020B0304020202020204" pitchFamily="34" charset="0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193140" y="3124679"/>
            <a:ext cx="821250" cy="461665"/>
            <a:chOff x="5389685" y="3023237"/>
            <a:chExt cx="1094999" cy="615553"/>
          </a:xfrm>
        </p:grpSpPr>
        <p:sp>
          <p:nvSpPr>
            <p:cNvPr id="9" name="Oval 8"/>
            <p:cNvSpPr/>
            <p:nvPr/>
          </p:nvSpPr>
          <p:spPr>
            <a:xfrm>
              <a:off x="5636381" y="3066994"/>
              <a:ext cx="535253" cy="53827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89685" y="3023237"/>
              <a:ext cx="109499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Éxito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979096" y="968199"/>
            <a:ext cx="1135484" cy="3000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Liderazgo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81429" y="1193272"/>
            <a:ext cx="1135484" cy="507831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FC000"/>
              </a:gs>
            </a:gsLst>
            <a:lin ang="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Casos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Exito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41768" y="1983781"/>
            <a:ext cx="1135484" cy="300082"/>
          </a:xfrm>
          <a:prstGeom prst="rect">
            <a:avLst/>
          </a:prstGeom>
          <a:solidFill>
            <a:srgbClr val="FFC50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Marco Legal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55424" y="3274050"/>
            <a:ext cx="1135484" cy="507831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C50D"/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Apoyos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Gobierno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59304" y="4509166"/>
            <a:ext cx="1441796" cy="300082"/>
          </a:xfrm>
          <a:prstGeom prst="rect">
            <a:avLst/>
          </a:prstGeom>
          <a:solidFill>
            <a:srgbClr val="FFC50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Capital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Financiero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81428" y="5477629"/>
            <a:ext cx="1260340" cy="507831"/>
          </a:xfrm>
          <a:prstGeom prst="rect">
            <a:avLst/>
          </a:prstGeom>
          <a:solidFill>
            <a:srgbClr val="FFC50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Capital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Humano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67768" y="5657865"/>
            <a:ext cx="1135484" cy="300082"/>
          </a:xfrm>
          <a:prstGeom prst="rect">
            <a:avLst/>
          </a:prstGeom>
          <a:solidFill>
            <a:srgbClr val="FFC50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Cultura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77527" y="5450289"/>
            <a:ext cx="1135484" cy="300082"/>
          </a:xfrm>
          <a:prstGeom prst="rect">
            <a:avLst/>
          </a:prstGeom>
          <a:solidFill>
            <a:srgbClr val="FFC50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Educación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2231" y="4511183"/>
            <a:ext cx="1246709" cy="300082"/>
          </a:xfrm>
          <a:prstGeom prst="rect">
            <a:avLst/>
          </a:prstGeom>
          <a:solidFill>
            <a:srgbClr val="FFC50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Infraestructura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1201" y="3297633"/>
            <a:ext cx="1193139" cy="5078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Redes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Vinculación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2231" y="1999604"/>
            <a:ext cx="1193139" cy="507831"/>
          </a:xfrm>
          <a:prstGeom prst="rect">
            <a:avLst/>
          </a:prstGeom>
          <a:solidFill>
            <a:srgbClr val="28B63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Servicios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Soporte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93231" y="1193272"/>
            <a:ext cx="1193139" cy="5078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Clientes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Tempranos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35BB026-BA93-4D01-8AD3-4F32441343DD}"/>
              </a:ext>
            </a:extLst>
          </p:cNvPr>
          <p:cNvSpPr txBox="1"/>
          <p:nvPr/>
        </p:nvSpPr>
        <p:spPr>
          <a:xfrm>
            <a:off x="3979096" y="954761"/>
            <a:ext cx="1135484" cy="300082"/>
          </a:xfrm>
          <a:prstGeom prst="rect">
            <a:avLst/>
          </a:prstGeom>
          <a:solidFill>
            <a:srgbClr val="28B63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Liderazgo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1A4F47A-856E-4228-9BC3-D07413595592}"/>
              </a:ext>
            </a:extLst>
          </p:cNvPr>
          <p:cNvSpPr txBox="1"/>
          <p:nvPr/>
        </p:nvSpPr>
        <p:spPr>
          <a:xfrm>
            <a:off x="171201" y="3284195"/>
            <a:ext cx="1193139" cy="507831"/>
          </a:xfrm>
          <a:prstGeom prst="rect">
            <a:avLst/>
          </a:prstGeom>
          <a:solidFill>
            <a:srgbClr val="28B63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Redes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Vinculación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681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Sticker Curved Arrow on Both Sides-Red - 8 x 22 MM : Amazon.co.uk: DIY &amp;amp;  Tools">
            <a:extLst>
              <a:ext uri="{FF2B5EF4-FFF2-40B4-BE49-F238E27FC236}">
                <a16:creationId xmlns:a16="http://schemas.microsoft.com/office/drawing/2014/main" id="{3B71A643-E390-4701-8573-8B5AC49B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491" y="-296520"/>
            <a:ext cx="2726871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D491B1-C8B9-41DC-AC6C-31027575E9FB}"/>
              </a:ext>
            </a:extLst>
          </p:cNvPr>
          <p:cNvSpPr txBox="1"/>
          <p:nvPr/>
        </p:nvSpPr>
        <p:spPr>
          <a:xfrm>
            <a:off x="228596" y="406435"/>
            <a:ext cx="26255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Cultura</a:t>
            </a:r>
            <a:r>
              <a:rPr lang="en-GB" dirty="0"/>
              <a:t> </a:t>
            </a:r>
            <a:r>
              <a:rPr lang="en-GB" dirty="0" err="1"/>
              <a:t>Emprendedora</a:t>
            </a:r>
            <a:endParaRPr lang="en-GB" dirty="0"/>
          </a:p>
          <a:p>
            <a:r>
              <a:rPr lang="en-GB" dirty="0" err="1"/>
              <a:t>Historias</a:t>
            </a:r>
            <a:r>
              <a:rPr lang="en-GB" dirty="0"/>
              <a:t> de </a:t>
            </a:r>
            <a:r>
              <a:rPr lang="en-GB" dirty="0" err="1"/>
              <a:t>Éxito</a:t>
            </a:r>
            <a:endParaRPr lang="en-GB" dirty="0"/>
          </a:p>
          <a:p>
            <a:r>
              <a:rPr lang="en-GB" dirty="0" err="1"/>
              <a:t>Corporativos</a:t>
            </a:r>
            <a:r>
              <a:rPr lang="en-GB" dirty="0"/>
              <a:t> </a:t>
            </a:r>
            <a:r>
              <a:rPr lang="en-GB" dirty="0" err="1"/>
              <a:t>Involucrados</a:t>
            </a:r>
            <a:endParaRPr lang="en-GB" dirty="0"/>
          </a:p>
          <a:p>
            <a:r>
              <a:rPr lang="en-GB" dirty="0" err="1"/>
              <a:t>Fondos</a:t>
            </a:r>
            <a:r>
              <a:rPr lang="en-GB" dirty="0"/>
              <a:t> </a:t>
            </a:r>
            <a:r>
              <a:rPr lang="en-GB" dirty="0" err="1"/>
              <a:t>Internacionales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04322-9065-4EEB-826D-4F5BB039ACA7}"/>
              </a:ext>
            </a:extLst>
          </p:cNvPr>
          <p:cNvSpPr txBox="1"/>
          <p:nvPr/>
        </p:nvSpPr>
        <p:spPr>
          <a:xfrm>
            <a:off x="5938563" y="547300"/>
            <a:ext cx="29768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Apoyos</a:t>
            </a:r>
            <a:r>
              <a:rPr lang="en-GB" dirty="0"/>
              <a:t> </a:t>
            </a:r>
            <a:r>
              <a:rPr lang="en-GB" dirty="0" err="1"/>
              <a:t>Federales</a:t>
            </a:r>
            <a:r>
              <a:rPr lang="en-GB" dirty="0"/>
              <a:t> / </a:t>
            </a:r>
            <a:r>
              <a:rPr lang="en-GB" dirty="0" err="1"/>
              <a:t>Incentivos</a:t>
            </a:r>
            <a:endParaRPr lang="en-GB" dirty="0"/>
          </a:p>
          <a:p>
            <a:r>
              <a:rPr lang="en-GB" dirty="0" err="1"/>
              <a:t>Educación</a:t>
            </a:r>
            <a:r>
              <a:rPr lang="en-GB" dirty="0"/>
              <a:t> </a:t>
            </a:r>
            <a:r>
              <a:rPr lang="en-GB" dirty="0" err="1"/>
              <a:t>Emprendedora</a:t>
            </a:r>
            <a:endParaRPr lang="en-GB" dirty="0"/>
          </a:p>
          <a:p>
            <a:r>
              <a:rPr lang="en-GB" dirty="0" err="1"/>
              <a:t>Incubadoras</a:t>
            </a:r>
            <a:r>
              <a:rPr lang="en-GB" dirty="0"/>
              <a:t> / </a:t>
            </a:r>
            <a:r>
              <a:rPr lang="en-GB" dirty="0" err="1"/>
              <a:t>Aceleradoras</a:t>
            </a:r>
            <a:endParaRPr lang="en-GB" dirty="0"/>
          </a:p>
        </p:txBody>
      </p:sp>
      <p:pic>
        <p:nvPicPr>
          <p:cNvPr id="9220" name="Picture 4" descr="Encryption – The good and the bad | IT News Africa – Africa&amp;#39;s Technology  News Leader | Switch Technology">
            <a:extLst>
              <a:ext uri="{FF2B5EF4-FFF2-40B4-BE49-F238E27FC236}">
                <a16:creationId xmlns:a16="http://schemas.microsoft.com/office/drawing/2014/main" id="{7E63D6F2-0B21-4C84-A4C0-743884DA9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10300"/>
            <a:ext cx="3124200" cy="24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2E6642-597D-4405-8EFC-4A154BC85D91}"/>
              </a:ext>
            </a:extLst>
          </p:cNvPr>
          <p:cNvSpPr txBox="1"/>
          <p:nvPr/>
        </p:nvSpPr>
        <p:spPr>
          <a:xfrm>
            <a:off x="228596" y="544935"/>
            <a:ext cx="29768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Apoyos</a:t>
            </a:r>
            <a:r>
              <a:rPr lang="en-GB" dirty="0"/>
              <a:t> </a:t>
            </a:r>
            <a:r>
              <a:rPr lang="en-GB" dirty="0" err="1"/>
              <a:t>Federales</a:t>
            </a:r>
            <a:r>
              <a:rPr lang="en-GB" dirty="0"/>
              <a:t> / </a:t>
            </a:r>
            <a:r>
              <a:rPr lang="en-GB" dirty="0" err="1"/>
              <a:t>Incentivos</a:t>
            </a:r>
            <a:endParaRPr lang="en-GB" dirty="0"/>
          </a:p>
          <a:p>
            <a:r>
              <a:rPr lang="en-GB" dirty="0" err="1"/>
              <a:t>Educación</a:t>
            </a:r>
            <a:r>
              <a:rPr lang="en-GB" dirty="0"/>
              <a:t> </a:t>
            </a:r>
            <a:r>
              <a:rPr lang="en-GB" dirty="0" err="1"/>
              <a:t>Emprendedora</a:t>
            </a:r>
            <a:endParaRPr lang="en-GB" dirty="0"/>
          </a:p>
          <a:p>
            <a:r>
              <a:rPr lang="en-GB" dirty="0" err="1"/>
              <a:t>Incubadoras</a:t>
            </a:r>
            <a:r>
              <a:rPr lang="en-GB" dirty="0"/>
              <a:t> </a:t>
            </a:r>
            <a:r>
              <a:rPr lang="en-GB" dirty="0" err="1"/>
              <a:t>Aceleradoras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B4DAA7-EAE0-411C-ACC1-23FB1A627A34}"/>
              </a:ext>
            </a:extLst>
          </p:cNvPr>
          <p:cNvSpPr txBox="1"/>
          <p:nvPr/>
        </p:nvSpPr>
        <p:spPr>
          <a:xfrm>
            <a:off x="6400800" y="408801"/>
            <a:ext cx="26255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Cultura</a:t>
            </a:r>
            <a:r>
              <a:rPr lang="en-GB" dirty="0"/>
              <a:t> </a:t>
            </a:r>
            <a:r>
              <a:rPr lang="en-GB" dirty="0" err="1"/>
              <a:t>Emprendedora</a:t>
            </a:r>
            <a:endParaRPr lang="en-GB" dirty="0"/>
          </a:p>
          <a:p>
            <a:r>
              <a:rPr lang="en-GB" dirty="0" err="1"/>
              <a:t>Historias</a:t>
            </a:r>
            <a:r>
              <a:rPr lang="en-GB" dirty="0"/>
              <a:t> de </a:t>
            </a:r>
            <a:r>
              <a:rPr lang="en-GB" dirty="0" err="1"/>
              <a:t>Éxito</a:t>
            </a:r>
            <a:endParaRPr lang="en-GB" dirty="0"/>
          </a:p>
          <a:p>
            <a:r>
              <a:rPr lang="en-GB" dirty="0" err="1"/>
              <a:t>Corporativos</a:t>
            </a:r>
            <a:r>
              <a:rPr lang="en-GB" dirty="0"/>
              <a:t> </a:t>
            </a:r>
            <a:r>
              <a:rPr lang="en-GB" dirty="0" err="1"/>
              <a:t>Involucrados</a:t>
            </a:r>
            <a:endParaRPr lang="en-GB" dirty="0"/>
          </a:p>
          <a:p>
            <a:r>
              <a:rPr lang="en-GB" dirty="0" err="1"/>
              <a:t>Fondos</a:t>
            </a:r>
            <a:r>
              <a:rPr lang="en-GB" dirty="0"/>
              <a:t> </a:t>
            </a:r>
            <a:r>
              <a:rPr lang="en-GB" dirty="0" err="1"/>
              <a:t>Internacionales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B89606-D907-4B53-BC92-104D455A6B4F}"/>
              </a:ext>
            </a:extLst>
          </p:cNvPr>
          <p:cNvSpPr txBox="1"/>
          <p:nvPr/>
        </p:nvSpPr>
        <p:spPr>
          <a:xfrm>
            <a:off x="3419992" y="2286000"/>
            <a:ext cx="219278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/>
              <a:t>Liderazgo</a:t>
            </a:r>
            <a:endParaRPr lang="en-GB" dirty="0"/>
          </a:p>
          <a:p>
            <a:pPr algn="ctr"/>
            <a:r>
              <a:rPr lang="en-GB" dirty="0"/>
              <a:t>Capital </a:t>
            </a:r>
            <a:r>
              <a:rPr lang="en-GB" dirty="0" err="1"/>
              <a:t>Financiero</a:t>
            </a:r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Redes de </a:t>
            </a:r>
            <a:r>
              <a:rPr lang="en-GB" dirty="0" err="1"/>
              <a:t>Vinculación</a:t>
            </a:r>
            <a:endParaRPr lang="en-GB" dirty="0"/>
          </a:p>
          <a:p>
            <a:pPr algn="ctr"/>
            <a:r>
              <a:rPr lang="en-GB" dirty="0"/>
              <a:t>Marco Legal</a:t>
            </a:r>
          </a:p>
          <a:p>
            <a:pPr algn="ctr"/>
            <a:r>
              <a:rPr lang="en-GB" dirty="0" err="1"/>
              <a:t>Talento</a:t>
            </a:r>
            <a:r>
              <a:rPr lang="en-GB" dirty="0"/>
              <a:t> Local</a:t>
            </a:r>
          </a:p>
          <a:p>
            <a:pPr algn="ctr"/>
            <a:r>
              <a:rPr lang="en-GB" dirty="0" err="1"/>
              <a:t>Infraestructura</a:t>
            </a:r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17150B-D38B-4C91-A53F-862D3861D1AB}"/>
              </a:ext>
            </a:extLst>
          </p:cNvPr>
          <p:cNvSpPr txBox="1"/>
          <p:nvPr/>
        </p:nvSpPr>
        <p:spPr>
          <a:xfrm>
            <a:off x="338177" y="1782181"/>
            <a:ext cx="2406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2006 - 2018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16FC5F-84E9-4520-91C5-A0B3BFD6A1CB}"/>
              </a:ext>
            </a:extLst>
          </p:cNvPr>
          <p:cNvSpPr txBox="1"/>
          <p:nvPr/>
        </p:nvSpPr>
        <p:spPr>
          <a:xfrm>
            <a:off x="6223769" y="1781118"/>
            <a:ext cx="2406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2019 - 2024</a:t>
            </a:r>
          </a:p>
        </p:txBody>
      </p:sp>
      <p:pic>
        <p:nvPicPr>
          <p:cNvPr id="9224" name="Picture 8" descr="Derecho Flecha Rojo - Imagen gratis en Pixabay">
            <a:extLst>
              <a:ext uri="{FF2B5EF4-FFF2-40B4-BE49-F238E27FC236}">
                <a16:creationId xmlns:a16="http://schemas.microsoft.com/office/drawing/2014/main" id="{DCD55D7E-C00B-450B-AFA3-5E3F5883D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534" y="3051150"/>
            <a:ext cx="9906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ownload Green Arrow Clip Art PNG Image with No Background - PNGkey.com">
            <a:extLst>
              <a:ext uri="{FF2B5EF4-FFF2-40B4-BE49-F238E27FC236}">
                <a16:creationId xmlns:a16="http://schemas.microsoft.com/office/drawing/2014/main" id="{1DE245F1-5844-4E88-9EEF-603150A70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666" y="2329909"/>
            <a:ext cx="672518" cy="6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36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" b="-19075"/>
          <a:stretch/>
        </p:blipFill>
        <p:spPr>
          <a:xfrm>
            <a:off x="1062037" y="1501292"/>
            <a:ext cx="7019925" cy="5273976"/>
          </a:xfrm>
          <a:prstGeom prst="ellipse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76646"/>
            <a:ext cx="8590547" cy="6677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/>
          <p:cNvSpPr txBox="1"/>
          <p:nvPr/>
        </p:nvSpPr>
        <p:spPr>
          <a:xfrm>
            <a:off x="0" y="94862"/>
            <a:ext cx="6985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bg1"/>
                </a:solidFill>
                <a:latin typeface="Acumin Variable Concept ExtraLi" panose="020B0304020202020204" pitchFamily="34" charset="0"/>
              </a:rPr>
              <a:t>Breve historia del Capital de Riesgo</a:t>
            </a:r>
            <a:endParaRPr lang="en-US" sz="3200" dirty="0">
              <a:solidFill>
                <a:schemeClr val="bg1"/>
              </a:solidFill>
              <a:latin typeface="Acumin Variable Concept ExtraLi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556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harvardchina.org/static/img/harvard_ga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5" r="16938"/>
          <a:stretch/>
        </p:blipFill>
        <p:spPr bwMode="auto">
          <a:xfrm>
            <a:off x="-42041" y="0"/>
            <a:ext cx="91860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-21021" y="-65691"/>
            <a:ext cx="9438290" cy="6989379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861848" y="1040833"/>
            <a:ext cx="7420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solidFill>
                  <a:schemeClr val="bg1"/>
                </a:solidFill>
                <a:latin typeface="Acumin Variable Concept ExtraLi" panose="020B0304020202020204" pitchFamily="34" charset="0"/>
              </a:rPr>
              <a:t>Primer MBA: Harvard 1908</a:t>
            </a:r>
            <a:endParaRPr lang="en-US" sz="4400" dirty="0">
              <a:solidFill>
                <a:schemeClr val="bg1"/>
              </a:solidFill>
              <a:latin typeface="Acumin Variable Concept ExtraLi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971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" t="132" r="-689" b="13232"/>
          <a:stretch/>
        </p:blipFill>
        <p:spPr>
          <a:xfrm>
            <a:off x="-1" y="0"/>
            <a:ext cx="9249103" cy="697646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-21021" y="-65691"/>
            <a:ext cx="9438290" cy="6989379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92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81769" y="3802186"/>
            <a:ext cx="8780462" cy="2866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5" name="Picture 6" descr="http://upload.wikimedia.org/wikipedia/commons/8/8c/AOWallenber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46" y="3911936"/>
            <a:ext cx="939800" cy="1173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http://upload.wikimedia.org/wikipedia/commons/0/01/MarcusWallenberg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40" y="5257006"/>
            <a:ext cx="989012" cy="1195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0" descr="http://upload.wikimedia.org/wikipedia/commons/7/77/Jacob_Wallenberg_%281892-1980%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91" y="3900154"/>
            <a:ext cx="950853" cy="1184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2" descr="http://upload.wikimedia.org/wikipedia/commons/0/0d/Raoul_Wallenber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864" y="5230336"/>
            <a:ext cx="1186159" cy="1174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4" descr="http://upload.wikimedia.org/wikipedia/commons/b/b0/Marcus_wallenberg_1960-196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089" y="3911936"/>
            <a:ext cx="804021" cy="1174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27600" y="4478851"/>
            <a:ext cx="3188694" cy="6677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739" b="1" dirty="0" err="1">
                <a:ln w="10160">
                  <a:solidFill>
                    <a:schemeClr val="tx1"/>
                  </a:solidFill>
                  <a:prstDash val="solid"/>
                </a:ln>
                <a:latin typeface="Acumin Variable Concept Black" panose="020B0304020202020204" pitchFamily="34" charset="0"/>
              </a:rPr>
              <a:t>Wallenbergs</a:t>
            </a:r>
            <a:endParaRPr lang="en-US" sz="3739" b="1" dirty="0">
              <a:ln w="10160">
                <a:solidFill>
                  <a:schemeClr val="tx1"/>
                </a:solidFill>
                <a:prstDash val="solid"/>
              </a:ln>
              <a:latin typeface="Acumin Variable Concept Black" panose="020B03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03218" y="3926768"/>
            <a:ext cx="1276310" cy="7316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154" b="1" dirty="0">
                <a:ln w="10160">
                  <a:noFill/>
                  <a:prstDash val="solid"/>
                </a:ln>
                <a:latin typeface="Acumin Variable Concept Black" panose="020B0304020202020204" pitchFamily="34" charset="0"/>
              </a:rPr>
              <a:t>1918</a:t>
            </a:r>
          </a:p>
        </p:txBody>
      </p:sp>
      <p:pic>
        <p:nvPicPr>
          <p:cNvPr id="28682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796" y="5563731"/>
            <a:ext cx="1313511" cy="58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62" y="5519674"/>
            <a:ext cx="968338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118" y="5725636"/>
            <a:ext cx="2092755" cy="25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redondeado 2"/>
          <p:cNvSpPr/>
          <p:nvPr/>
        </p:nvSpPr>
        <p:spPr>
          <a:xfrm>
            <a:off x="-1140160" y="2309446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56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he Rockefellers - Primary Resources: Destruction in Rockefeller Center |  PBS LearningM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86" y="209824"/>
            <a:ext cx="8779028" cy="503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4" descr="https://s-media-cache-ak0.pinimg.com/236x/c5/92/97/c5929715b153741f889a1d4fa00058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85" y="5420636"/>
            <a:ext cx="1337775" cy="118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9" y="5545423"/>
            <a:ext cx="2412991" cy="94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8340" y="5522847"/>
            <a:ext cx="172835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0160">
                  <a:noFill/>
                  <a:prstDash val="solid"/>
                </a:ln>
                <a:latin typeface="Acumin Variable Concept Black" panose="020B0304020202020204" pitchFamily="34" charset="0"/>
              </a:rPr>
              <a:t>1938</a:t>
            </a:r>
          </a:p>
        </p:txBody>
      </p:sp>
    </p:spTree>
    <p:extLst>
      <p:ext uri="{BB962C8B-B14F-4D97-AF65-F5344CB8AC3E}">
        <p14:creationId xmlns:p14="http://schemas.microsoft.com/office/powerpoint/2010/main" val="61085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ows.edb.utexas.edu/sites/default/files/users/lvb247/bonillapinedapaintingplee%20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-147145" y="-65690"/>
            <a:ext cx="9438290" cy="6989379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59932" y="404447"/>
            <a:ext cx="173637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0160">
                  <a:noFill/>
                  <a:prstDash val="solid"/>
                </a:ln>
                <a:solidFill>
                  <a:schemeClr val="bg1"/>
                </a:solidFill>
                <a:latin typeface="Acumin Variable Concept Black" panose="020B0304020202020204" pitchFamily="34" charset="0"/>
              </a:rPr>
              <a:t>1489</a:t>
            </a:r>
          </a:p>
        </p:txBody>
      </p:sp>
      <p:sp>
        <p:nvSpPr>
          <p:cNvPr id="2" name="Rectangle 1"/>
          <p:cNvSpPr/>
          <p:nvPr/>
        </p:nvSpPr>
        <p:spPr>
          <a:xfrm>
            <a:off x="673337" y="5328139"/>
            <a:ext cx="77973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bg1"/>
                </a:solidFill>
                <a:latin typeface="Acumin Variable Concept ExtraLi" panose="020B0304020202020204" pitchFamily="34" charset="0"/>
              </a:rPr>
              <a:t>$12,000 </a:t>
            </a:r>
            <a:r>
              <a:rPr lang="en-US" sz="3200" dirty="0" err="1">
                <a:solidFill>
                  <a:schemeClr val="bg1"/>
                </a:solidFill>
                <a:latin typeface="Acumin Variable Concept ExtraLi" panose="020B0304020202020204" pitchFamily="34" charset="0"/>
              </a:rPr>
              <a:t>Maravedis</a:t>
            </a:r>
            <a:r>
              <a:rPr lang="en-US" sz="3200" dirty="0">
                <a:solidFill>
                  <a:schemeClr val="bg1"/>
                </a:solidFill>
                <a:latin typeface="Acumin Variable Concept ExtraLi" panose="020B0304020202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cumin Variable Concept ExtraLi" panose="020B0304020202020204" pitchFamily="34" charset="0"/>
              </a:rPr>
              <a:t>Alojamiento</a:t>
            </a:r>
            <a:r>
              <a:rPr lang="en-US" sz="3200" dirty="0">
                <a:solidFill>
                  <a:schemeClr val="bg1"/>
                </a:solidFill>
                <a:latin typeface="Acumin Variable Concept ExtraLi" panose="020B0304020202020204" pitchFamily="34" charset="0"/>
              </a:rPr>
              <a:t> y Comida</a:t>
            </a:r>
          </a:p>
          <a:p>
            <a:pPr algn="ctr" eaLnBrk="1" hangingPunct="1">
              <a:defRPr/>
            </a:pPr>
            <a:r>
              <a:rPr lang="en-US" sz="3200" dirty="0">
                <a:solidFill>
                  <a:schemeClr val="bg1"/>
                </a:solidFill>
                <a:latin typeface="Acumin Variable Concept ExtraLi" panose="020B0304020202020204" pitchFamily="34" charset="0"/>
              </a:rPr>
              <a:t>90% de </a:t>
            </a:r>
            <a:r>
              <a:rPr lang="en-US" sz="3200" dirty="0" err="1">
                <a:solidFill>
                  <a:schemeClr val="bg1"/>
                </a:solidFill>
                <a:latin typeface="Acumin Variable Concept ExtraLi" panose="020B0304020202020204" pitchFamily="34" charset="0"/>
              </a:rPr>
              <a:t>las</a:t>
            </a:r>
            <a:r>
              <a:rPr lang="en-US" sz="3200" dirty="0">
                <a:solidFill>
                  <a:schemeClr val="bg1"/>
                </a:solidFill>
                <a:latin typeface="Acumin Variable Concept ExtraLi" panose="020B03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cumin Variable Concept ExtraLi" panose="020B0304020202020204" pitchFamily="34" charset="0"/>
              </a:rPr>
              <a:t>Utilidades</a:t>
            </a:r>
            <a:endParaRPr lang="en-US" sz="3200" dirty="0">
              <a:solidFill>
                <a:schemeClr val="bg1"/>
              </a:solidFill>
              <a:latin typeface="Acumin Variable Concept ExtraLi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212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upload.wikimedia.org/wikipedia/en/6/67/Frederick_Ter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774825"/>
            <a:ext cx="900113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593" y="2909644"/>
            <a:ext cx="1431925" cy="2841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46" dirty="0">
                <a:latin typeface="Acumin Variable Concept" panose="020B0304020202020204" pitchFamily="34" charset="0"/>
              </a:rPr>
              <a:t>Frederick </a:t>
            </a:r>
            <a:r>
              <a:rPr lang="en-US" sz="1246" dirty="0" err="1">
                <a:latin typeface="Acumin Variable Concept" panose="020B0304020202020204" pitchFamily="34" charset="0"/>
              </a:rPr>
              <a:t>Turman</a:t>
            </a:r>
            <a:endParaRPr lang="en-US" sz="1246" dirty="0">
              <a:latin typeface="Acumin Variable Concept" panose="020B0304020202020204" pitchFamily="34" charset="0"/>
            </a:endParaRPr>
          </a:p>
        </p:txBody>
      </p:sp>
      <p:pic>
        <p:nvPicPr>
          <p:cNvPr id="3174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090613"/>
            <a:ext cx="74136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 descr="http://ajovomultja.hu/wp-content/uploads/2014/02/Bill_HewlettDave_Packa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3640138"/>
            <a:ext cx="1255713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4705350"/>
            <a:ext cx="10350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0975" y="4408488"/>
            <a:ext cx="2205038" cy="2841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46" dirty="0">
                <a:latin typeface="Acumin Variable Concept" panose="020B0304020202020204" pitchFamily="34" charset="0"/>
              </a:rPr>
              <a:t>Bill Hewlett &amp; David Packard</a:t>
            </a:r>
          </a:p>
        </p:txBody>
      </p:sp>
      <p:grpSp>
        <p:nvGrpSpPr>
          <p:cNvPr id="31753" name="Group 9"/>
          <p:cNvGrpSpPr>
            <a:grpSpLocks/>
          </p:cNvGrpSpPr>
          <p:nvPr/>
        </p:nvGrpSpPr>
        <p:grpSpPr bwMode="auto">
          <a:xfrm>
            <a:off x="1567657" y="1504279"/>
            <a:ext cx="1171575" cy="679450"/>
            <a:chOff x="1913893" y="1578564"/>
            <a:chExt cx="1561882" cy="979488"/>
          </a:xfrm>
        </p:grpSpPr>
        <p:pic>
          <p:nvPicPr>
            <p:cNvPr id="31806" name="Picture 6" descr="http://upload.wikimedia.org/wikipedia/en/e/e9/RussellVarian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893" y="1578564"/>
              <a:ext cx="783590" cy="97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07" name="Picture 8" descr="http://upload.wikimedia.org/wikipedia/en/d/d3/SigurdVarian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7287" y="1578564"/>
              <a:ext cx="788488" cy="97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2841625" y="4416425"/>
            <a:ext cx="1389063" cy="284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46" dirty="0">
                <a:latin typeface="Acumin Variable Concept" panose="020B0304020202020204" pitchFamily="34" charset="0"/>
              </a:rPr>
              <a:t>William Shockley</a:t>
            </a:r>
          </a:p>
        </p:txBody>
      </p:sp>
      <p:pic>
        <p:nvPicPr>
          <p:cNvPr id="31759" name="Picture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4705350"/>
            <a:ext cx="81597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017838" y="2519363"/>
            <a:ext cx="2424112" cy="2841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46" dirty="0">
                <a:latin typeface="Acumin Variable Concept" panose="020B0304020202020204" pitchFamily="34" charset="0"/>
              </a:rPr>
              <a:t>Gordon Moore y los 8 </a:t>
            </a:r>
            <a:r>
              <a:rPr lang="en-US" sz="1246" dirty="0" err="1">
                <a:latin typeface="Acumin Variable Concept" panose="020B0304020202020204" pitchFamily="34" charset="0"/>
              </a:rPr>
              <a:t>Traidores</a:t>
            </a:r>
            <a:endParaRPr lang="en-US" sz="1246" dirty="0">
              <a:latin typeface="Acumin Variable Concept" panose="020B0304020202020204" pitchFamily="34" charset="0"/>
            </a:endParaRPr>
          </a:p>
        </p:txBody>
      </p:sp>
      <p:pic>
        <p:nvPicPr>
          <p:cNvPr id="31766" name="Picture 18" descr="William Henry Draper J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63" y="3694113"/>
            <a:ext cx="604837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354" y="5354394"/>
            <a:ext cx="1143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8" name="Rectangle 39"/>
          <p:cNvSpPr>
            <a:spLocks noChangeArrowheads="1"/>
          </p:cNvSpPr>
          <p:nvPr/>
        </p:nvSpPr>
        <p:spPr bwMode="auto">
          <a:xfrm>
            <a:off x="4792710" y="5212231"/>
            <a:ext cx="941388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defRPr sz="2200" b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defRPr sz="20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defRPr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16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831" b="0" dirty="0">
                <a:solidFill>
                  <a:srgbClr val="000000"/>
                </a:solidFill>
                <a:latin typeface="Acumin Variable Concept" panose="020B0304020202020204" pitchFamily="34" charset="0"/>
              </a:rPr>
              <a:t>Draper Johnson</a:t>
            </a:r>
          </a:p>
        </p:txBody>
      </p:sp>
      <p:pic>
        <p:nvPicPr>
          <p:cNvPr id="31775" name="Picture 3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3" y="2082800"/>
            <a:ext cx="874712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8" name="Picture 43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2339975"/>
            <a:ext cx="11017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0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1428750"/>
            <a:ext cx="108108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3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38" y="1763713"/>
            <a:ext cx="8286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6" name="Picture 297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4597400"/>
            <a:ext cx="11112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7" name="Picture 297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5037138"/>
            <a:ext cx="152717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0" name="Picture 297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052638"/>
            <a:ext cx="72866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21" name="Rectangle 126"/>
          <p:cNvSpPr>
            <a:spLocks noChangeArrowheads="1"/>
          </p:cNvSpPr>
          <p:nvPr/>
        </p:nvSpPr>
        <p:spPr bwMode="auto">
          <a:xfrm>
            <a:off x="5437188" y="3560763"/>
            <a:ext cx="742950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defRPr sz="2200" b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defRPr sz="20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defRPr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16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831" b="0">
                <a:solidFill>
                  <a:srgbClr val="000000"/>
                </a:solidFill>
                <a:latin typeface="Acumin Variable Concept" panose="020B0304020202020204" pitchFamily="34" charset="0"/>
              </a:rPr>
              <a:t>Arthur Rock</a:t>
            </a:r>
          </a:p>
        </p:txBody>
      </p:sp>
      <p:sp>
        <p:nvSpPr>
          <p:cNvPr id="28722" name="Rectangle 129"/>
          <p:cNvSpPr>
            <a:spLocks noChangeArrowheads="1"/>
          </p:cNvSpPr>
          <p:nvPr/>
        </p:nvSpPr>
        <p:spPr bwMode="auto">
          <a:xfrm>
            <a:off x="5407025" y="3705225"/>
            <a:ext cx="82073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defRPr sz="2200" b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defRPr sz="20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defRPr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16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831" b="0">
                <a:solidFill>
                  <a:srgbClr val="000000"/>
                </a:solidFill>
                <a:latin typeface="Acumin Variable Concept" panose="020B0304020202020204" pitchFamily="34" charset="0"/>
              </a:rPr>
              <a:t>Davis &amp; Rock</a:t>
            </a:r>
          </a:p>
        </p:txBody>
      </p:sp>
      <p:cxnSp>
        <p:nvCxnSpPr>
          <p:cNvPr id="98" name="Curved Connector 97"/>
          <p:cNvCxnSpPr>
            <a:stCxn id="28721" idx="3"/>
            <a:endCxn id="31790" idx="3"/>
          </p:cNvCxnSpPr>
          <p:nvPr/>
        </p:nvCxnSpPr>
        <p:spPr>
          <a:xfrm flipV="1">
            <a:off x="6180138" y="2389188"/>
            <a:ext cx="111125" cy="1281112"/>
          </a:xfrm>
          <a:prstGeom prst="curvedConnector3">
            <a:avLst>
              <a:gd name="adj1" fmla="val 307714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96" name="Picture 9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13" y="2609850"/>
            <a:ext cx="60007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8" name="Picture 32" descr="http://upload.wikimedia.org/wikipedia/commons/thumb/5/56/SandHillRoad.jpg/220px-SandHillRoad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3567113"/>
            <a:ext cx="1165225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01" name="Picture 1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5738"/>
            <a:ext cx="1389062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02" name="Picture 1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568700"/>
            <a:ext cx="7493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urved Connector 17"/>
          <p:cNvCxnSpPr>
            <a:stCxn id="31746" idx="3"/>
            <a:endCxn id="31755" idx="1"/>
          </p:cNvCxnSpPr>
          <p:nvPr/>
        </p:nvCxnSpPr>
        <p:spPr>
          <a:xfrm>
            <a:off x="1138238" y="2331244"/>
            <a:ext cx="696561" cy="621616"/>
          </a:xfrm>
          <a:prstGeom prst="curvedConnector3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stCxn id="31746" idx="1"/>
            <a:endCxn id="31751" idx="1"/>
          </p:cNvCxnSpPr>
          <p:nvPr/>
        </p:nvCxnSpPr>
        <p:spPr>
          <a:xfrm rot="10800000" flipH="1" flipV="1">
            <a:off x="238125" y="2332038"/>
            <a:ext cx="490538" cy="2711450"/>
          </a:xfrm>
          <a:prstGeom prst="curvedConnector3">
            <a:avLst>
              <a:gd name="adj1" fmla="val -34924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31746" idx="3"/>
            <a:endCxn id="31759" idx="1"/>
          </p:cNvCxnSpPr>
          <p:nvPr/>
        </p:nvCxnSpPr>
        <p:spPr>
          <a:xfrm>
            <a:off x="1138238" y="2332038"/>
            <a:ext cx="1976437" cy="2859087"/>
          </a:xfrm>
          <a:prstGeom prst="curvedConnector3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31759" idx="3"/>
            <a:endCxn id="31758" idx="3"/>
          </p:cNvCxnSpPr>
          <p:nvPr/>
        </p:nvCxnSpPr>
        <p:spPr>
          <a:xfrm flipV="1">
            <a:off x="3930650" y="3019425"/>
            <a:ext cx="841375" cy="2171700"/>
          </a:xfrm>
          <a:prstGeom prst="curvedConnector3">
            <a:avLst>
              <a:gd name="adj1" fmla="val 120372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28697" idx="3"/>
            <a:endCxn id="28698" idx="3"/>
          </p:cNvCxnSpPr>
          <p:nvPr/>
        </p:nvCxnSpPr>
        <p:spPr>
          <a:xfrm flipH="1">
            <a:off x="5734098" y="4231334"/>
            <a:ext cx="128870" cy="1091228"/>
          </a:xfrm>
          <a:prstGeom prst="curvedConnector3">
            <a:avLst>
              <a:gd name="adj1" fmla="val -177388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28698" idx="1"/>
            <a:endCxn id="31767" idx="1"/>
          </p:cNvCxnSpPr>
          <p:nvPr/>
        </p:nvCxnSpPr>
        <p:spPr>
          <a:xfrm rot="10800000" flipV="1">
            <a:off x="4671354" y="5322562"/>
            <a:ext cx="121356" cy="246938"/>
          </a:xfrm>
          <a:prstGeom prst="curvedConnector3">
            <a:avLst>
              <a:gd name="adj1" fmla="val 288371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>
            <a:stCxn id="31767" idx="3"/>
            <a:endCxn id="31773" idx="3"/>
          </p:cNvCxnSpPr>
          <p:nvPr/>
        </p:nvCxnSpPr>
        <p:spPr>
          <a:xfrm>
            <a:off x="5814354" y="5569500"/>
            <a:ext cx="1398782" cy="21919"/>
          </a:xfrm>
          <a:prstGeom prst="curvedConnector5">
            <a:avLst>
              <a:gd name="adj1" fmla="val 1426"/>
              <a:gd name="adj2" fmla="val -1725129"/>
              <a:gd name="adj3" fmla="val 116343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31805" idx="2"/>
            <a:endCxn id="31776" idx="1"/>
          </p:cNvCxnSpPr>
          <p:nvPr/>
        </p:nvCxnSpPr>
        <p:spPr>
          <a:xfrm rot="5400000" flipH="1">
            <a:off x="4341812" y="3900488"/>
            <a:ext cx="1984375" cy="406400"/>
          </a:xfrm>
          <a:prstGeom prst="curvedConnector4">
            <a:avLst>
              <a:gd name="adj1" fmla="val -7974"/>
              <a:gd name="adj2" fmla="val 142144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>
            <a:stCxn id="31767" idx="3"/>
            <a:endCxn id="31775" idx="1"/>
          </p:cNvCxnSpPr>
          <p:nvPr/>
        </p:nvCxnSpPr>
        <p:spPr>
          <a:xfrm flipV="1">
            <a:off x="5814354" y="2186782"/>
            <a:ext cx="1823109" cy="3382718"/>
          </a:xfrm>
          <a:prstGeom prst="curvedConnector3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/>
          <p:cNvCxnSpPr>
            <a:stCxn id="31767" idx="3"/>
            <a:endCxn id="31780" idx="1"/>
          </p:cNvCxnSpPr>
          <p:nvPr/>
        </p:nvCxnSpPr>
        <p:spPr>
          <a:xfrm flipV="1">
            <a:off x="5814354" y="1652588"/>
            <a:ext cx="1056346" cy="3916912"/>
          </a:xfrm>
          <a:prstGeom prst="curvedConnector3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>
            <a:stCxn id="31767" idx="3"/>
            <a:endCxn id="31778" idx="1"/>
          </p:cNvCxnSpPr>
          <p:nvPr/>
        </p:nvCxnSpPr>
        <p:spPr>
          <a:xfrm flipV="1">
            <a:off x="5814354" y="2475707"/>
            <a:ext cx="1780246" cy="3093793"/>
          </a:xfrm>
          <a:prstGeom prst="curvedConnector3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/>
          <p:cNvCxnSpPr>
            <a:stCxn id="31767" idx="3"/>
            <a:endCxn id="31783" idx="1"/>
          </p:cNvCxnSpPr>
          <p:nvPr/>
        </p:nvCxnSpPr>
        <p:spPr>
          <a:xfrm flipV="1">
            <a:off x="5814354" y="1894682"/>
            <a:ext cx="1826284" cy="3674818"/>
          </a:xfrm>
          <a:prstGeom prst="curvedConnector3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24" name="Curved Connector 29723"/>
          <p:cNvCxnSpPr>
            <a:stCxn id="31785" idx="3"/>
            <a:endCxn id="31783" idx="1"/>
          </p:cNvCxnSpPr>
          <p:nvPr/>
        </p:nvCxnSpPr>
        <p:spPr>
          <a:xfrm flipV="1">
            <a:off x="7254875" y="1895475"/>
            <a:ext cx="385763" cy="2428875"/>
          </a:xfrm>
          <a:prstGeom prst="curvedConnector3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26" name="Curved Connector 29725"/>
          <p:cNvCxnSpPr>
            <a:stCxn id="31785" idx="3"/>
            <a:endCxn id="31780" idx="1"/>
          </p:cNvCxnSpPr>
          <p:nvPr/>
        </p:nvCxnSpPr>
        <p:spPr>
          <a:xfrm flipH="1" flipV="1">
            <a:off x="6870700" y="1652588"/>
            <a:ext cx="384175" cy="2671762"/>
          </a:xfrm>
          <a:prstGeom prst="curvedConnector5">
            <a:avLst>
              <a:gd name="adj1" fmla="val -44754"/>
              <a:gd name="adj2" fmla="val 48016"/>
              <a:gd name="adj3" fmla="val 144754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29" name="Curved Connector 29728"/>
          <p:cNvCxnSpPr>
            <a:stCxn id="31758" idx="3"/>
            <a:endCxn id="31790" idx="2"/>
          </p:cNvCxnSpPr>
          <p:nvPr/>
        </p:nvCxnSpPr>
        <p:spPr>
          <a:xfrm flipV="1">
            <a:off x="4772025" y="2725738"/>
            <a:ext cx="1154113" cy="293687"/>
          </a:xfrm>
          <a:prstGeom prst="curvedConnector2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urved Connector 110"/>
          <p:cNvCxnSpPr/>
          <p:nvPr/>
        </p:nvCxnSpPr>
        <p:spPr>
          <a:xfrm>
            <a:off x="856457" y="1347544"/>
            <a:ext cx="685800" cy="633412"/>
          </a:xfrm>
          <a:prstGeom prst="curvedConnector3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urved Connector 113"/>
          <p:cNvCxnSpPr>
            <a:stCxn id="28721" idx="0"/>
            <a:endCxn id="31758" idx="3"/>
          </p:cNvCxnSpPr>
          <p:nvPr/>
        </p:nvCxnSpPr>
        <p:spPr>
          <a:xfrm rot="16200000" flipV="1">
            <a:off x="5019675" y="2771775"/>
            <a:ext cx="541338" cy="1036638"/>
          </a:xfrm>
          <a:prstGeom prst="curvedConnector2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urved Connector 119"/>
          <p:cNvCxnSpPr>
            <a:stCxn id="31802" idx="3"/>
            <a:endCxn id="31801" idx="1"/>
          </p:cNvCxnSpPr>
          <p:nvPr/>
        </p:nvCxnSpPr>
        <p:spPr>
          <a:xfrm flipV="1">
            <a:off x="3017838" y="1579563"/>
            <a:ext cx="2457450" cy="2336800"/>
          </a:xfrm>
          <a:prstGeom prst="curvedConnector3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46188" y="2111498"/>
            <a:ext cx="1974850" cy="284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46" dirty="0" err="1">
                <a:latin typeface="Acumin Variable Concept" panose="020B0304020202020204" pitchFamily="34" charset="0"/>
              </a:rPr>
              <a:t>Russel</a:t>
            </a:r>
            <a:r>
              <a:rPr lang="en-US" sz="1246" dirty="0">
                <a:latin typeface="Acumin Variable Concept" panose="020B0304020202020204" pitchFamily="34" charset="0"/>
              </a:rPr>
              <a:t> and </a:t>
            </a:r>
            <a:r>
              <a:rPr lang="en-US" sz="1246" dirty="0" err="1">
                <a:latin typeface="Acumin Variable Concept" panose="020B0304020202020204" pitchFamily="34" charset="0"/>
              </a:rPr>
              <a:t>Sigurd</a:t>
            </a:r>
            <a:r>
              <a:rPr lang="en-US" sz="1246" dirty="0">
                <a:latin typeface="Acumin Variable Concept" panose="020B0304020202020204" pitchFamily="34" charset="0"/>
              </a:rPr>
              <a:t> Varian</a:t>
            </a:r>
          </a:p>
        </p:txBody>
      </p:sp>
      <p:pic>
        <p:nvPicPr>
          <p:cNvPr id="31755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799" y="2636153"/>
            <a:ext cx="5715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4" descr="William Shockley, Stanford University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3567113"/>
            <a:ext cx="7191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1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2843213"/>
            <a:ext cx="12001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16" descr="http://1.bp.blogspot.com/-dFDE5EIT2ss/UI1uOjeLZgI/AAAAAAAAACA/7zLH_IFCfek/s1600/gmoore_young_400x548+(1)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536700"/>
            <a:ext cx="752475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6" name="Picture 40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3008313"/>
            <a:ext cx="1190625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2" name="Picture 28" descr="http://rockcenter.law.stanford.edu/wp-content/uploads/2010/02/rock_arthur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3487738"/>
            <a:ext cx="612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68" name="Group 28"/>
          <p:cNvGrpSpPr>
            <a:grpSpLocks/>
          </p:cNvGrpSpPr>
          <p:nvPr/>
        </p:nvGrpSpPr>
        <p:grpSpPr bwMode="auto">
          <a:xfrm>
            <a:off x="4659313" y="4370388"/>
            <a:ext cx="1173162" cy="746125"/>
            <a:chOff x="7028820" y="3688220"/>
            <a:chExt cx="1563573" cy="1078892"/>
          </a:xfrm>
        </p:grpSpPr>
        <p:pic>
          <p:nvPicPr>
            <p:cNvPr id="31804" name="Picture 26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8820" y="3693615"/>
              <a:ext cx="805123" cy="1073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05" name="Picture 20" descr="http://www.svod.org/sites/default/files/styles/person-photo/public/PitchJohnson.jpg?itok=Mps7pmjx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6555" y="3688220"/>
              <a:ext cx="785838" cy="104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85" name="Picture 2971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8" y="4206875"/>
            <a:ext cx="941387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6" name="Curved Connector 105"/>
          <p:cNvCxnSpPr>
            <a:stCxn id="28721" idx="3"/>
          </p:cNvCxnSpPr>
          <p:nvPr/>
        </p:nvCxnSpPr>
        <p:spPr>
          <a:xfrm flipV="1">
            <a:off x="6180138" y="3017838"/>
            <a:ext cx="1616075" cy="652462"/>
          </a:xfrm>
          <a:prstGeom prst="curvedConnector3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 Diagonal Corner Rectangle 1"/>
          <p:cNvSpPr/>
          <p:nvPr/>
        </p:nvSpPr>
        <p:spPr>
          <a:xfrm>
            <a:off x="195263" y="3300168"/>
            <a:ext cx="8602662" cy="201613"/>
          </a:xfrm>
          <a:prstGeom prst="round2DiagRect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46" dirty="0">
                <a:latin typeface="Acumin Variable Concept Black" panose="020B0304020202020204" pitchFamily="34" charset="0"/>
              </a:rPr>
              <a:t>1940                                      1950                                       1960                                      1970                                   1980</a:t>
            </a:r>
          </a:p>
        </p:txBody>
      </p:sp>
      <p:sp>
        <p:nvSpPr>
          <p:cNvPr id="28697" name="Rectangle 29"/>
          <p:cNvSpPr>
            <a:spLocks noChangeArrowheads="1"/>
          </p:cNvSpPr>
          <p:nvPr/>
        </p:nvSpPr>
        <p:spPr bwMode="auto">
          <a:xfrm>
            <a:off x="4916818" y="4057503"/>
            <a:ext cx="9461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defRPr sz="2200" b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defRPr sz="20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defRPr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16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831" b="0" dirty="0">
                <a:solidFill>
                  <a:srgbClr val="000000"/>
                </a:solidFill>
                <a:latin typeface="Acumin Variable Concept" panose="020B0304020202020204" pitchFamily="34" charset="0"/>
              </a:rPr>
              <a:t>Draper, Gaither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831" b="0" dirty="0">
                <a:solidFill>
                  <a:srgbClr val="000000"/>
                </a:solidFill>
                <a:latin typeface="Acumin Variable Concept" panose="020B0304020202020204" pitchFamily="34" charset="0"/>
              </a:rPr>
              <a:t>&amp; Anderson</a:t>
            </a:r>
          </a:p>
        </p:txBody>
      </p:sp>
      <p:pic>
        <p:nvPicPr>
          <p:cNvPr id="31773" name="Picture 22" descr="https://encrypted-tbn3.gstatic.com/images?q=tbn:ANd9GcTvYhU85UF8h85PhbzozgpZvWVVGczZ94d2bw3wd5_8BHrRKj7y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236" y="5419969"/>
            <a:ext cx="1358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915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76646"/>
            <a:ext cx="8590547" cy="6677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70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6" y="1049104"/>
            <a:ext cx="8930028" cy="502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701" y="1331667"/>
            <a:ext cx="4610690" cy="397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08500" y="3109913"/>
            <a:ext cx="127000" cy="639762"/>
          </a:xfrm>
          <a:prstGeom prst="rect">
            <a:avLst/>
          </a:prstGeom>
          <a:noFill/>
        </p:spPr>
        <p:txBody>
          <a:bodyPr wrap="none" lIns="63305" tIns="31652" rIns="63305" bIns="31652">
            <a:spAutoFit/>
          </a:bodyPr>
          <a:lstStyle/>
          <a:p>
            <a:pPr algn="ctr" eaLnBrk="1" hangingPunct="1">
              <a:defRPr/>
            </a:pPr>
            <a:endParaRPr lang="en-US" sz="3739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277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284913"/>
            <a:ext cx="3443288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986" y="118131"/>
            <a:ext cx="677140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schemeClr val="bg1"/>
                </a:solidFill>
                <a:latin typeface="Acumin Variable Concept ExtraLi" panose="020B0304020202020204" pitchFamily="34" charset="0"/>
              </a:rPr>
              <a:t>Inversión</a:t>
            </a:r>
            <a:r>
              <a:rPr lang="en-US" sz="3200" dirty="0">
                <a:solidFill>
                  <a:schemeClr val="bg1"/>
                </a:solidFill>
                <a:latin typeface="Acumin Variable Concept ExtraLi" panose="020B03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cumin Variable Concept ExtraLi" panose="020B0304020202020204" pitchFamily="34" charset="0"/>
              </a:rPr>
              <a:t>en</a:t>
            </a:r>
            <a:r>
              <a:rPr lang="en-US" sz="3200" dirty="0">
                <a:solidFill>
                  <a:schemeClr val="bg1"/>
                </a:solidFill>
                <a:latin typeface="Acumin Variable Concept ExtraLi" panose="020B0304020202020204" pitchFamily="34" charset="0"/>
              </a:rPr>
              <a:t> VC (</a:t>
            </a:r>
            <a:r>
              <a:rPr lang="en-US" sz="3200" dirty="0" err="1">
                <a:solidFill>
                  <a:schemeClr val="bg1"/>
                </a:solidFill>
                <a:latin typeface="Acumin Variable Concept ExtraLi" panose="020B0304020202020204" pitchFamily="34" charset="0"/>
              </a:rPr>
              <a:t>Millones</a:t>
            </a:r>
            <a:r>
              <a:rPr lang="en-US" sz="3200" dirty="0">
                <a:solidFill>
                  <a:schemeClr val="bg1"/>
                </a:solidFill>
                <a:latin typeface="Acumin Variable Concept ExtraLi" panose="020B0304020202020204" pitchFamily="34" charset="0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Acumin Variable Concept ExtraLi" panose="020B0304020202020204" pitchFamily="34" charset="0"/>
              </a:rPr>
              <a:t>USDy</a:t>
            </a:r>
            <a:r>
              <a:rPr lang="en-US" sz="3200" dirty="0">
                <a:solidFill>
                  <a:schemeClr val="bg1"/>
                </a:solidFill>
                <a:latin typeface="Acumin Variable Concept ExtraLi" panose="020B03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41746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21021" y="263771"/>
            <a:ext cx="6915807" cy="6677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362" name="Picture 2" descr="http://upload.wikimedia.org/wikipedia/commons/5/57/Vo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26" y="1019503"/>
            <a:ext cx="7537881" cy="550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-273270" y="305256"/>
            <a:ext cx="7420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Dutch East India Company: </a:t>
            </a:r>
            <a:r>
              <a:rPr kumimoji="0" lang="es-MX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est</a:t>
            </a: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. 1602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ExtraLi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8349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urbujas financieras: Estos son los activos &amp;#39;inflados&amp;#39; (y los que no) |  Alto Nive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" r="5149"/>
          <a:stretch/>
        </p:blipFill>
        <p:spPr bwMode="auto">
          <a:xfrm>
            <a:off x="-87086" y="-57873"/>
            <a:ext cx="9341445" cy="691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-135509" y="-102202"/>
            <a:ext cx="9438290" cy="6989379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88940" y="404447"/>
            <a:ext cx="736611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chemeClr val="bg1"/>
                </a:solidFill>
                <a:latin typeface="Acumin Variable Concept ExtraLi" panose="020B0304020202020204" pitchFamily="34" charset="0"/>
              </a:rPr>
              <a:t>5 </a:t>
            </a:r>
            <a:r>
              <a:rPr lang="en-US" sz="3200" dirty="0" err="1">
                <a:solidFill>
                  <a:schemeClr val="bg1"/>
                </a:solidFill>
                <a:latin typeface="Acumin Variable Concept ExtraLi" panose="020B0304020202020204" pitchFamily="34" charset="0"/>
              </a:rPr>
              <a:t>Trillones</a:t>
            </a:r>
            <a:r>
              <a:rPr lang="en-US" sz="3200" dirty="0">
                <a:solidFill>
                  <a:schemeClr val="bg1"/>
                </a:solidFill>
                <a:latin typeface="Acumin Variable Concept ExtraLi" panose="020B0304020202020204" pitchFamily="34" charset="0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Acumin Variable Concept ExtraLi" panose="020B0304020202020204" pitchFamily="34" charset="0"/>
              </a:rPr>
              <a:t>Dólares</a:t>
            </a:r>
            <a:r>
              <a:rPr lang="en-US" sz="3200" dirty="0">
                <a:solidFill>
                  <a:schemeClr val="bg1"/>
                </a:solidFill>
                <a:latin typeface="Acumin Variable Concept ExtraLi" panose="020B0304020202020204" pitchFamily="34" charset="0"/>
              </a:rPr>
              <a:t> de 2000 - 2002</a:t>
            </a:r>
          </a:p>
        </p:txBody>
      </p:sp>
    </p:spTree>
    <p:extLst>
      <p:ext uri="{BB962C8B-B14F-4D97-AF65-F5344CB8AC3E}">
        <p14:creationId xmlns:p14="http://schemas.microsoft.com/office/powerpoint/2010/main" val="2328098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26720" y="740728"/>
            <a:ext cx="8290560" cy="516368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67600" y="6229350"/>
            <a:ext cx="1609725" cy="284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46" dirty="0">
                <a:latin typeface="Arial" charset="0"/>
              </a:rPr>
              <a:t>Source: NVCA 2012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2673532" y="2101170"/>
            <a:ext cx="3483520" cy="2430274"/>
            <a:chOff x="2673532" y="2101170"/>
            <a:chExt cx="3483520" cy="2430274"/>
          </a:xfrm>
        </p:grpSpPr>
        <p:sp>
          <p:nvSpPr>
            <p:cNvPr id="7" name="Rectangle 6"/>
            <p:cNvSpPr/>
            <p:nvPr/>
          </p:nvSpPr>
          <p:spPr bwMode="auto">
            <a:xfrm>
              <a:off x="3317846" y="2101170"/>
              <a:ext cx="2508306" cy="987252"/>
            </a:xfrm>
            <a:prstGeom prst="rect">
              <a:avLst/>
            </a:prstGeom>
            <a:noFill/>
          </p:spPr>
          <p:txBody>
            <a:bodyPr wrap="none" lIns="63305" tIns="31652" rIns="63305" bIns="31652">
              <a:spAutoFit/>
            </a:bodyPr>
            <a:lstStyle/>
            <a:p>
              <a:pPr algn="ctr" eaLnBrk="1" hangingPunct="1">
                <a:defRPr/>
              </a:pPr>
              <a:r>
                <a:rPr lang="en-US" sz="6000" b="1" dirty="0">
                  <a:ln w="13462">
                    <a:noFill/>
                    <a:prstDash val="solid"/>
                  </a:ln>
                  <a:solidFill>
                    <a:schemeClr val="bg1"/>
                  </a:solidFill>
                  <a:latin typeface="Acumin Variable Concept ExtraCo" panose="020B0304020202020204" pitchFamily="34" charset="0"/>
                </a:rPr>
                <a:t>1980 - 2010</a:t>
              </a:r>
            </a:p>
          </p:txBody>
        </p:sp>
        <p:grpSp>
          <p:nvGrpSpPr>
            <p:cNvPr id="6" name="Grupo 5"/>
            <p:cNvGrpSpPr/>
            <p:nvPr/>
          </p:nvGrpSpPr>
          <p:grpSpPr>
            <a:xfrm>
              <a:off x="2673532" y="3482637"/>
              <a:ext cx="1968137" cy="1048807"/>
              <a:chOff x="2847703" y="4643758"/>
              <a:chExt cx="1968137" cy="1048807"/>
            </a:xfrm>
          </p:grpSpPr>
          <p:sp>
            <p:nvSpPr>
              <p:cNvPr id="5" name="Pentágono 4"/>
              <p:cNvSpPr/>
              <p:nvPr/>
            </p:nvSpPr>
            <p:spPr>
              <a:xfrm>
                <a:off x="2847703" y="4686821"/>
                <a:ext cx="1968137" cy="966652"/>
              </a:xfrm>
              <a:prstGeom prst="homePlat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6"/>
              <p:cNvSpPr/>
              <p:nvPr/>
            </p:nvSpPr>
            <p:spPr bwMode="auto">
              <a:xfrm>
                <a:off x="2954441" y="4643758"/>
                <a:ext cx="1179416" cy="1048807"/>
              </a:xfrm>
              <a:prstGeom prst="rect">
                <a:avLst/>
              </a:prstGeom>
              <a:noFill/>
            </p:spPr>
            <p:txBody>
              <a:bodyPr wrap="none" lIns="63305" tIns="31652" rIns="63305" bIns="31652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3200" b="1" dirty="0">
                    <a:ln w="13462">
                      <a:noFill/>
                      <a:prstDash val="solid"/>
                    </a:ln>
                    <a:latin typeface="Acumin Variable Concept ExtraCo" panose="020B0304020202020204" pitchFamily="34" charset="0"/>
                  </a:rPr>
                  <a:t>Invested</a:t>
                </a:r>
              </a:p>
              <a:p>
                <a:pPr algn="ctr">
                  <a:defRPr/>
                </a:pPr>
                <a:r>
                  <a:rPr lang="en-US" sz="3200" b="1" dirty="0">
                    <a:ln w="13462">
                      <a:noFill/>
                      <a:prstDash val="solid"/>
                    </a:ln>
                    <a:latin typeface="Acumin Variable Concept ExtraCo" panose="020B0304020202020204" pitchFamily="34" charset="0"/>
                  </a:rPr>
                  <a:t>&lt; 0.2%</a:t>
                </a:r>
              </a:p>
            </p:txBody>
          </p:sp>
        </p:grpSp>
        <p:sp>
          <p:nvSpPr>
            <p:cNvPr id="11" name="Rectangle 6"/>
            <p:cNvSpPr/>
            <p:nvPr/>
          </p:nvSpPr>
          <p:spPr bwMode="auto">
            <a:xfrm>
              <a:off x="4748407" y="3731787"/>
              <a:ext cx="1408645" cy="556365"/>
            </a:xfrm>
            <a:prstGeom prst="rect">
              <a:avLst/>
            </a:prstGeom>
            <a:noFill/>
          </p:spPr>
          <p:txBody>
            <a:bodyPr wrap="none" lIns="63305" tIns="31652" rIns="63305" bIns="31652">
              <a:spAutoFit/>
            </a:bodyPr>
            <a:lstStyle/>
            <a:p>
              <a:pPr algn="ctr" eaLnBrk="1" hangingPunct="1">
                <a:defRPr/>
              </a:pPr>
              <a:r>
                <a:rPr lang="en-US" sz="3200" b="1" dirty="0">
                  <a:ln w="13462">
                    <a:noFill/>
                    <a:prstDash val="solid"/>
                  </a:ln>
                  <a:solidFill>
                    <a:schemeClr val="bg1"/>
                  </a:solidFill>
                  <a:latin typeface="Acumin Variable Concept ExtraCo" panose="020B0304020202020204" pitchFamily="34" charset="0"/>
                </a:rPr>
                <a:t>Of U.S. GDP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63" y="915415"/>
            <a:ext cx="8035674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91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72" y="1094377"/>
            <a:ext cx="7860255" cy="459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91400" y="6102350"/>
            <a:ext cx="1609725" cy="284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46" dirty="0">
                <a:latin typeface="Arial" charset="0"/>
              </a:rPr>
              <a:t>Source: NVCA 2012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641871" y="682625"/>
            <a:ext cx="7860255" cy="5197313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70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ChangeArrowheads="1"/>
          </p:cNvSpPr>
          <p:nvPr/>
        </p:nvSpPr>
        <p:spPr bwMode="auto">
          <a:xfrm>
            <a:off x="5029200" y="6102350"/>
            <a:ext cx="45720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defRPr sz="2200" b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defRPr sz="20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anose="05000000000000000000" pitchFamily="2" charset="2"/>
              <a:defRPr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16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831">
                <a:solidFill>
                  <a:schemeClr val="tx1"/>
                </a:solidFill>
              </a:rPr>
              <a:t>http://pando.com/2013/08/28/this-chart-shows-the-future-of-venture-capital/</a:t>
            </a:r>
          </a:p>
        </p:txBody>
      </p:sp>
      <p:pic>
        <p:nvPicPr>
          <p:cNvPr id="3891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8"/>
          <a:stretch/>
        </p:blipFill>
        <p:spPr bwMode="auto">
          <a:xfrm>
            <a:off x="782637" y="1706880"/>
            <a:ext cx="7578725" cy="439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0" y="76646"/>
            <a:ext cx="8590547" cy="6677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6"/>
          <p:cNvSpPr txBox="1"/>
          <p:nvPr/>
        </p:nvSpPr>
        <p:spPr>
          <a:xfrm>
            <a:off x="0" y="118131"/>
            <a:ext cx="784060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schemeClr val="bg1"/>
                </a:solidFill>
                <a:latin typeface="Acumin Variable Concept ExtraLi" panose="020B0304020202020204" pitchFamily="34" charset="0"/>
              </a:rPr>
              <a:t>Historia</a:t>
            </a:r>
            <a:r>
              <a:rPr lang="en-US" sz="3200" dirty="0">
                <a:solidFill>
                  <a:schemeClr val="bg1"/>
                </a:solidFill>
                <a:latin typeface="Acumin Variable Concept ExtraLi" panose="020B0304020202020204" pitchFamily="34" charset="0"/>
              </a:rPr>
              <a:t> y </a:t>
            </a:r>
            <a:r>
              <a:rPr lang="en-US" sz="3200" dirty="0" err="1">
                <a:solidFill>
                  <a:schemeClr val="bg1"/>
                </a:solidFill>
                <a:latin typeface="Acumin Variable Concept ExtraLi" panose="020B0304020202020204" pitchFamily="34" charset="0"/>
              </a:rPr>
              <a:t>Evolución</a:t>
            </a:r>
            <a:r>
              <a:rPr lang="en-US" sz="3200" dirty="0">
                <a:solidFill>
                  <a:schemeClr val="bg1"/>
                </a:solidFill>
                <a:latin typeface="Acumin Variable Concept ExtraLi" panose="020B0304020202020204" pitchFamily="34" charset="0"/>
              </a:rPr>
              <a:t> del Capital de </a:t>
            </a:r>
            <a:r>
              <a:rPr lang="en-US" sz="3200" dirty="0" err="1">
                <a:solidFill>
                  <a:schemeClr val="bg1"/>
                </a:solidFill>
                <a:latin typeface="Acumin Variable Concept ExtraLi" panose="020B0304020202020204" pitchFamily="34" charset="0"/>
              </a:rPr>
              <a:t>Riesgo</a:t>
            </a:r>
            <a:endParaRPr lang="en-US" sz="3200" dirty="0">
              <a:solidFill>
                <a:schemeClr val="bg1"/>
              </a:solidFill>
              <a:latin typeface="Acumin Variable Concept ExtraLi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63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news.bbcimg.co.uk/media/images/78913000/jpg/_78913431_ma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227138"/>
            <a:ext cx="84963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redondeado 2"/>
          <p:cNvSpPr/>
          <p:nvPr/>
        </p:nvSpPr>
        <p:spPr>
          <a:xfrm>
            <a:off x="202345" y="784711"/>
            <a:ext cx="8739309" cy="5477192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64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venture capital by region 201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37" y="410272"/>
            <a:ext cx="6502399" cy="596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894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424" y="271323"/>
            <a:ext cx="7705435" cy="586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48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 result for venture capital by region 2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69" y="631451"/>
            <a:ext cx="6929661" cy="552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946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ere&amp;#39;s What&amp;#39;s Driving Latin America&amp;#39;s Rank As The World&amp;#39;s Fastest-Growing  Region For Venture Funding">
            <a:extLst>
              <a:ext uri="{FF2B5EF4-FFF2-40B4-BE49-F238E27FC236}">
                <a16:creationId xmlns:a16="http://schemas.microsoft.com/office/drawing/2014/main" id="{89C0BBA2-4D71-40EB-A19F-C496AB25A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85812"/>
            <a:ext cx="9296400" cy="537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9306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ere&amp;#39;s What&amp;#39;s Driving Latin America&amp;#39;s Rank As The World&amp;#39;s Fastest-Growing  Region For Venture Funding">
            <a:extLst>
              <a:ext uri="{FF2B5EF4-FFF2-40B4-BE49-F238E27FC236}">
                <a16:creationId xmlns:a16="http://schemas.microsoft.com/office/drawing/2014/main" id="{E3755825-5492-4B71-BF3D-C65F63107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49872"/>
            <a:ext cx="9448800" cy="635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841C00-FF0F-4429-AF07-432A062126AD}"/>
              </a:ext>
            </a:extLst>
          </p:cNvPr>
          <p:cNvSpPr/>
          <p:nvPr/>
        </p:nvSpPr>
        <p:spPr>
          <a:xfrm>
            <a:off x="0" y="228600"/>
            <a:ext cx="9296400" cy="152400"/>
          </a:xfrm>
          <a:prstGeom prst="rect">
            <a:avLst/>
          </a:prstGeom>
          <a:solidFill>
            <a:srgbClr val="2A2A2A"/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953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9"/>
          <a:stretch/>
        </p:blipFill>
        <p:spPr bwMode="auto">
          <a:xfrm>
            <a:off x="4602765" y="-12700"/>
            <a:ext cx="4541235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 descr="http://s3-eu-west-1.amazonaws.com/lookandlearn-preview/A/A003/A003171.jp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6"/>
          <a:stretch/>
        </p:blipFill>
        <p:spPr bwMode="auto">
          <a:xfrm>
            <a:off x="-52553" y="0"/>
            <a:ext cx="4665827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6" r="15037"/>
          <a:stretch/>
        </p:blipFill>
        <p:spPr bwMode="auto">
          <a:xfrm>
            <a:off x="-63062" y="3698875"/>
            <a:ext cx="922031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610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3345616-57BD-41D4-AA34-7F8EBB3D3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91440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3928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atin America - Wikipedia">
            <a:extLst>
              <a:ext uri="{FF2B5EF4-FFF2-40B4-BE49-F238E27FC236}">
                <a16:creationId xmlns:a16="http://schemas.microsoft.com/office/drawing/2014/main" id="{FF83D8E2-D72C-4ADD-8039-2A82144BA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D1B90102-DBDE-4BF1-9FA2-4C3946DD2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581400"/>
            <a:ext cx="1143000" cy="381000"/>
          </a:xfrm>
          <a:prstGeom prst="rect">
            <a:avLst/>
          </a:prstGeom>
        </p:spPr>
      </p:pic>
      <p:pic>
        <p:nvPicPr>
          <p:cNvPr id="3080" name="Picture 8" descr="SEFIA SOFOM ENR ®">
            <a:extLst>
              <a:ext uri="{FF2B5EF4-FFF2-40B4-BE49-F238E27FC236}">
                <a16:creationId xmlns:a16="http://schemas.microsoft.com/office/drawing/2014/main" id="{14DA5FD7-D11C-4A2B-9F12-A289C98D6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6" b="14881"/>
          <a:stretch/>
        </p:blipFill>
        <p:spPr bwMode="auto">
          <a:xfrm>
            <a:off x="1618884" y="1437121"/>
            <a:ext cx="1066800" cy="49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NADEM | Ashoka | Everyone a Changemaker">
            <a:extLst>
              <a:ext uri="{FF2B5EF4-FFF2-40B4-BE49-F238E27FC236}">
                <a16:creationId xmlns:a16="http://schemas.microsoft.com/office/drawing/2014/main" id="{788E70D5-B99D-4AB7-916C-A0B36B31D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173" y="1858094"/>
            <a:ext cx="1314450" cy="45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orporación de Fomento de la Producción - Wikipedia, la ...">
            <a:extLst>
              <a:ext uri="{FF2B5EF4-FFF2-40B4-BE49-F238E27FC236}">
                <a16:creationId xmlns:a16="http://schemas.microsoft.com/office/drawing/2014/main" id="{0E8AE4FE-71B7-455F-991A-3447DD655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345" y="5410200"/>
            <a:ext cx="112445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New Fondo de Fondos logo">
            <a:extLst>
              <a:ext uri="{FF2B5EF4-FFF2-40B4-BE49-F238E27FC236}">
                <a16:creationId xmlns:a16="http://schemas.microsoft.com/office/drawing/2014/main" id="{B6A2553F-820F-4A93-8CFA-762AC8D1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98" y="2210275"/>
            <a:ext cx="1066800" cy="38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Bndes Logo Vectors Free Download">
            <a:extLst>
              <a:ext uri="{FF2B5EF4-FFF2-40B4-BE49-F238E27FC236}">
                <a16:creationId xmlns:a16="http://schemas.microsoft.com/office/drawing/2014/main" id="{78733CC1-0384-4011-97FD-B0DAFEE8E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581400"/>
            <a:ext cx="819150" cy="61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Bancóldex | Reporte Anual">
            <a:extLst>
              <a:ext uri="{FF2B5EF4-FFF2-40B4-BE49-F238E27FC236}">
                <a16:creationId xmlns:a16="http://schemas.microsoft.com/office/drawing/2014/main" id="{078C58B9-7E3D-4337-900F-88E9ABC8E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774" y="2786929"/>
            <a:ext cx="130479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EA8D006B-C0D7-4538-83B3-6429E2162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7435"/>
          <a:stretch/>
        </p:blipFill>
        <p:spPr bwMode="auto">
          <a:xfrm>
            <a:off x="5486400" y="5113712"/>
            <a:ext cx="909638" cy="26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>
            <a:extLst>
              <a:ext uri="{FF2B5EF4-FFF2-40B4-BE49-F238E27FC236}">
                <a16:creationId xmlns:a16="http://schemas.microsoft.com/office/drawing/2014/main" id="{ECEC6E7A-178A-4906-A589-5D1AB2BFB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968772"/>
            <a:ext cx="1676400" cy="118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FOMIN LAVCA Sponsor">
            <a:extLst>
              <a:ext uri="{FF2B5EF4-FFF2-40B4-BE49-F238E27FC236}">
                <a16:creationId xmlns:a16="http://schemas.microsoft.com/office/drawing/2014/main" id="{3586A53B-A2C8-4C75-A54C-A1FB7D849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6" y="1682227"/>
            <a:ext cx="1398548" cy="12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BD8591-DA54-4D10-ADE1-ABC6FA737197}"/>
              </a:ext>
            </a:extLst>
          </p:cNvPr>
          <p:cNvSpPr/>
          <p:nvPr/>
        </p:nvSpPr>
        <p:spPr>
          <a:xfrm>
            <a:off x="4876800" y="5487653"/>
            <a:ext cx="11244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FONDCE</a:t>
            </a:r>
          </a:p>
        </p:txBody>
      </p:sp>
    </p:spTree>
    <p:extLst>
      <p:ext uri="{BB962C8B-B14F-4D97-AF65-F5344CB8AC3E}">
        <p14:creationId xmlns:p14="http://schemas.microsoft.com/office/powerpoint/2010/main" val="13335383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Latin American Travel Made Easy: There are Apps for That - NewsWatchTV">
            <a:extLst>
              <a:ext uri="{FF2B5EF4-FFF2-40B4-BE49-F238E27FC236}">
                <a16:creationId xmlns:a16="http://schemas.microsoft.com/office/drawing/2014/main" id="{6CA681FE-5C13-4792-B767-1CBFF2B38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7" b="14690"/>
          <a:stretch/>
        </p:blipFill>
        <p:spPr bwMode="auto">
          <a:xfrm>
            <a:off x="0" y="-1465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DBD8EB9-11C9-437D-B762-BDA9D106095D}"/>
              </a:ext>
            </a:extLst>
          </p:cNvPr>
          <p:cNvSpPr/>
          <p:nvPr/>
        </p:nvSpPr>
        <p:spPr>
          <a:xfrm>
            <a:off x="6623467" y="1172224"/>
            <a:ext cx="2450094" cy="33547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Brazil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99 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– Transport $1B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Pagseguro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Fintech $14.5B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Nubank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Fintech $10B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Ascenty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Data Center $1.8B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StoneCo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Fintech $9.9B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Arco 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– Education $2.2B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Ifood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Food Delivery ~$4B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Gympass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Health $1.1B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Loggi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Logistics $1B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Quinto Andar 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– R. Estate $ 1B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Vtex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Ecommerce $1.3B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Wildlife Studio 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– Gaming - $1.7B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Madeira </a:t>
            </a:r>
            <a:r>
              <a:rPr kumimoji="0" lang="en-US" sz="12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Madeira</a:t>
            </a: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– Ecommerce $1B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Loft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1200" b="0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Proptech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- $2.9B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Ebanx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Fintech - $1B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FE710E-14ED-4CA3-AF09-4B1078BA2F08}"/>
              </a:ext>
            </a:extLst>
          </p:cNvPr>
          <p:cNvSpPr/>
          <p:nvPr/>
        </p:nvSpPr>
        <p:spPr>
          <a:xfrm>
            <a:off x="2385527" y="1676400"/>
            <a:ext cx="2215671" cy="261610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Mexico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Softtek</a:t>
            </a: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– IT Solutions ~$1B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Kio Networks 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– Data Center ~1B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Kavak</a:t>
            </a: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– Car Sales $4B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Bitso</a:t>
            </a: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– Fintech $2.2B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Clip 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– Fintech $2B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Konfio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Fintech $1.3B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Clara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Fintech $1B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Merama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Ecommerce $1.2B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GBM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Fin Services $1B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Incode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1200" b="0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CyberSecurity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$1.25B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Jokr</a:t>
            </a: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– </a:t>
            </a:r>
            <a:r>
              <a:rPr kumimoji="0" lang="en-US" sz="1200" b="0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Logística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$1.2B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EFF698-5FC8-4779-A71C-818D33A9B346}"/>
              </a:ext>
            </a:extLst>
          </p:cNvPr>
          <p:cNvSpPr/>
          <p:nvPr/>
        </p:nvSpPr>
        <p:spPr>
          <a:xfrm>
            <a:off x="5331703" y="5295343"/>
            <a:ext cx="2421625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Argentina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Mercado Libre – 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Ecommerce ~$70B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Despegar</a:t>
            </a: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Travel ~1.7B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Globant</a:t>
            </a: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– IT Solutions ~9B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Prisma 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– Fintech $1.9B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Auth0 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– Cybersecurity $6.5B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01388B-F3D4-40B0-90A5-27DCC9478F11}"/>
              </a:ext>
            </a:extLst>
          </p:cNvPr>
          <p:cNvSpPr/>
          <p:nvPr/>
        </p:nvSpPr>
        <p:spPr>
          <a:xfrm>
            <a:off x="7543800" y="4678290"/>
            <a:ext cx="14614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Uruguay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Dlocal</a:t>
            </a: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– Fintech $5B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0E6F5C-8863-49B7-96A4-82A12E418DE4}"/>
              </a:ext>
            </a:extLst>
          </p:cNvPr>
          <p:cNvSpPr/>
          <p:nvPr/>
        </p:nvSpPr>
        <p:spPr>
          <a:xfrm>
            <a:off x="4834821" y="3124200"/>
            <a:ext cx="16176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Colombia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Rappi</a:t>
            </a: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– Logistics $3.6B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5586BD-CF34-4414-B3B5-832A989B96AD}"/>
              </a:ext>
            </a:extLst>
          </p:cNvPr>
          <p:cNvSpPr txBox="1"/>
          <p:nvPr/>
        </p:nvSpPr>
        <p:spPr>
          <a:xfrm>
            <a:off x="665062" y="4625968"/>
            <a:ext cx="3124200" cy="1221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600" b="1" i="0" u="none" strike="noStrike" kern="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El Club de los Unicornios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D9E0D1-AEA5-45C0-A644-8FEBCBD57DCD}"/>
              </a:ext>
            </a:extLst>
          </p:cNvPr>
          <p:cNvSpPr/>
          <p:nvPr/>
        </p:nvSpPr>
        <p:spPr>
          <a:xfrm>
            <a:off x="4834821" y="4290113"/>
            <a:ext cx="19539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Chile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Cornershop</a:t>
            </a: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– Logistics ~$3B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EA31F2-7BAE-43FC-99D1-527B489F3760}"/>
              </a:ext>
            </a:extLst>
          </p:cNvPr>
          <p:cNvSpPr/>
          <p:nvPr/>
        </p:nvSpPr>
        <p:spPr>
          <a:xfrm>
            <a:off x="4641832" y="2101601"/>
            <a:ext cx="17430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Guatemala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Duolingo </a:t>
            </a:r>
            <a:r>
              <a:rPr kumimoji="0" lang="en-US" sz="1200" b="0" i="0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– EdTech $2.4B</a:t>
            </a:r>
          </a:p>
        </p:txBody>
      </p:sp>
    </p:spTree>
    <p:extLst>
      <p:ext uri="{BB962C8B-B14F-4D97-AF65-F5344CB8AC3E}">
        <p14:creationId xmlns:p14="http://schemas.microsoft.com/office/powerpoint/2010/main" val="3249459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840275A-E84A-4C45-AAC5-97BDB59D6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561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8D7D916-06A7-44DC-BD5C-0704E1AD8C36}"/>
              </a:ext>
            </a:extLst>
          </p:cNvPr>
          <p:cNvSpPr/>
          <p:nvPr/>
        </p:nvSpPr>
        <p:spPr>
          <a:xfrm>
            <a:off x="381000" y="5486400"/>
            <a:ext cx="1066800" cy="228600"/>
          </a:xfrm>
          <a:prstGeom prst="ellipse">
            <a:avLst/>
          </a:prstGeom>
          <a:solidFill>
            <a:srgbClr val="00B050">
              <a:alpha val="14000"/>
            </a:srgbClr>
          </a:solidFill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8E7B8B-48FC-48F2-8B90-B390FF1C86AB}"/>
              </a:ext>
            </a:extLst>
          </p:cNvPr>
          <p:cNvSpPr/>
          <p:nvPr/>
        </p:nvSpPr>
        <p:spPr>
          <a:xfrm>
            <a:off x="1219200" y="5309118"/>
            <a:ext cx="1066800" cy="228600"/>
          </a:xfrm>
          <a:prstGeom prst="ellipse">
            <a:avLst/>
          </a:prstGeom>
          <a:solidFill>
            <a:srgbClr val="00B050">
              <a:alpha val="14000"/>
            </a:srgbClr>
          </a:solidFill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A4CD3CC-FFB2-4E04-98CA-60A02CD4E6D3}"/>
              </a:ext>
            </a:extLst>
          </p:cNvPr>
          <p:cNvSpPr/>
          <p:nvPr/>
        </p:nvSpPr>
        <p:spPr>
          <a:xfrm>
            <a:off x="362339" y="4038600"/>
            <a:ext cx="1066800" cy="228600"/>
          </a:xfrm>
          <a:prstGeom prst="ellipse">
            <a:avLst/>
          </a:prstGeom>
          <a:solidFill>
            <a:srgbClr val="00B050">
              <a:alpha val="14000"/>
            </a:srgbClr>
          </a:solidFill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95ECD9-78D6-4596-AC24-CA5A30BE0944}"/>
              </a:ext>
            </a:extLst>
          </p:cNvPr>
          <p:cNvSpPr/>
          <p:nvPr/>
        </p:nvSpPr>
        <p:spPr>
          <a:xfrm>
            <a:off x="1258078" y="4044691"/>
            <a:ext cx="1066800" cy="228600"/>
          </a:xfrm>
          <a:prstGeom prst="ellipse">
            <a:avLst/>
          </a:prstGeom>
          <a:solidFill>
            <a:srgbClr val="00B050">
              <a:alpha val="14000"/>
            </a:srgbClr>
          </a:solidFill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6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76646"/>
            <a:ext cx="8590547" cy="6677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2469" y="118131"/>
            <a:ext cx="572945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El Capital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Riesgo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explicado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ExtraLi" panose="020B03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4885" y="1347327"/>
            <a:ext cx="7370605" cy="458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29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627018" y="1232488"/>
            <a:ext cx="7200000" cy="43200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18697" y="331177"/>
            <a:ext cx="8228134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200" b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Font typeface="Wingdings" panose="05000000000000000000" pitchFamily="2" charset="2"/>
              <a:defRPr sz="20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92175" indent="22225">
              <a:spcBef>
                <a:spcPct val="20000"/>
              </a:spcBef>
              <a:buFont typeface="Wingdings" panose="05000000000000000000" pitchFamily="2" charset="2"/>
              <a:defRPr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57300" indent="114300">
              <a:spcBef>
                <a:spcPct val="20000"/>
              </a:spcBef>
              <a:defRPr sz="16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619250" indent="209550">
              <a:spcBef>
                <a:spcPct val="20000"/>
              </a:spcBef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0764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5336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29908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4480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258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Definiciones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94652" y="1926061"/>
            <a:ext cx="5782682" cy="2932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6531" marR="0" lvl="0" indent="-31653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Es típicamente el capital invertido en Startup en etapas tempranas con alto potencial de crecimiento</a:t>
            </a:r>
          </a:p>
          <a:p>
            <a:pPr marL="316531" marR="0" lvl="0" indent="-31653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s-MX" sz="184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  <a:p>
            <a:pPr marL="316531" marR="0" lvl="0" indent="-31653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Los </a:t>
            </a:r>
            <a:r>
              <a:rPr kumimoji="0" lang="es-MX" sz="1846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VCs</a:t>
            </a: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 o Capitalistas de Riesgo generan un retorno mediante un evento de salida (IPO o fusión/adquisición de empresa)</a:t>
            </a:r>
          </a:p>
          <a:p>
            <a:pPr marL="316531" marR="0" lvl="0" indent="-31653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s-MX" sz="184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  <a:p>
            <a:pPr marL="316531" marR="0" lvl="0" indent="-31653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Normalmente la operación es dinero a cambio de acciones preferentes de la empresa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5073" y="211980"/>
            <a:ext cx="3066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Definiciones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1058506" y="1541642"/>
            <a:ext cx="7200000" cy="4320000"/>
          </a:xfrm>
          <a:prstGeom prst="roundRect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6398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18697" y="331177"/>
            <a:ext cx="8228134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200" b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Font typeface="Wingdings" panose="05000000000000000000" pitchFamily="2" charset="2"/>
              <a:defRPr sz="20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92175" indent="22225">
              <a:spcBef>
                <a:spcPct val="20000"/>
              </a:spcBef>
              <a:buFont typeface="Wingdings" panose="05000000000000000000" pitchFamily="2" charset="2"/>
              <a:defRPr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57300" indent="114300">
              <a:spcBef>
                <a:spcPct val="20000"/>
              </a:spcBef>
              <a:defRPr sz="16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619250" indent="209550">
              <a:spcBef>
                <a:spcPct val="20000"/>
              </a:spcBef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0764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5336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29908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4480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258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Expectativas de las Partes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94687" y="269476"/>
            <a:ext cx="6354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Alineación de Expectativas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014419" y="4122101"/>
            <a:ext cx="3115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VE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Común</a:t>
            </a:r>
            <a:endParaRPr kumimoji="0" lang="es-V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V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V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Éxito de la Compañía</a:t>
            </a:r>
            <a:r>
              <a:rPr kumimoji="0" lang="es-V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624767" y="1284514"/>
            <a:ext cx="3413188" cy="246888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5106045" y="1284514"/>
            <a:ext cx="3413188" cy="246888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5 CuadroTexto"/>
          <p:cNvSpPr txBox="1"/>
          <p:nvPr/>
        </p:nvSpPr>
        <p:spPr>
          <a:xfrm>
            <a:off x="736684" y="1464884"/>
            <a:ext cx="3180083" cy="188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VE" sz="1662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Fundadores</a:t>
            </a:r>
            <a:r>
              <a:rPr kumimoji="0" lang="es-VE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 </a:t>
            </a:r>
          </a:p>
          <a:p>
            <a:pPr marL="263776" marR="0" lvl="0" indent="-263776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VE" sz="166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  <a:p>
            <a:pPr marL="580307" marR="0" lvl="0" indent="-263776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s-VE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Levantar el mayor capital posible.</a:t>
            </a:r>
          </a:p>
          <a:p>
            <a:pPr marL="580307" marR="0" lvl="0" indent="-263776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s-VE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Mantener el control de la Compañía.</a:t>
            </a:r>
          </a:p>
          <a:p>
            <a:pPr marL="580307" marR="0" lvl="0" indent="-263776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s-VE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Mantenerse empleado.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192246" y="1503291"/>
            <a:ext cx="32407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VE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Inversionistas</a:t>
            </a:r>
            <a:r>
              <a:rPr kumimoji="0" lang="es-V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 </a:t>
            </a:r>
          </a:p>
          <a:p>
            <a:pPr marL="263776" marR="0" lvl="0" indent="-263776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V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  <a:p>
            <a:pPr marL="580307" marR="0" lvl="0" indent="-263776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s-V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Maximizar los recursos invertidos (- $ + %).</a:t>
            </a:r>
          </a:p>
          <a:p>
            <a:pPr marL="580307" marR="0" lvl="0" indent="-263776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s-V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Obtener mayor control.</a:t>
            </a:r>
          </a:p>
          <a:p>
            <a:pPr marL="580307" marR="0" lvl="0" indent="-263776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s-V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Facultades de reasignar equipo.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2865406" y="3528014"/>
            <a:ext cx="3413188" cy="2468880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4683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572000" y="-27060"/>
            <a:ext cx="4572000" cy="70065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2090" y="1012344"/>
            <a:ext cx="4290950" cy="477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6531" marR="0" lvl="0" indent="-316531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Levantar $$$</a:t>
            </a:r>
          </a:p>
          <a:p>
            <a:pPr marL="316531" marR="0" lvl="0" indent="-316531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Administrar el $$$</a:t>
            </a:r>
          </a:p>
          <a:p>
            <a:pPr marL="316531" marR="0" lvl="0" indent="-316531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Encontrar empresas en las cuales invertir</a:t>
            </a:r>
          </a:p>
          <a:p>
            <a:pPr marL="316531" marR="0" lvl="0" indent="-316531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Seleccionar e investigar los prospectos de inversión (</a:t>
            </a:r>
            <a:r>
              <a:rPr kumimoji="0" lang="es-MX" sz="1846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Due</a:t>
            </a: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 </a:t>
            </a:r>
            <a:r>
              <a:rPr kumimoji="0" lang="es-MX" sz="1846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Dilligence</a:t>
            </a: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)</a:t>
            </a:r>
          </a:p>
          <a:p>
            <a:pPr marL="316531" marR="0" lvl="0" indent="-316531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Cerrar tratos</a:t>
            </a:r>
          </a:p>
          <a:p>
            <a:pPr marL="316531" marR="0" lvl="0" indent="-316531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Invertir tiempo y esfuerzo en crecer las empresas del portafolio</a:t>
            </a:r>
          </a:p>
          <a:p>
            <a:pPr marL="316531" marR="0" lvl="0" indent="-316531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Lograr generar un evento de salida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8548" y="2828835"/>
            <a:ext cx="2907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Actividades del Fondo</a:t>
            </a:r>
          </a:p>
        </p:txBody>
      </p:sp>
    </p:spTree>
    <p:extLst>
      <p:ext uri="{BB962C8B-B14F-4D97-AF65-F5344CB8AC3E}">
        <p14:creationId xmlns:p14="http://schemas.microsoft.com/office/powerpoint/2010/main" val="11911377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1106984" y="1509371"/>
            <a:ext cx="6930030" cy="3766231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18697" y="331177"/>
            <a:ext cx="8228134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200" b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Font typeface="Wingdings" panose="05000000000000000000" pitchFamily="2" charset="2"/>
              <a:defRPr sz="20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92175" indent="22225">
              <a:spcBef>
                <a:spcPct val="20000"/>
              </a:spcBef>
              <a:buFont typeface="Wingdings" panose="05000000000000000000" pitchFamily="2" charset="2"/>
              <a:defRPr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57300" indent="114300">
              <a:spcBef>
                <a:spcPct val="20000"/>
              </a:spcBef>
              <a:defRPr sz="16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619250" indent="209550">
              <a:spcBef>
                <a:spcPct val="20000"/>
              </a:spcBef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0764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5336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29908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4480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258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Salidas Financieras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58328" y="2192159"/>
            <a:ext cx="54273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6531" marR="0" lvl="0" indent="-316531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Salida a Mercado (IPO)</a:t>
            </a:r>
          </a:p>
          <a:p>
            <a:pPr marL="316531" marR="0" lvl="0" indent="-316531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Fusiones y Adquisiciones (M&amp;A)</a:t>
            </a:r>
          </a:p>
          <a:p>
            <a:pPr marL="316531" marR="0" lvl="0" indent="-316531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Dividendos</a:t>
            </a:r>
          </a:p>
          <a:p>
            <a:pPr marL="316531" marR="0" lvl="0" indent="-316531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Recompra del Emprendedor o Fundadores</a:t>
            </a:r>
          </a:p>
          <a:p>
            <a:pPr marL="316531" marR="0" lvl="0" indent="-316531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Liquidación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43143" y="532699"/>
            <a:ext cx="4669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Salidas Financieras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1551487" y="1796084"/>
            <a:ext cx="6795344" cy="3809859"/>
          </a:xfrm>
          <a:prstGeom prst="roundRect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0624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redondeado 8"/>
          <p:cNvSpPr/>
          <p:nvPr/>
        </p:nvSpPr>
        <p:spPr>
          <a:xfrm>
            <a:off x="5272617" y="2389935"/>
            <a:ext cx="3469561" cy="2005106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18697" y="331177"/>
            <a:ext cx="8228134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200" b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Font typeface="Wingdings" panose="05000000000000000000" pitchFamily="2" charset="2"/>
              <a:defRPr sz="20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92175" indent="22225">
              <a:spcBef>
                <a:spcPct val="20000"/>
              </a:spcBef>
              <a:buFont typeface="Wingdings" panose="05000000000000000000" pitchFamily="2" charset="2"/>
              <a:defRPr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57300" indent="114300">
              <a:spcBef>
                <a:spcPct val="20000"/>
              </a:spcBef>
              <a:defRPr sz="16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619250" indent="209550">
              <a:spcBef>
                <a:spcPct val="20000"/>
              </a:spcBef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0764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5336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29908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4480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258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Ratio de Inversiones y Retornos</a:t>
            </a:r>
          </a:p>
        </p:txBody>
      </p:sp>
      <p:pic>
        <p:nvPicPr>
          <p:cNvPr id="4" name="Content Placeholder 3" descr="Screen shot 2014-04-02 at 1.36.53 A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82" r="-26282"/>
          <a:stretch>
            <a:fillRect/>
          </a:stretch>
        </p:blipFill>
        <p:spPr>
          <a:xfrm>
            <a:off x="0" y="2216423"/>
            <a:ext cx="5143500" cy="4120662"/>
          </a:xfrm>
        </p:spPr>
      </p:pic>
      <p:pic>
        <p:nvPicPr>
          <p:cNvPr id="6" name="Picture 4" descr="Screen shot 2014-04-02 at 1.36.3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77" y="1285905"/>
            <a:ext cx="4321419" cy="94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72617" y="2473174"/>
            <a:ext cx="3469561" cy="1712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4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Las probabilidades están totalmente contra el emprendedor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2490" y="174980"/>
            <a:ext cx="7419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Ratio de Inversiones y Retornos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190558" y="1137372"/>
            <a:ext cx="4614388" cy="5395037"/>
          </a:xfrm>
          <a:prstGeom prst="roundRect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385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harvardchina.org/static/img/harvard_ga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5" r="16938"/>
          <a:stretch/>
        </p:blipFill>
        <p:spPr bwMode="auto">
          <a:xfrm>
            <a:off x="-42041" y="0"/>
            <a:ext cx="91860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-21021" y="-65691"/>
            <a:ext cx="9438290" cy="6989379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61848" y="1040833"/>
            <a:ext cx="7420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Primer MBA: Harvard 1908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ExtraLi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9241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18697" y="331177"/>
            <a:ext cx="8228134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200" b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Font typeface="Wingdings" panose="05000000000000000000" pitchFamily="2" charset="2"/>
              <a:defRPr sz="20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92175" indent="22225">
              <a:spcBef>
                <a:spcPct val="20000"/>
              </a:spcBef>
              <a:buFont typeface="Wingdings" panose="05000000000000000000" pitchFamily="2" charset="2"/>
              <a:defRPr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57300" indent="114300">
              <a:spcBef>
                <a:spcPct val="20000"/>
              </a:spcBef>
              <a:defRPr sz="16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619250" indent="209550">
              <a:spcBef>
                <a:spcPct val="20000"/>
              </a:spcBef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0764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5336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29908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4480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258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Analogía del Capital de Riesgo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863" y="2099622"/>
            <a:ext cx="3661483" cy="3481410"/>
          </a:xfrm>
          <a:prstGeom prst="rect">
            <a:avLst/>
          </a:prstGeom>
        </p:spPr>
      </p:pic>
      <p:pic>
        <p:nvPicPr>
          <p:cNvPr id="1028" name="Picture 4" descr="https://upload.wikimedia.org/wikipedia/commons/thumb/e/e3/Toilet_women.svg/2000px-Toilet_women.svg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370" y="2431967"/>
            <a:ext cx="1661077" cy="306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upload.wikimedia.org/wikipedia/commons/thumb/e/e3/Toilet_women.svg/2000px-Toilet_women.svg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341" y="2437590"/>
            <a:ext cx="1661077" cy="306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005.flaticon.com/1/png/512/10/1052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57" y="2191358"/>
            <a:ext cx="3177798" cy="317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://image005.flaticon.com/1/png/512/10/1052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990" y="2191358"/>
            <a:ext cx="3177798" cy="317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gethelpnowllc.com/wp-content/uploads/2014/10/divorce-support-ic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808" y="1434933"/>
            <a:ext cx="4778385" cy="398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0" y="76646"/>
            <a:ext cx="8590547" cy="6677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141289" y="118131"/>
            <a:ext cx="57118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Analogía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 de Capital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Riesgo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ExtraLi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97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90697" y="848918"/>
            <a:ext cx="43231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6531" marR="0" lvl="0" indent="-316531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Las inversiones no son líquidas.</a:t>
            </a:r>
          </a:p>
          <a:p>
            <a:pPr marL="316531" marR="0" lvl="0" indent="-316531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No se pueden comprar y vender las acciones.</a:t>
            </a:r>
          </a:p>
          <a:p>
            <a:pPr marL="316531" marR="0" lvl="0" indent="-316531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Los conceptos innovadores usualmente se asocian con mercados emergentes y no probados.</a:t>
            </a:r>
          </a:p>
          <a:p>
            <a:pPr marL="316531" marR="0" lvl="0" indent="-316531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Siempre sujetos a riesgos técnicos y de mercado.</a:t>
            </a:r>
          </a:p>
          <a:p>
            <a:pPr marL="316531" marR="0" lvl="0" indent="-316531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No hay colateral para conseguir créditos.</a:t>
            </a:r>
          </a:p>
          <a:p>
            <a:pPr marL="316531" marR="0" lvl="0" indent="-316531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Alto gasto en operaciones (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Burn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).</a:t>
            </a:r>
          </a:p>
          <a:p>
            <a:pPr marL="316531" marR="0" lvl="0" indent="-316531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Valuaciones especulativas.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3150" y="3007145"/>
            <a:ext cx="3725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Inconvenientes</a:t>
            </a:r>
          </a:p>
        </p:txBody>
      </p:sp>
    </p:spTree>
    <p:extLst>
      <p:ext uri="{BB962C8B-B14F-4D97-AF65-F5344CB8AC3E}">
        <p14:creationId xmlns:p14="http://schemas.microsoft.com/office/powerpoint/2010/main" val="21256549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23"/>
          <a:stretch/>
        </p:blipFill>
        <p:spPr>
          <a:xfrm>
            <a:off x="0" y="-17462"/>
            <a:ext cx="9144000" cy="340995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18696" y="2306320"/>
            <a:ext cx="8903383" cy="4084320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87092" y="4311452"/>
            <a:ext cx="4314899" cy="831275"/>
          </a:xfrm>
        </p:spPr>
        <p:txBody>
          <a:bodyPr>
            <a:no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CL" altLang="en-US" sz="1800" dirty="0">
                <a:solidFill>
                  <a:schemeClr val="bg1"/>
                </a:solidFill>
                <a:latin typeface="Acumin Variable Concept" panose="020B0304020202020204" pitchFamily="34" charset="0"/>
              </a:rPr>
              <a:t>1x toma aproximadamente 2-3 años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CL" altLang="en-US" sz="1800" dirty="0">
                <a:solidFill>
                  <a:schemeClr val="bg1"/>
                </a:solidFill>
                <a:latin typeface="Acumin Variable Concept" panose="020B0304020202020204" pitchFamily="34" charset="0"/>
              </a:rPr>
              <a:t>10x toma aproximadamente 4-5 años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CL" altLang="en-US" sz="1800" dirty="0">
                <a:solidFill>
                  <a:schemeClr val="bg1"/>
                </a:solidFill>
                <a:latin typeface="Acumin Variable Concept" panose="020B0304020202020204" pitchFamily="34" charset="0"/>
              </a:rPr>
              <a:t>30x puede tomar 8 años o más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273025" y="4311452"/>
            <a:ext cx="3959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Capital Paciente</a:t>
            </a:r>
          </a:p>
        </p:txBody>
      </p:sp>
    </p:spTree>
    <p:extLst>
      <p:ext uri="{BB962C8B-B14F-4D97-AF65-F5344CB8AC3E}">
        <p14:creationId xmlns:p14="http://schemas.microsoft.com/office/powerpoint/2010/main" val="33965878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18697" y="331177"/>
            <a:ext cx="8228134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200" b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Font typeface="Wingdings" panose="05000000000000000000" pitchFamily="2" charset="2"/>
              <a:defRPr sz="20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92175" indent="22225">
              <a:spcBef>
                <a:spcPct val="20000"/>
              </a:spcBef>
              <a:buFont typeface="Wingdings" panose="05000000000000000000" pitchFamily="2" charset="2"/>
              <a:defRPr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57300" indent="114300">
              <a:spcBef>
                <a:spcPct val="20000"/>
              </a:spcBef>
              <a:defRPr sz="16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619250" indent="209550">
              <a:spcBef>
                <a:spcPct val="20000"/>
              </a:spcBef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0764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5336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29908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4480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258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Potencial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11878" y="1751729"/>
            <a:ext cx="3529781" cy="4177812"/>
          </a:xfrm>
        </p:spPr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endParaRPr lang="es-CL" altLang="en-US" dirty="0"/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s-CL" altLang="en-US" sz="2800" dirty="0">
                <a:latin typeface="Acumin Variable Concept" panose="020B0304020202020204" pitchFamily="34" charset="0"/>
              </a:rPr>
              <a:t>Inversionista inicial en Skype, invirtió $250,000 USD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es-CL" altLang="en-US" sz="2800" dirty="0">
              <a:latin typeface="Acumin Variable Concept" panose="020B030402020202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s-CL" altLang="en-US" sz="2800" dirty="0">
                <a:latin typeface="Acumin Variable Concept" panose="020B0304020202020204" pitchFamily="34" charset="0"/>
              </a:rPr>
              <a:t>Retorno   $250M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s-CL" altLang="en-US" sz="2800" dirty="0">
                <a:latin typeface="Acumin Variable Concept" panose="020B0304020202020204" pitchFamily="34" charset="0"/>
              </a:rPr>
              <a:t>(1000x)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7327290" y="6344862"/>
            <a:ext cx="2429255" cy="68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21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Ram </a:t>
            </a:r>
            <a:r>
              <a:rPr kumimoji="0" lang="en-GB" altLang="en-US" sz="221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Shriram</a:t>
            </a:r>
            <a:endParaRPr kumimoji="0" lang="en-GB" altLang="en-US" sz="221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66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3495" y="253078"/>
            <a:ext cx="1906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Potencial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FAF60F-685D-4226-A934-CE23D0C7B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893" y="0"/>
            <a:ext cx="4593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5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 Questions | Ram Shriram: Private Markets Are Ahead of Themselves | WIR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9" r="9333"/>
          <a:stretch/>
        </p:blipFill>
        <p:spPr bwMode="auto">
          <a:xfrm>
            <a:off x="4434840" y="0"/>
            <a:ext cx="4709160" cy="685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18697" y="331177"/>
            <a:ext cx="8228134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200" b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Font typeface="Wingdings" panose="05000000000000000000" pitchFamily="2" charset="2"/>
              <a:defRPr sz="20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92175" indent="22225">
              <a:spcBef>
                <a:spcPct val="20000"/>
              </a:spcBef>
              <a:buFont typeface="Wingdings" panose="05000000000000000000" pitchFamily="2" charset="2"/>
              <a:defRPr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57300" indent="114300">
              <a:spcBef>
                <a:spcPct val="20000"/>
              </a:spcBef>
              <a:defRPr sz="16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619250" indent="209550">
              <a:spcBef>
                <a:spcPct val="20000"/>
              </a:spcBef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0764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5336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29908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4480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258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Potencial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11878" y="1751729"/>
            <a:ext cx="3529781" cy="4177812"/>
          </a:xfrm>
        </p:spPr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endParaRPr lang="es-CL" altLang="en-US" dirty="0"/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s-CL" altLang="en-US" sz="2800" dirty="0">
                <a:latin typeface="Acumin Variable Concept" panose="020B0304020202020204" pitchFamily="34" charset="0"/>
              </a:rPr>
              <a:t>Inversionista inicial en Google, invirtió $200,000 USD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es-CL" altLang="en-US" sz="2800" dirty="0">
              <a:latin typeface="Acumin Variable Concept" panose="020B030402020202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s-CL" altLang="en-US" sz="2800" dirty="0">
                <a:latin typeface="Acumin Variable Concept" panose="020B0304020202020204" pitchFamily="34" charset="0"/>
              </a:rPr>
              <a:t>Retorno   $1.0b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s-CL" altLang="en-US" sz="2800" dirty="0">
                <a:latin typeface="Acumin Variable Concept" panose="020B0304020202020204" pitchFamily="34" charset="0"/>
              </a:rPr>
              <a:t>(5000x)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7327290" y="6344862"/>
            <a:ext cx="2429255" cy="68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21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Ram </a:t>
            </a:r>
            <a:r>
              <a:rPr kumimoji="0" lang="en-GB" altLang="en-US" sz="221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Shriram</a:t>
            </a:r>
            <a:endParaRPr kumimoji="0" lang="en-GB" altLang="en-US" sz="221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66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3495" y="253078"/>
            <a:ext cx="1906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Potencial</a:t>
            </a:r>
          </a:p>
        </p:txBody>
      </p:sp>
    </p:spTree>
    <p:extLst>
      <p:ext uri="{BB962C8B-B14F-4D97-AF65-F5344CB8AC3E}">
        <p14:creationId xmlns:p14="http://schemas.microsoft.com/office/powerpoint/2010/main" val="274672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9144000" cy="15014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6398" y="2535256"/>
            <a:ext cx="7911201" cy="3074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4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F&amp;F / Angel / Discovery: </a:t>
            </a: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Arranque desde la idea</a:t>
            </a:r>
            <a:endParaRPr kumimoji="0" lang="es-MX" sz="184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4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Semilla</a:t>
            </a: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: Fondeo inicial para probar el modelo de negocios y crear el Producto / Servicio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4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Serie A</a:t>
            </a: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: Crear el equipo inicial y lanzar el producto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4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Serie B</a:t>
            </a: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: Expandir el equipo, producto/servicios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4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Serie C</a:t>
            </a: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: Escalar el modelo de negocios (crecimiento)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4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Serie D+</a:t>
            </a: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: Expansión geográfica – preparar salida a mercado accionario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09388" y="427534"/>
            <a:ext cx="4325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Rondas de Capital</a:t>
            </a:r>
          </a:p>
        </p:txBody>
      </p:sp>
    </p:spTree>
    <p:extLst>
      <p:ext uri="{BB962C8B-B14F-4D97-AF65-F5344CB8AC3E}">
        <p14:creationId xmlns:p14="http://schemas.microsoft.com/office/powerpoint/2010/main" val="39441923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1" y="76646"/>
            <a:ext cx="4572000" cy="6677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619962" y="5730449"/>
            <a:ext cx="6314343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619962" y="1809080"/>
            <a:ext cx="0" cy="3921369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70" name="TextBox 9"/>
          <p:cNvSpPr txBox="1">
            <a:spLocks noChangeArrowheads="1"/>
          </p:cNvSpPr>
          <p:nvPr/>
        </p:nvSpPr>
        <p:spPr bwMode="auto">
          <a:xfrm>
            <a:off x="4478928" y="5813976"/>
            <a:ext cx="938077" cy="3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4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Riesgo</a:t>
            </a:r>
          </a:p>
        </p:txBody>
      </p:sp>
      <p:sp>
        <p:nvSpPr>
          <p:cNvPr id="11271" name="TextBox 12"/>
          <p:cNvSpPr txBox="1">
            <a:spLocks noChangeArrowheads="1"/>
          </p:cNvSpPr>
          <p:nvPr/>
        </p:nvSpPr>
        <p:spPr bwMode="auto">
          <a:xfrm>
            <a:off x="424208" y="3494273"/>
            <a:ext cx="1069524" cy="3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84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Retorno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952605" y="1942430"/>
            <a:ext cx="5782408" cy="3408485"/>
          </a:xfrm>
          <a:prstGeom prst="straightConnector1">
            <a:avLst/>
          </a:prstGeom>
          <a:ln w="1047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73" name="Rectangle 16"/>
          <p:cNvSpPr>
            <a:spLocks noChangeArrowheads="1"/>
          </p:cNvSpPr>
          <p:nvPr/>
        </p:nvSpPr>
        <p:spPr bwMode="auto">
          <a:xfrm>
            <a:off x="4505287" y="1965664"/>
            <a:ext cx="1999265" cy="100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Capital Emprendedor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  (Venture Capital)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(Ronda A)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altLang="en-US" sz="147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" panose="020B03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74" name="Rectangle 21"/>
          <p:cNvSpPr>
            <a:spLocks noChangeArrowheads="1"/>
          </p:cNvSpPr>
          <p:nvPr/>
        </p:nvSpPr>
        <p:spPr bwMode="auto">
          <a:xfrm>
            <a:off x="3878564" y="3927029"/>
            <a:ext cx="809838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47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Semilla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47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(Seed)</a:t>
            </a:r>
          </a:p>
        </p:txBody>
      </p:sp>
      <p:sp>
        <p:nvSpPr>
          <p:cNvPr id="11275" name="Rectangle 22"/>
          <p:cNvSpPr>
            <a:spLocks noChangeArrowheads="1"/>
          </p:cNvSpPr>
          <p:nvPr/>
        </p:nvSpPr>
        <p:spPr bwMode="auto">
          <a:xfrm>
            <a:off x="1739617" y="2765482"/>
            <a:ext cx="1588897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Discovery, Angel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(Pre-</a:t>
            </a:r>
            <a:r>
              <a:rPr kumimoji="0" lang="es-MX" altLang="en-US" sz="147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Seed</a:t>
            </a:r>
            <a:r>
              <a:rPr kumimoji="0" lang="es-MX" altLang="en-US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30459" y="3272300"/>
            <a:ext cx="1636987" cy="88767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Mex</a:t>
            </a:r>
            <a:r>
              <a:rPr kumimoji="0" lang="es-MX" sz="1292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: U$5K – U$50K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92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US: F&amp;F – Angeles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92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92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Desde Idea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91050" y="4434051"/>
            <a:ext cx="2573141" cy="10865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Mex</a:t>
            </a:r>
            <a:r>
              <a:rPr kumimoji="0" lang="es-MX" sz="1292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: U$50K – U$200K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92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US: U$100K – U$1M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92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92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MVP (</a:t>
            </a:r>
            <a:r>
              <a:rPr kumimoji="0" lang="es-MX" sz="12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Minimum</a:t>
            </a:r>
            <a:r>
              <a:rPr kumimoji="0" lang="es-MX" sz="1292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 Viable </a:t>
            </a:r>
            <a:r>
              <a:rPr kumimoji="0" lang="es-MX" sz="12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Product</a:t>
            </a:r>
            <a:r>
              <a:rPr kumimoji="0" lang="es-MX" sz="1292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92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PMF (</a:t>
            </a:r>
            <a:r>
              <a:rPr kumimoji="0" lang="es-MX" sz="12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Product</a:t>
            </a:r>
            <a:r>
              <a:rPr kumimoji="0" lang="es-MX" sz="1292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 </a:t>
            </a:r>
            <a:r>
              <a:rPr kumimoji="0" lang="es-MX" sz="12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Market</a:t>
            </a:r>
            <a:r>
              <a:rPr kumimoji="0" lang="es-MX" sz="1292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 </a:t>
            </a:r>
            <a:r>
              <a:rPr kumimoji="0" lang="es-MX" sz="12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Fit</a:t>
            </a:r>
            <a:r>
              <a:rPr kumimoji="0" lang="es-MX" sz="1292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82558" y="2737804"/>
            <a:ext cx="1762021" cy="10865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Mex</a:t>
            </a:r>
            <a:r>
              <a:rPr kumimoji="0" lang="es-MX" sz="1292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: U$200K – U$2M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92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US: U$1M – U$10M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92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92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Consolidación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92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Break </a:t>
            </a:r>
            <a:r>
              <a:rPr kumimoji="0" lang="es-MX" sz="12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Even</a:t>
            </a:r>
            <a:endParaRPr kumimoji="0" lang="es-MX" sz="1292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</p:txBody>
      </p:sp>
      <p:sp>
        <p:nvSpPr>
          <p:cNvPr id="11279" name="Rectangle 26"/>
          <p:cNvSpPr>
            <a:spLocks noChangeArrowheads="1"/>
          </p:cNvSpPr>
          <p:nvPr/>
        </p:nvSpPr>
        <p:spPr bwMode="auto">
          <a:xfrm>
            <a:off x="6602288" y="1965664"/>
            <a:ext cx="1999265" cy="100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Capital Emprendedor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  (Venture Capital)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(Ronda B, C, …)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altLang="en-US" sz="147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" panose="020B03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34718" y="2772761"/>
            <a:ext cx="1688283" cy="88767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Mex</a:t>
            </a:r>
            <a:r>
              <a:rPr kumimoji="0" lang="es-MX" sz="1292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: U$2M – U$5M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92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US: U$10M – U$20M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92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92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Crecimiento</a:t>
            </a:r>
          </a:p>
        </p:txBody>
      </p:sp>
      <p:sp>
        <p:nvSpPr>
          <p:cNvPr id="21" name="TextBox 6"/>
          <p:cNvSpPr txBox="1"/>
          <p:nvPr/>
        </p:nvSpPr>
        <p:spPr>
          <a:xfrm>
            <a:off x="68725" y="101377"/>
            <a:ext cx="379463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Etapas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Inversión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ExtraLi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4763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5303523" y="692331"/>
            <a:ext cx="3413188" cy="544721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435268" y="692331"/>
            <a:ext cx="3413188" cy="544721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1144" y="1055441"/>
            <a:ext cx="3841435" cy="925697"/>
          </a:xfrm>
          <a:prstGeom prst="rect">
            <a:avLst/>
          </a:prstGeom>
          <a:noFill/>
        </p:spPr>
        <p:txBody>
          <a:bodyPr wrap="square" lIns="63305" tIns="31652" rIns="63305" bIns="3165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 Ángeles Inversionistas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9280" y="1055441"/>
            <a:ext cx="3221669" cy="925697"/>
          </a:xfrm>
          <a:prstGeom prst="rect">
            <a:avLst/>
          </a:prstGeom>
          <a:noFill/>
        </p:spPr>
        <p:txBody>
          <a:bodyPr wrap="square" lIns="63305" tIns="31652" rIns="63305" bIns="3165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cumin Variable Concept" panose="020B0304020202020204" pitchFamily="34" charset="0"/>
                <a:ea typeface="MS PGothic" panose="020B0600070205080204" pitchFamily="34" charset="-128"/>
                <a:cs typeface="+mn-cs"/>
              </a:rPr>
              <a:t>Los Fondos de Capital de Riesgo</a:t>
            </a:r>
          </a:p>
        </p:txBody>
      </p:sp>
      <p:sp>
        <p:nvSpPr>
          <p:cNvPr id="5" name="Rectangle 4"/>
          <p:cNvSpPr/>
          <p:nvPr/>
        </p:nvSpPr>
        <p:spPr>
          <a:xfrm>
            <a:off x="4183450" y="3113519"/>
            <a:ext cx="785079" cy="639336"/>
          </a:xfrm>
          <a:prstGeom prst="rect">
            <a:avLst/>
          </a:prstGeom>
          <a:noFill/>
        </p:spPr>
        <p:txBody>
          <a:bodyPr wrap="none" lIns="63305" tIns="31652" rIns="63305" bIns="3165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9" b="1" i="0" u="none" strike="noStrike" kern="1200" cap="none" spc="0" normalizeH="0" baseline="0" noProof="0" dirty="0">
                <a:ln w="13462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VS</a:t>
            </a:r>
          </a:p>
        </p:txBody>
      </p:sp>
      <p:sp>
        <p:nvSpPr>
          <p:cNvPr id="6" name="Rectangle 5"/>
          <p:cNvSpPr/>
          <p:nvPr/>
        </p:nvSpPr>
        <p:spPr>
          <a:xfrm>
            <a:off x="622358" y="2563035"/>
            <a:ext cx="3039005" cy="2556912"/>
          </a:xfrm>
          <a:prstGeom prst="rect">
            <a:avLst/>
          </a:prstGeom>
          <a:noFill/>
        </p:spPr>
        <p:txBody>
          <a:bodyPr wrap="square" lIns="63305" tIns="31652" rIns="63305" bIns="31652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Invierten su propio dinero.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Invierten en cualquier área o industria.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No cobran por invertir ni manejar un portafolio.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Ganan directamente del retorno de inversión.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Tienen mayor paciencia en la espera de retornos.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14276" y="2391730"/>
            <a:ext cx="2991678" cy="3387909"/>
          </a:xfrm>
          <a:prstGeom prst="rect">
            <a:avLst/>
          </a:prstGeom>
          <a:noFill/>
        </p:spPr>
        <p:txBody>
          <a:bodyPr wrap="square" lIns="63305" tIns="31652" rIns="63305" bIns="31652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Invierten dinero de otras gentes.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Invierten en áreas específicas donde concentran recursos.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Cobran cuotas administrativas.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Ganan un % del retorno de inversión.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Intentan maximizar retornos durante la vida del fondo (5 a 10 años).</a:t>
            </a:r>
          </a:p>
        </p:txBody>
      </p:sp>
    </p:spTree>
    <p:extLst>
      <p:ext uri="{BB962C8B-B14F-4D97-AF65-F5344CB8AC3E}">
        <p14:creationId xmlns:p14="http://schemas.microsoft.com/office/powerpoint/2010/main" val="135549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145433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29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984" y="1505170"/>
            <a:ext cx="6697684" cy="415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-1414608" y="3075409"/>
            <a:ext cx="4283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Valle de la Muerte</a:t>
            </a:r>
          </a:p>
        </p:txBody>
      </p:sp>
    </p:spTree>
    <p:extLst>
      <p:ext uri="{BB962C8B-B14F-4D97-AF65-F5344CB8AC3E}">
        <p14:creationId xmlns:p14="http://schemas.microsoft.com/office/powerpoint/2010/main" val="10335092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1102588"/>
            <a:ext cx="9144000" cy="50705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118697" y="331177"/>
            <a:ext cx="8228134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200" b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Font typeface="Wingdings" panose="05000000000000000000" pitchFamily="2" charset="2"/>
              <a:defRPr sz="20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92175" indent="22225">
              <a:spcBef>
                <a:spcPct val="20000"/>
              </a:spcBef>
              <a:buFont typeface="Wingdings" panose="05000000000000000000" pitchFamily="2" charset="2"/>
              <a:defRPr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57300" indent="114300">
              <a:spcBef>
                <a:spcPct val="20000"/>
              </a:spcBef>
              <a:defRPr sz="16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619250" indent="209550">
              <a:spcBef>
                <a:spcPct val="20000"/>
              </a:spcBef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0764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5336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29908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4480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258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 que invierte un VC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22341" y="1860234"/>
            <a:ext cx="5699317" cy="40690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6531" marR="0" lvl="0" indent="-316531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Equipo</a:t>
            </a:r>
          </a:p>
          <a:p>
            <a:pPr marL="316531" marR="0" lvl="0" indent="-316531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Innovación / Necesidad / Diferenciación</a:t>
            </a:r>
          </a:p>
          <a:p>
            <a:pPr marL="316531" marR="0" lvl="0" indent="-316531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Producto / Estado Actual / Ventajas Competitivas</a:t>
            </a:r>
          </a:p>
          <a:p>
            <a:pPr marL="316531" marR="0" lvl="0" indent="-316531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Oportunidad / Mercado</a:t>
            </a:r>
          </a:p>
          <a:p>
            <a:pPr marL="316531" marR="0" lvl="0" indent="-316531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Modelo de Negocio / Canales de Venta</a:t>
            </a:r>
          </a:p>
          <a:p>
            <a:pPr marL="316531" marR="0" lvl="0" indent="-316531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84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Modelo Financiero / Salidas</a:t>
            </a:r>
          </a:p>
          <a:p>
            <a:pPr marL="316531" marR="0" lvl="0" indent="-316531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s-MX" sz="184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0794" y="174980"/>
            <a:ext cx="7536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¿Que buscan los Inversionistas?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21DD07-68E1-46E3-82A4-BE5D1EFA9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784" y="498145"/>
            <a:ext cx="8440615" cy="63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39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http://www.apelea.com/photos/1414420215r-of-Philosophy-Program-in-BUSINESS-ADMINISTRA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b="4358"/>
          <a:stretch/>
        </p:blipFill>
        <p:spPr bwMode="auto">
          <a:xfrm>
            <a:off x="-42041" y="0"/>
            <a:ext cx="9293991" cy="690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-21021" y="-55290"/>
            <a:ext cx="9438290" cy="6989379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87972" y="1997837"/>
            <a:ext cx="7420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MBA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Como Administrar un Negocio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ExtraLi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4667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diamond in the rough">
            <a:extLst>
              <a:ext uri="{FF2B5EF4-FFF2-40B4-BE49-F238E27FC236}">
                <a16:creationId xmlns:a16="http://schemas.microsoft.com/office/drawing/2014/main" id="{6F461A7B-EB9F-4516-B965-899C642D1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-135509" y="-231411"/>
            <a:ext cx="9438290" cy="6989379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1942914" y="1263892"/>
            <a:ext cx="525817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Selección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 de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Prospectos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ExtraLi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0282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4572000" cy="34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572000" y="3392488"/>
            <a:ext cx="4572000" cy="3465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451315" y="1386834"/>
            <a:ext cx="3669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OPORTUNIDAD</a:t>
            </a:r>
          </a:p>
        </p:txBody>
      </p:sp>
      <p:sp>
        <p:nvSpPr>
          <p:cNvPr id="9" name="TextBox 3"/>
          <p:cNvSpPr txBox="1"/>
          <p:nvPr/>
        </p:nvSpPr>
        <p:spPr>
          <a:xfrm>
            <a:off x="5023315" y="1373079"/>
            <a:ext cx="3669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EQUIPO</a:t>
            </a:r>
          </a:p>
        </p:txBody>
      </p:sp>
      <p:sp>
        <p:nvSpPr>
          <p:cNvPr id="10" name="TextBox 3"/>
          <p:cNvSpPr txBox="1"/>
          <p:nvPr/>
        </p:nvSpPr>
        <p:spPr>
          <a:xfrm>
            <a:off x="451314" y="4802078"/>
            <a:ext cx="3669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SINERGIA</a:t>
            </a:r>
          </a:p>
        </p:txBody>
      </p:sp>
      <p:sp>
        <p:nvSpPr>
          <p:cNvPr id="12" name="TextBox 3"/>
          <p:cNvSpPr txBox="1"/>
          <p:nvPr/>
        </p:nvSpPr>
        <p:spPr>
          <a:xfrm>
            <a:off x="5023315" y="4802078"/>
            <a:ext cx="3669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TRANSICIÓN</a:t>
            </a:r>
          </a:p>
        </p:txBody>
      </p:sp>
    </p:spTree>
    <p:extLst>
      <p:ext uri="{BB962C8B-B14F-4D97-AF65-F5344CB8AC3E}">
        <p14:creationId xmlns:p14="http://schemas.microsoft.com/office/powerpoint/2010/main" val="5146597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7602E9D9-70B3-4551-8A9E-6EB3A999F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7"/>
          <a:stretch/>
        </p:blipFill>
        <p:spPr bwMode="auto">
          <a:xfrm>
            <a:off x="4463845" y="3366"/>
            <a:ext cx="5164639" cy="685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0" y="-1"/>
            <a:ext cx="457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451315" y="3069322"/>
            <a:ext cx="3669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OPORTUNIDAD</a:t>
            </a:r>
          </a:p>
        </p:txBody>
      </p:sp>
    </p:spTree>
    <p:extLst>
      <p:ext uri="{BB962C8B-B14F-4D97-AF65-F5344CB8AC3E}">
        <p14:creationId xmlns:p14="http://schemas.microsoft.com/office/powerpoint/2010/main" val="18258694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Striped Right 1">
            <a:extLst>
              <a:ext uri="{FF2B5EF4-FFF2-40B4-BE49-F238E27FC236}">
                <a16:creationId xmlns:a16="http://schemas.microsoft.com/office/drawing/2014/main" id="{7CC3F7E0-E0B6-428C-B892-A7F2893BAA1F}"/>
              </a:ext>
            </a:extLst>
          </p:cNvPr>
          <p:cNvSpPr/>
          <p:nvPr/>
        </p:nvSpPr>
        <p:spPr>
          <a:xfrm>
            <a:off x="941294" y="5858435"/>
            <a:ext cx="7758954" cy="277906"/>
          </a:xfrm>
          <a:prstGeom prst="striped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Striped Right 2">
            <a:extLst>
              <a:ext uri="{FF2B5EF4-FFF2-40B4-BE49-F238E27FC236}">
                <a16:creationId xmlns:a16="http://schemas.microsoft.com/office/drawing/2014/main" id="{5E77AA9F-ED0C-4420-965B-104537F31ED6}"/>
              </a:ext>
            </a:extLst>
          </p:cNvPr>
          <p:cNvSpPr/>
          <p:nvPr/>
        </p:nvSpPr>
        <p:spPr>
          <a:xfrm rot="16200000">
            <a:off x="-1674720" y="3128123"/>
            <a:ext cx="5362017" cy="251012"/>
          </a:xfrm>
          <a:prstGeom prst="striped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E30C9F-4A35-4511-949D-AFCAEAD17C0E}"/>
              </a:ext>
            </a:extLst>
          </p:cNvPr>
          <p:cNvSpPr/>
          <p:nvPr/>
        </p:nvSpPr>
        <p:spPr>
          <a:xfrm>
            <a:off x="3262864" y="5997388"/>
            <a:ext cx="30396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50" normalizeH="0" baseline="0" noProof="0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Necesidad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588103-BBEA-439E-9F66-0C71818D36F9}"/>
              </a:ext>
            </a:extLst>
          </p:cNvPr>
          <p:cNvSpPr/>
          <p:nvPr/>
        </p:nvSpPr>
        <p:spPr>
          <a:xfrm rot="16200000">
            <a:off x="-1557546" y="3044279"/>
            <a:ext cx="41072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50" normalizeH="0" baseline="0" noProof="0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Diferenciación</a:t>
            </a: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AF7E246D-462B-4E17-992F-98DA9353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899212"/>
            <a:ext cx="833718" cy="83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heck mark">
            <a:extLst>
              <a:ext uri="{FF2B5EF4-FFF2-40B4-BE49-F238E27FC236}">
                <a16:creationId xmlns:a16="http://schemas.microsoft.com/office/drawing/2014/main" id="{0B9D14D8-8C83-4F5C-A77E-87C4DD875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460" y="427785"/>
            <a:ext cx="1394012" cy="139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7ECAF89D-7208-4FE5-880E-D6D646323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906" y="636494"/>
            <a:ext cx="833718" cy="83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3867ED-2890-47F4-9AD5-7C8A4FA69571}"/>
              </a:ext>
            </a:extLst>
          </p:cNvPr>
          <p:cNvSpPr/>
          <p:nvPr/>
        </p:nvSpPr>
        <p:spPr>
          <a:xfrm>
            <a:off x="4849906" y="528918"/>
            <a:ext cx="3783105" cy="2680447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Image result">
            <a:extLst>
              <a:ext uri="{FF2B5EF4-FFF2-40B4-BE49-F238E27FC236}">
                <a16:creationId xmlns:a16="http://schemas.microsoft.com/office/drawing/2014/main" id="{8EDD1998-07FC-4CBD-AC75-10CECEF88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887" y="4779869"/>
            <a:ext cx="1015813" cy="10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>
            <a:extLst>
              <a:ext uri="{FF2B5EF4-FFF2-40B4-BE49-F238E27FC236}">
                <a16:creationId xmlns:a16="http://schemas.microsoft.com/office/drawing/2014/main" id="{ADE95E03-C2EB-4C4C-B819-5DD774EA8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144" y="4808164"/>
            <a:ext cx="1015813" cy="10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lated image">
            <a:extLst>
              <a:ext uri="{FF2B5EF4-FFF2-40B4-BE49-F238E27FC236}">
                <a16:creationId xmlns:a16="http://schemas.microsoft.com/office/drawing/2014/main" id="{CFEF8592-78FF-4018-989E-2B1A03481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73" y="46647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row: Striped Right 12">
            <a:extLst>
              <a:ext uri="{FF2B5EF4-FFF2-40B4-BE49-F238E27FC236}">
                <a16:creationId xmlns:a16="http://schemas.microsoft.com/office/drawing/2014/main" id="{9D04D216-A3A2-42CF-955A-47F9B371FEAE}"/>
              </a:ext>
            </a:extLst>
          </p:cNvPr>
          <p:cNvSpPr/>
          <p:nvPr/>
        </p:nvSpPr>
        <p:spPr>
          <a:xfrm rot="19457431">
            <a:off x="458414" y="3128684"/>
            <a:ext cx="7031669" cy="1219200"/>
          </a:xfrm>
          <a:prstGeom prst="striped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4CA09D-23AC-4B3A-8081-DE62DF187F38}"/>
              </a:ext>
            </a:extLst>
          </p:cNvPr>
          <p:cNvSpPr/>
          <p:nvPr/>
        </p:nvSpPr>
        <p:spPr>
          <a:xfrm>
            <a:off x="7263863" y="6488668"/>
            <a:ext cx="1959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50" normalizeH="0" baseline="0" noProof="0" dirty="0">
                <a:ln w="0"/>
                <a:solidFill>
                  <a:srgbClr val="44546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OPORTUNIDAD</a:t>
            </a:r>
          </a:p>
        </p:txBody>
      </p:sp>
    </p:spTree>
    <p:extLst>
      <p:ext uri="{BB962C8B-B14F-4D97-AF65-F5344CB8AC3E}">
        <p14:creationId xmlns:p14="http://schemas.microsoft.com/office/powerpoint/2010/main" val="108515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13" grpId="0" animBg="1"/>
      <p:bldP spid="13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Identificación de ventajas competitivas | The Hotel Factory | Consultoría  hotelera y de asset manag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75036" cy="515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1FE450-2879-467B-96D3-F7F6650A7797}"/>
              </a:ext>
            </a:extLst>
          </p:cNvPr>
          <p:cNvSpPr/>
          <p:nvPr/>
        </p:nvSpPr>
        <p:spPr>
          <a:xfrm>
            <a:off x="562893" y="5500372"/>
            <a:ext cx="804924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Ventajas Competitivas / Magia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B54CA09D-23AC-4B3A-8081-DE62DF187F38}"/>
              </a:ext>
            </a:extLst>
          </p:cNvPr>
          <p:cNvSpPr/>
          <p:nvPr/>
        </p:nvSpPr>
        <p:spPr>
          <a:xfrm>
            <a:off x="7184809" y="6467204"/>
            <a:ext cx="1959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OPORTUNIDAD</a:t>
            </a:r>
          </a:p>
        </p:txBody>
      </p:sp>
    </p:spTree>
    <p:extLst>
      <p:ext uri="{BB962C8B-B14F-4D97-AF65-F5344CB8AC3E}">
        <p14:creationId xmlns:p14="http://schemas.microsoft.com/office/powerpoint/2010/main" val="27458955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3" r="17112"/>
          <a:stretch/>
        </p:blipFill>
        <p:spPr>
          <a:xfrm>
            <a:off x="-19877" y="-5164"/>
            <a:ext cx="9233452" cy="687569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-122296" y="-25042"/>
            <a:ext cx="9438290" cy="6989379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B54CA09D-23AC-4B3A-8081-DE62DF187F38}"/>
              </a:ext>
            </a:extLst>
          </p:cNvPr>
          <p:cNvSpPr/>
          <p:nvPr/>
        </p:nvSpPr>
        <p:spPr>
          <a:xfrm>
            <a:off x="7184809" y="6467204"/>
            <a:ext cx="1959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OPORTUNIDAD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2358787" y="3023118"/>
            <a:ext cx="44582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Tamaño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 de Mercado</a:t>
            </a:r>
          </a:p>
        </p:txBody>
      </p:sp>
    </p:spTree>
    <p:extLst>
      <p:ext uri="{BB962C8B-B14F-4D97-AF65-F5344CB8AC3E}">
        <p14:creationId xmlns:p14="http://schemas.microsoft.com/office/powerpoint/2010/main" val="27388356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n para market size">
            <a:extLst>
              <a:ext uri="{FF2B5EF4-FFF2-40B4-BE49-F238E27FC236}">
                <a16:creationId xmlns:a16="http://schemas.microsoft.com/office/drawing/2014/main" id="{B32B4DD3-94A4-47CB-9D94-5F7D4E6D6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89" y="0"/>
            <a:ext cx="9178907" cy="685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-122296" y="-25042"/>
            <a:ext cx="9438290" cy="6989379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54CA09D-23AC-4B3A-8081-DE62DF187F38}"/>
              </a:ext>
            </a:extLst>
          </p:cNvPr>
          <p:cNvSpPr/>
          <p:nvPr/>
        </p:nvSpPr>
        <p:spPr>
          <a:xfrm>
            <a:off x="7184809" y="6467204"/>
            <a:ext cx="1959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OPORTUNIDAD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21FE450-2879-467B-96D3-F7F6650A7797}"/>
              </a:ext>
            </a:extLst>
          </p:cNvPr>
          <p:cNvSpPr/>
          <p:nvPr/>
        </p:nvSpPr>
        <p:spPr>
          <a:xfrm>
            <a:off x="547375" y="232633"/>
            <a:ext cx="804924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Escabilidad</a:t>
            </a:r>
            <a:endParaRPr kumimoji="0" lang="es-MX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Black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3686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/>
        </p:nvSpPr>
        <p:spPr>
          <a:xfrm>
            <a:off x="5033255" y="3069322"/>
            <a:ext cx="3669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EQUIPO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8" r="31643"/>
          <a:stretch/>
        </p:blipFill>
        <p:spPr>
          <a:xfrm>
            <a:off x="0" y="-109328"/>
            <a:ext cx="4581938" cy="69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036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Credibility">
            <a:extLst>
              <a:ext uri="{FF2B5EF4-FFF2-40B4-BE49-F238E27FC236}">
                <a16:creationId xmlns:a16="http://schemas.microsoft.com/office/drawing/2014/main" id="{AFE2C2C6-B591-4638-8417-69BC1DA22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55" y="0"/>
            <a:ext cx="9185355" cy="686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B54CA09D-23AC-4B3A-8081-DE62DF187F38}"/>
              </a:ext>
            </a:extLst>
          </p:cNvPr>
          <p:cNvSpPr/>
          <p:nvPr/>
        </p:nvSpPr>
        <p:spPr>
          <a:xfrm>
            <a:off x="7184809" y="646720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50" normalizeH="0" baseline="0" noProof="0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EQUIPO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21FE450-2879-467B-96D3-F7F6650A7797}"/>
              </a:ext>
            </a:extLst>
          </p:cNvPr>
          <p:cNvSpPr/>
          <p:nvPr/>
        </p:nvSpPr>
        <p:spPr>
          <a:xfrm>
            <a:off x="6182140" y="5301589"/>
            <a:ext cx="28319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Ética</a:t>
            </a:r>
          </a:p>
        </p:txBody>
      </p:sp>
    </p:spTree>
    <p:extLst>
      <p:ext uri="{BB962C8B-B14F-4D97-AF65-F5344CB8AC3E}">
        <p14:creationId xmlns:p14="http://schemas.microsoft.com/office/powerpoint/2010/main" val="19564636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Resultado de imagen para likeable">
            <a:extLst>
              <a:ext uri="{FF2B5EF4-FFF2-40B4-BE49-F238E27FC236}">
                <a16:creationId xmlns:a16="http://schemas.microsoft.com/office/drawing/2014/main" id="{E52EB70B-C306-4532-BDD8-2DDAE89C4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51"/>
            <a:ext cx="9144000" cy="689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6900A4-047C-4633-9956-7CEFDEA9986D}"/>
              </a:ext>
            </a:extLst>
          </p:cNvPr>
          <p:cNvSpPr/>
          <p:nvPr/>
        </p:nvSpPr>
        <p:spPr>
          <a:xfrm>
            <a:off x="-341474" y="-61424"/>
            <a:ext cx="338794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50" normalizeH="0" baseline="0" noProof="0" dirty="0">
                <a:ln w="0"/>
                <a:solidFill>
                  <a:srgbClr val="5295D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Afinidad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6E7A25-8EA3-458E-ADA6-D55D0999C8AC}"/>
              </a:ext>
            </a:extLst>
          </p:cNvPr>
          <p:cNvSpPr/>
          <p:nvPr/>
        </p:nvSpPr>
        <p:spPr>
          <a:xfrm>
            <a:off x="8125163" y="6410200"/>
            <a:ext cx="881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50" normalizeH="0" baseline="0" noProof="0" dirty="0">
                <a:ln w="0"/>
                <a:solidFill>
                  <a:srgbClr val="B0CEF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Equipo</a:t>
            </a:r>
          </a:p>
        </p:txBody>
      </p:sp>
    </p:spTree>
    <p:extLst>
      <p:ext uri="{BB962C8B-B14F-4D97-AF65-F5344CB8AC3E}">
        <p14:creationId xmlns:p14="http://schemas.microsoft.com/office/powerpoint/2010/main" val="3777853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A3BF39-A66A-45DB-BAC2-35E377473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673" y="4808"/>
            <a:ext cx="9898291" cy="685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6127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Resultado de imagen para ugly trump">
            <a:extLst>
              <a:ext uri="{FF2B5EF4-FFF2-40B4-BE49-F238E27FC236}">
                <a16:creationId xmlns:a16="http://schemas.microsoft.com/office/drawing/2014/main" id="{BF4525B0-C25E-45DA-9AEA-A4E00976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0004" y="-12396"/>
            <a:ext cx="10562734" cy="690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B54CA09D-23AC-4B3A-8081-DE62DF187F38}"/>
              </a:ext>
            </a:extLst>
          </p:cNvPr>
          <p:cNvSpPr/>
          <p:nvPr/>
        </p:nvSpPr>
        <p:spPr>
          <a:xfrm>
            <a:off x="7194140" y="646720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EQUIPO</a:t>
            </a:r>
          </a:p>
        </p:txBody>
      </p:sp>
    </p:spTree>
    <p:extLst>
      <p:ext uri="{BB962C8B-B14F-4D97-AF65-F5344CB8AC3E}">
        <p14:creationId xmlns:p14="http://schemas.microsoft.com/office/powerpoint/2010/main" val="40069948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ondos de Pantalla Gato León Sombra Animalia descargar imagen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0" r="894" b="7458"/>
          <a:stretch/>
        </p:blipFill>
        <p:spPr bwMode="auto">
          <a:xfrm>
            <a:off x="717191" y="0"/>
            <a:ext cx="7709618" cy="689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B54CA09D-23AC-4B3A-8081-DE62DF187F38}"/>
              </a:ext>
            </a:extLst>
          </p:cNvPr>
          <p:cNvSpPr/>
          <p:nvPr/>
        </p:nvSpPr>
        <p:spPr>
          <a:xfrm>
            <a:off x="7081847" y="648866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EQUIPO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21FE450-2879-467B-96D3-F7F6650A7797}"/>
              </a:ext>
            </a:extLst>
          </p:cNvPr>
          <p:cNvSpPr/>
          <p:nvPr/>
        </p:nvSpPr>
        <p:spPr>
          <a:xfrm>
            <a:off x="847793" y="334323"/>
            <a:ext cx="28319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Convicción</a:t>
            </a:r>
          </a:p>
        </p:txBody>
      </p:sp>
    </p:spTree>
    <p:extLst>
      <p:ext uri="{BB962C8B-B14F-4D97-AF65-F5344CB8AC3E}">
        <p14:creationId xmlns:p14="http://schemas.microsoft.com/office/powerpoint/2010/main" val="22619977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hilosophyforchange.files.wordpress.com/2012/02/passion_rules1.jpg">
            <a:extLst>
              <a:ext uri="{FF2B5EF4-FFF2-40B4-BE49-F238E27FC236}">
                <a16:creationId xmlns:a16="http://schemas.microsoft.com/office/drawing/2014/main" id="{C32C139E-CF7A-4D7F-8695-AF0B29038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25" y="0"/>
            <a:ext cx="10055225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321FE450-2879-467B-96D3-F7F6650A7797}"/>
              </a:ext>
            </a:extLst>
          </p:cNvPr>
          <p:cNvSpPr/>
          <p:nvPr/>
        </p:nvSpPr>
        <p:spPr>
          <a:xfrm>
            <a:off x="370715" y="321070"/>
            <a:ext cx="28319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Pasión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54CA09D-23AC-4B3A-8081-DE62DF187F38}"/>
              </a:ext>
            </a:extLst>
          </p:cNvPr>
          <p:cNvSpPr/>
          <p:nvPr/>
        </p:nvSpPr>
        <p:spPr>
          <a:xfrm>
            <a:off x="7081847" y="648866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EQUIPO</a:t>
            </a:r>
          </a:p>
        </p:txBody>
      </p:sp>
    </p:spTree>
    <p:extLst>
      <p:ext uri="{BB962C8B-B14F-4D97-AF65-F5344CB8AC3E}">
        <p14:creationId xmlns:p14="http://schemas.microsoft.com/office/powerpoint/2010/main" val="18981356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paying attention">
            <a:extLst>
              <a:ext uri="{FF2B5EF4-FFF2-40B4-BE49-F238E27FC236}">
                <a16:creationId xmlns:a16="http://schemas.microsoft.com/office/drawing/2014/main" id="{F1D3D397-59B7-44EC-9510-A1A88B4A5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5629"/>
            <a:ext cx="9250016" cy="695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21FE450-2879-467B-96D3-F7F6650A7797}"/>
              </a:ext>
            </a:extLst>
          </p:cNvPr>
          <p:cNvSpPr/>
          <p:nvPr/>
        </p:nvSpPr>
        <p:spPr>
          <a:xfrm>
            <a:off x="370715" y="321070"/>
            <a:ext cx="28319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Apertura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54CA09D-23AC-4B3A-8081-DE62DF187F38}"/>
              </a:ext>
            </a:extLst>
          </p:cNvPr>
          <p:cNvSpPr/>
          <p:nvPr/>
        </p:nvSpPr>
        <p:spPr>
          <a:xfrm>
            <a:off x="7770960" y="648866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EQUIPO</a:t>
            </a:r>
          </a:p>
        </p:txBody>
      </p:sp>
    </p:spTree>
    <p:extLst>
      <p:ext uri="{BB962C8B-B14F-4D97-AF65-F5344CB8AC3E}">
        <p14:creationId xmlns:p14="http://schemas.microsoft.com/office/powerpoint/2010/main" val="9974884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46DB35-7C60-4A76-AA58-00063F88C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52" y="-9427"/>
            <a:ext cx="10281859" cy="6890222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B54CA09D-23AC-4B3A-8081-DE62DF187F38}"/>
              </a:ext>
            </a:extLst>
          </p:cNvPr>
          <p:cNvSpPr/>
          <p:nvPr/>
        </p:nvSpPr>
        <p:spPr>
          <a:xfrm>
            <a:off x="7770960" y="648866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EQUIPO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21FE450-2879-467B-96D3-F7F6650A7797}"/>
              </a:ext>
            </a:extLst>
          </p:cNvPr>
          <p:cNvSpPr/>
          <p:nvPr/>
        </p:nvSpPr>
        <p:spPr>
          <a:xfrm>
            <a:off x="436976" y="5423157"/>
            <a:ext cx="28319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Tracción</a:t>
            </a:r>
          </a:p>
        </p:txBody>
      </p:sp>
    </p:spTree>
    <p:extLst>
      <p:ext uri="{BB962C8B-B14F-4D97-AF65-F5344CB8AC3E}">
        <p14:creationId xmlns:p14="http://schemas.microsoft.com/office/powerpoint/2010/main" val="26708003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-1"/>
            <a:ext cx="457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51315" y="3069322"/>
            <a:ext cx="3669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SINERGIA</a:t>
            </a:r>
          </a:p>
        </p:txBody>
      </p:sp>
      <p:pic>
        <p:nvPicPr>
          <p:cNvPr id="16386" name="Picture 2" descr="Image result for synergies">
            <a:extLst>
              <a:ext uri="{FF2B5EF4-FFF2-40B4-BE49-F238E27FC236}">
                <a16:creationId xmlns:a16="http://schemas.microsoft.com/office/drawing/2014/main" id="{CA1A3667-370E-458B-9B43-71735EB32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6" r="29855"/>
          <a:stretch/>
        </p:blipFill>
        <p:spPr bwMode="auto">
          <a:xfrm>
            <a:off x="4571998" y="3243"/>
            <a:ext cx="475753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521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areas of expertise">
            <a:extLst>
              <a:ext uri="{FF2B5EF4-FFF2-40B4-BE49-F238E27FC236}">
                <a16:creationId xmlns:a16="http://schemas.microsoft.com/office/drawing/2014/main" id="{DD5078A0-1E7A-4063-BB48-513043889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76" y="-1"/>
            <a:ext cx="9175376" cy="691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B54CA09D-23AC-4B3A-8081-DE62DF187F38}"/>
              </a:ext>
            </a:extLst>
          </p:cNvPr>
          <p:cNvSpPr/>
          <p:nvPr/>
        </p:nvSpPr>
        <p:spPr>
          <a:xfrm>
            <a:off x="7770960" y="6488668"/>
            <a:ext cx="1327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SINERGIA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21FE450-2879-467B-96D3-F7F6650A7797}"/>
              </a:ext>
            </a:extLst>
          </p:cNvPr>
          <p:cNvSpPr/>
          <p:nvPr/>
        </p:nvSpPr>
        <p:spPr>
          <a:xfrm>
            <a:off x="225287" y="215053"/>
            <a:ext cx="369735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Competencias</a:t>
            </a:r>
          </a:p>
        </p:txBody>
      </p:sp>
    </p:spTree>
    <p:extLst>
      <p:ext uri="{BB962C8B-B14F-4D97-AF65-F5344CB8AC3E}">
        <p14:creationId xmlns:p14="http://schemas.microsoft.com/office/powerpoint/2010/main" val="18843926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lated image">
            <a:extLst>
              <a:ext uri="{FF2B5EF4-FFF2-40B4-BE49-F238E27FC236}">
                <a16:creationId xmlns:a16="http://schemas.microsoft.com/office/drawing/2014/main" id="{20B1E4C0-0F11-46A7-93B8-E7D215F85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B54CA09D-23AC-4B3A-8081-DE62DF187F38}"/>
              </a:ext>
            </a:extLst>
          </p:cNvPr>
          <p:cNvSpPr/>
          <p:nvPr/>
        </p:nvSpPr>
        <p:spPr>
          <a:xfrm>
            <a:off x="7770960" y="6488668"/>
            <a:ext cx="1327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SINERGIA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21FE450-2879-467B-96D3-F7F6650A7797}"/>
              </a:ext>
            </a:extLst>
          </p:cNvPr>
          <p:cNvSpPr/>
          <p:nvPr/>
        </p:nvSpPr>
        <p:spPr>
          <a:xfrm>
            <a:off x="225287" y="215053"/>
            <a:ext cx="369735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Contactos</a:t>
            </a:r>
          </a:p>
        </p:txBody>
      </p:sp>
    </p:spTree>
    <p:extLst>
      <p:ext uri="{BB962C8B-B14F-4D97-AF65-F5344CB8AC3E}">
        <p14:creationId xmlns:p14="http://schemas.microsoft.com/office/powerpoint/2010/main" val="10303286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6" t="192" r="29065" b="-192"/>
          <a:stretch/>
        </p:blipFill>
        <p:spPr>
          <a:xfrm>
            <a:off x="0" y="0"/>
            <a:ext cx="4545496" cy="6898283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5033255" y="3069322"/>
            <a:ext cx="3669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TRANSACCIÓN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cumin Variable Concept Black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6607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Related image">
            <a:extLst>
              <a:ext uri="{FF2B5EF4-FFF2-40B4-BE49-F238E27FC236}">
                <a16:creationId xmlns:a16="http://schemas.microsoft.com/office/drawing/2014/main" id="{33B0C4EB-4C65-40B4-B638-C99ECFEB0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B54CA09D-23AC-4B3A-8081-DE62DF187F38}"/>
              </a:ext>
            </a:extLst>
          </p:cNvPr>
          <p:cNvSpPr/>
          <p:nvPr/>
        </p:nvSpPr>
        <p:spPr>
          <a:xfrm>
            <a:off x="7036576" y="6342894"/>
            <a:ext cx="193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50" normalizeH="0" baseline="0" noProof="0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TRANSACCIÓN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21FE450-2879-467B-96D3-F7F6650A7797}"/>
              </a:ext>
            </a:extLst>
          </p:cNvPr>
          <p:cNvSpPr/>
          <p:nvPr/>
        </p:nvSpPr>
        <p:spPr>
          <a:xfrm>
            <a:off x="3644348" y="3700375"/>
            <a:ext cx="369735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Valuación</a:t>
            </a:r>
          </a:p>
        </p:txBody>
      </p:sp>
    </p:spTree>
    <p:extLst>
      <p:ext uri="{BB962C8B-B14F-4D97-AF65-F5344CB8AC3E}">
        <p14:creationId xmlns:p14="http://schemas.microsoft.com/office/powerpoint/2010/main" val="931749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yoursmallbusinessgrowth.com/wp-content/uploads/2013/08/Handing-Bat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153" r="3976" b="-153"/>
          <a:stretch/>
        </p:blipFill>
        <p:spPr bwMode="auto">
          <a:xfrm>
            <a:off x="0" y="0"/>
            <a:ext cx="9496095" cy="696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3408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Sistemas de Recursos Empresariales impulsan crecimiento de empresas -  Intelisis Blo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8" r="20390"/>
          <a:stretch/>
        </p:blipFill>
        <p:spPr bwMode="auto">
          <a:xfrm>
            <a:off x="-148280" y="-36512"/>
            <a:ext cx="9366422" cy="696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321FE450-2879-467B-96D3-F7F6650A7797}"/>
              </a:ext>
            </a:extLst>
          </p:cNvPr>
          <p:cNvSpPr/>
          <p:nvPr/>
        </p:nvSpPr>
        <p:spPr>
          <a:xfrm>
            <a:off x="874645" y="302267"/>
            <a:ext cx="403098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Uso de recursos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4CA09D-23AC-4B3A-8081-DE62DF187F38}"/>
              </a:ext>
            </a:extLst>
          </p:cNvPr>
          <p:cNvSpPr/>
          <p:nvPr/>
        </p:nvSpPr>
        <p:spPr>
          <a:xfrm>
            <a:off x="7036576" y="6342894"/>
            <a:ext cx="193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TRANSACCIÓN</a:t>
            </a:r>
          </a:p>
        </p:txBody>
      </p:sp>
    </p:spTree>
    <p:extLst>
      <p:ext uri="{BB962C8B-B14F-4D97-AF65-F5344CB8AC3E}">
        <p14:creationId xmlns:p14="http://schemas.microsoft.com/office/powerpoint/2010/main" val="18543958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result for road to money">
            <a:extLst>
              <a:ext uri="{FF2B5EF4-FFF2-40B4-BE49-F238E27FC236}">
                <a16:creationId xmlns:a16="http://schemas.microsoft.com/office/drawing/2014/main" id="{FD84BF01-50D4-4541-9476-85DE4511C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9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321FE450-2879-467B-96D3-F7F6650A7797}"/>
              </a:ext>
            </a:extLst>
          </p:cNvPr>
          <p:cNvSpPr/>
          <p:nvPr/>
        </p:nvSpPr>
        <p:spPr>
          <a:xfrm>
            <a:off x="874645" y="302267"/>
            <a:ext cx="403098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Salida Financiera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54CA09D-23AC-4B3A-8081-DE62DF187F38}"/>
              </a:ext>
            </a:extLst>
          </p:cNvPr>
          <p:cNvSpPr/>
          <p:nvPr/>
        </p:nvSpPr>
        <p:spPr>
          <a:xfrm>
            <a:off x="7036576" y="6342894"/>
            <a:ext cx="193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TRANSACCIÓN</a:t>
            </a:r>
          </a:p>
        </p:txBody>
      </p:sp>
    </p:spTree>
    <p:extLst>
      <p:ext uri="{BB962C8B-B14F-4D97-AF65-F5344CB8AC3E}">
        <p14:creationId xmlns:p14="http://schemas.microsoft.com/office/powerpoint/2010/main" val="2260136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d-light JASON - YouTube">
            <a:extLst>
              <a:ext uri="{FF2B5EF4-FFF2-40B4-BE49-F238E27FC236}">
                <a16:creationId xmlns:a16="http://schemas.microsoft.com/office/drawing/2014/main" id="{235A9137-3CDE-4768-8AE6-AF936CCF9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6" b="17428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7170154-235D-40C4-B415-517FC7771CD7}"/>
              </a:ext>
            </a:extLst>
          </p:cNvPr>
          <p:cNvSpPr txBox="1">
            <a:spLocks/>
          </p:cNvSpPr>
          <p:nvPr/>
        </p:nvSpPr>
        <p:spPr>
          <a:xfrm>
            <a:off x="2668167" y="5489594"/>
            <a:ext cx="6469141" cy="1367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6531" marR="0" lvl="0" indent="-316531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Pagar deudas en vez de inyectar el dinero al negocio</a:t>
            </a:r>
          </a:p>
          <a:p>
            <a:pPr marL="316531" marR="0" lvl="0" indent="-316531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No se enfocan a 1 solo negocio a la vez</a:t>
            </a:r>
          </a:p>
          <a:p>
            <a:pPr marL="316531" marR="0" lvl="0" indent="-316531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No es un equipo bien compaginado / integrado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38567C-795F-4883-AF9B-7FD3BC2E0151}"/>
              </a:ext>
            </a:extLst>
          </p:cNvPr>
          <p:cNvSpPr txBox="1">
            <a:spLocks/>
          </p:cNvSpPr>
          <p:nvPr/>
        </p:nvSpPr>
        <p:spPr bwMode="auto">
          <a:xfrm>
            <a:off x="70339" y="236731"/>
            <a:ext cx="5442438" cy="193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 sz="2400" b="1">
                <a:solidFill>
                  <a:srgbClr val="404040"/>
                </a:solidFill>
                <a:latin typeface="Arial"/>
                <a:ea typeface="ＭＳ Ｐゴシック" charset="0"/>
                <a:cs typeface="Arial"/>
              </a:defRPr>
            </a:lvl1pPr>
            <a:lvl2pPr marL="442913" indent="14288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defRPr sz="2800">
                <a:solidFill>
                  <a:schemeClr val="bg2"/>
                </a:solidFill>
                <a:latin typeface="Arial"/>
                <a:ea typeface="ＭＳ Ｐゴシック" charset="0"/>
                <a:cs typeface="Arial"/>
              </a:defRPr>
            </a:lvl2pPr>
            <a:lvl3pPr marL="892175" indent="22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bg2"/>
                </a:solidFill>
                <a:latin typeface="Arial"/>
                <a:ea typeface="ＭＳ Ｐゴシック" charset="0"/>
                <a:cs typeface="Arial"/>
              </a:defRPr>
            </a:lvl3pPr>
            <a:lvl4pPr marL="1257300" indent="114300" algn="l" rtl="0" eaLnBrk="0" fontAlgn="base" hangingPunct="0">
              <a:spcBef>
                <a:spcPct val="20000"/>
              </a:spcBef>
              <a:spcAft>
                <a:spcPct val="0"/>
              </a:spcAft>
              <a:defRPr sz="2000" i="1">
                <a:solidFill>
                  <a:schemeClr val="bg2"/>
                </a:solidFill>
                <a:latin typeface="Arial"/>
                <a:ea typeface="ＭＳ Ｐゴシック" charset="0"/>
                <a:cs typeface="Arial"/>
              </a:defRPr>
            </a:lvl4pPr>
            <a:lvl5pPr marL="1619250" indent="209550" algn="l" rtl="0" eaLnBrk="0" fontAlgn="base" hangingPunct="0">
              <a:spcBef>
                <a:spcPct val="20000"/>
              </a:spcBef>
              <a:spcAft>
                <a:spcPct val="0"/>
              </a:spcAft>
              <a:defRPr sz="2000" i="1">
                <a:solidFill>
                  <a:schemeClr val="bg2"/>
                </a:solidFill>
                <a:latin typeface="Arial"/>
                <a:ea typeface="ＭＳ Ｐゴシック" charset="0"/>
                <a:cs typeface="Arial"/>
              </a:defRPr>
            </a:lvl5pPr>
            <a:lvl6pPr marL="2254250" indent="-1778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i="1">
                <a:solidFill>
                  <a:schemeClr val="tx1"/>
                </a:solidFill>
                <a:latin typeface="+mn-lt"/>
                <a:ea typeface="+mn-ea"/>
              </a:defRPr>
            </a:lvl6pPr>
            <a:lvl7pPr marL="2711450" indent="-1778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i="1">
                <a:solidFill>
                  <a:schemeClr val="tx1"/>
                </a:solidFill>
                <a:latin typeface="+mn-lt"/>
                <a:ea typeface="+mn-ea"/>
              </a:defRPr>
            </a:lvl7pPr>
            <a:lvl8pPr marL="3168650" indent="-1778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i="1">
                <a:solidFill>
                  <a:schemeClr val="tx1"/>
                </a:solidFill>
                <a:latin typeface="+mn-lt"/>
                <a:ea typeface="+mn-ea"/>
              </a:defRPr>
            </a:lvl8pPr>
            <a:lvl9pPr marL="3625850" indent="-1778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16531" marR="0" lvl="0" indent="-31653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charset="0"/>
                <a:cs typeface="Arial"/>
              </a:rPr>
              <a:t>No pueden explicar el producto o servicio</a:t>
            </a:r>
          </a:p>
          <a:p>
            <a:pPr marL="316531" marR="0" lvl="0" indent="-31653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charset="0"/>
                <a:cs typeface="Arial"/>
              </a:rPr>
              <a:t>El negocio no tiene competidores</a:t>
            </a:r>
          </a:p>
          <a:p>
            <a:pPr marL="316531" marR="0" lvl="0" indent="-31653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charset="0"/>
                <a:cs typeface="Arial"/>
              </a:rPr>
              <a:t>Proyecciones de mercado o ventas irreales</a:t>
            </a:r>
          </a:p>
          <a:p>
            <a:pPr marL="316531" marR="0" lvl="0" indent="-31653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charset="0"/>
                <a:cs typeface="Arial"/>
              </a:rPr>
              <a:t>Modelo de negocios sin sentido</a:t>
            </a:r>
          </a:p>
          <a:p>
            <a:pPr marL="316531" marR="0" lvl="0" indent="-31653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charset="0"/>
                <a:cs typeface="Arial"/>
              </a:rPr>
              <a:t>Valuación de negocios inalcanzable</a:t>
            </a:r>
          </a:p>
          <a:p>
            <a:pPr marL="316531" marR="0" lvl="0" indent="-31653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ＭＳ Ｐゴシック" charset="0"/>
              <a:cs typeface="Arial"/>
            </a:endParaRPr>
          </a:p>
          <a:p>
            <a:pPr marL="316531" marR="0" lvl="0" indent="-31653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altLang="en-US" sz="258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16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ow to Find an Angel Inves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000" r="91143">
                        <a14:foregroundMark x1="23286" y1="61714" x2="23286" y2="61714"/>
                        <a14:foregroundMark x1="9000" y1="58857" x2="9000" y2="58857"/>
                        <a14:foregroundMark x1="33143" y1="36857" x2="33143" y2="36857"/>
                        <a14:foregroundMark x1="73714" y1="55429" x2="73714" y2="55429"/>
                        <a14:foregroundMark x1="69429" y1="35714" x2="69429" y2="35714"/>
                        <a14:foregroundMark x1="91143" y1="59143" x2="91143" y2="59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509" y="2154326"/>
            <a:ext cx="5658158" cy="282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F6511C-6AAE-48F0-899E-1FC5D8BCC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44" y="1313584"/>
            <a:ext cx="1614795" cy="515457"/>
          </a:xfrm>
          <a:prstGeom prst="rect">
            <a:avLst/>
          </a:prstGeom>
        </p:spPr>
      </p:pic>
      <p:pic>
        <p:nvPicPr>
          <p:cNvPr id="4" name="Picture 2" descr="Everbots Management | Everbots Management Team">
            <a:extLst>
              <a:ext uri="{FF2B5EF4-FFF2-40B4-BE49-F238E27FC236}">
                <a16:creationId xmlns:a16="http://schemas.microsoft.com/office/drawing/2014/main" id="{C37F70C1-E3EB-413C-9FAD-18CA5F0B7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629" y="209922"/>
            <a:ext cx="1056596" cy="84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ridgefy – Logos Download">
            <a:extLst>
              <a:ext uri="{FF2B5EF4-FFF2-40B4-BE49-F238E27FC236}">
                <a16:creationId xmlns:a16="http://schemas.microsoft.com/office/drawing/2014/main" id="{256B75BB-5DFB-45A6-8800-4941E5023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847" y="5697511"/>
            <a:ext cx="1543503" cy="39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Trabajar en Geolytics México - Información Laboral Abril 2021">
            <a:extLst>
              <a:ext uri="{FF2B5EF4-FFF2-40B4-BE49-F238E27FC236}">
                <a16:creationId xmlns:a16="http://schemas.microsoft.com/office/drawing/2014/main" id="{CC770C79-5483-4E04-899A-007CBB1AC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971" y="1043798"/>
            <a:ext cx="1376037" cy="79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0E1E08-9F2B-4C85-8305-E7540814DC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2523" y="1201738"/>
            <a:ext cx="1143681" cy="627303"/>
          </a:xfrm>
          <a:prstGeom prst="rect">
            <a:avLst/>
          </a:prstGeom>
        </p:spPr>
      </p:pic>
      <p:pic>
        <p:nvPicPr>
          <p:cNvPr id="8" name="Picture 8" descr="Play Business">
            <a:extLst>
              <a:ext uri="{FF2B5EF4-FFF2-40B4-BE49-F238E27FC236}">
                <a16:creationId xmlns:a16="http://schemas.microsoft.com/office/drawing/2014/main" id="{A871AB79-CF75-4013-B7EF-62BD22DC0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02" y="5028960"/>
            <a:ext cx="1772374" cy="56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Registro – Dili envíos">
            <a:extLst>
              <a:ext uri="{FF2B5EF4-FFF2-40B4-BE49-F238E27FC236}">
                <a16:creationId xmlns:a16="http://schemas.microsoft.com/office/drawing/2014/main" id="{1917AC86-B17B-46E8-BEEA-BD3E35BAF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077" y="105187"/>
            <a:ext cx="1050231" cy="105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A9340B-9FC8-444B-B1C3-851DC529B0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2870" y="2245993"/>
            <a:ext cx="1027657" cy="768105"/>
          </a:xfrm>
          <a:prstGeom prst="rect">
            <a:avLst/>
          </a:prstGeom>
        </p:spPr>
      </p:pic>
      <p:pic>
        <p:nvPicPr>
          <p:cNvPr id="11" name="Picture 14" descr="La {r}Evolucion de las Palomitas | Popalott® Palomitas Gourmet">
            <a:extLst>
              <a:ext uri="{FF2B5EF4-FFF2-40B4-BE49-F238E27FC236}">
                <a16:creationId xmlns:a16="http://schemas.microsoft.com/office/drawing/2014/main" id="{274FD898-6660-4F94-BFAE-01AD5B090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456" y="2872240"/>
            <a:ext cx="1312875" cy="36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B8BE991-3932-4C2F-83F4-8953363DCA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332" y="5740375"/>
            <a:ext cx="916329" cy="630630"/>
          </a:xfrm>
          <a:prstGeom prst="rect">
            <a:avLst/>
          </a:prstGeom>
        </p:spPr>
      </p:pic>
      <p:pic>
        <p:nvPicPr>
          <p:cNvPr id="13" name="Picture 22" descr="PleIQ Smart Toys - Inicio">
            <a:extLst>
              <a:ext uri="{FF2B5EF4-FFF2-40B4-BE49-F238E27FC236}">
                <a16:creationId xmlns:a16="http://schemas.microsoft.com/office/drawing/2014/main" id="{E9319AEC-1F2D-4488-8A60-3CC1159C8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321" y="3549881"/>
            <a:ext cx="1171144" cy="55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7019C3-D0FE-4E1C-9483-AB55EDB779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22400" y="4279989"/>
            <a:ext cx="1179750" cy="683352"/>
          </a:xfrm>
          <a:prstGeom prst="rect">
            <a:avLst/>
          </a:prstGeom>
        </p:spPr>
      </p:pic>
      <p:pic>
        <p:nvPicPr>
          <p:cNvPr id="15" name="Picture 30" descr="Top Secret">
            <a:extLst>
              <a:ext uri="{FF2B5EF4-FFF2-40B4-BE49-F238E27FC236}">
                <a16:creationId xmlns:a16="http://schemas.microsoft.com/office/drawing/2014/main" id="{75BA2E2A-FF4E-4E9F-9EBD-487759828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48" y="4739107"/>
            <a:ext cx="1472606" cy="76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2" descr="Nanokopper – SANITIZANTE LÍQUIDO CON NANOPARTICULAS">
            <a:extLst>
              <a:ext uri="{FF2B5EF4-FFF2-40B4-BE49-F238E27FC236}">
                <a16:creationId xmlns:a16="http://schemas.microsoft.com/office/drawing/2014/main" id="{FF159380-7024-4275-8BC2-16E61841A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59" y="6323451"/>
            <a:ext cx="1583294" cy="24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27E504-D27D-4658-9E74-58DFAFB4034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1773" y="138924"/>
            <a:ext cx="1309853" cy="9117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18FF37-179B-4532-9192-36066285F2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97330" y="61769"/>
            <a:ext cx="969408" cy="951174"/>
          </a:xfrm>
          <a:prstGeom prst="rect">
            <a:avLst/>
          </a:prstGeom>
        </p:spPr>
      </p:pic>
      <p:pic>
        <p:nvPicPr>
          <p:cNvPr id="19" name="Picture 34" descr="Regadera CUMNDA Ecológica">
            <a:extLst>
              <a:ext uri="{FF2B5EF4-FFF2-40B4-BE49-F238E27FC236}">
                <a16:creationId xmlns:a16="http://schemas.microsoft.com/office/drawing/2014/main" id="{6C7A9D34-AA9C-40BA-9B20-A6F3053D6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342" y="328749"/>
            <a:ext cx="1354343" cy="60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6" descr="Conviértete en especialista aliado! | Infórmate | meddi">
            <a:extLst>
              <a:ext uri="{FF2B5EF4-FFF2-40B4-BE49-F238E27FC236}">
                <a16:creationId xmlns:a16="http://schemas.microsoft.com/office/drawing/2014/main" id="{FE08B31D-0C3B-43C2-BBA4-56AF0A957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94" y="1749112"/>
            <a:ext cx="1267162" cy="97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B4366A-87FA-4666-B4FC-9547170AB0D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77993" y="1360492"/>
            <a:ext cx="1109502" cy="6273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D1B5B96-E8F1-4596-A723-D992EB01B93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75089" y="5222925"/>
            <a:ext cx="1659380" cy="366239"/>
          </a:xfrm>
          <a:prstGeom prst="rect">
            <a:avLst/>
          </a:prstGeom>
        </p:spPr>
      </p:pic>
      <p:pic>
        <p:nvPicPr>
          <p:cNvPr id="23" name="Picture 38" descr="Credijusto - Ignia">
            <a:extLst>
              <a:ext uri="{FF2B5EF4-FFF2-40B4-BE49-F238E27FC236}">
                <a16:creationId xmlns:a16="http://schemas.microsoft.com/office/drawing/2014/main" id="{0191425F-45B0-4B44-A921-B99CC2136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949" y="5406044"/>
            <a:ext cx="1618950" cy="29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0" descr="Vetelia- Bicicletas Eléctricas, bicicletas de montaña y urbanas.">
            <a:extLst>
              <a:ext uri="{FF2B5EF4-FFF2-40B4-BE49-F238E27FC236}">
                <a16:creationId xmlns:a16="http://schemas.microsoft.com/office/drawing/2014/main" id="{1A90425A-4718-4356-AC7D-375AC5738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513" y="6055690"/>
            <a:ext cx="1618887" cy="53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2A93BB-A172-4D01-A8BD-C352745EEDC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210978" y="5646130"/>
            <a:ext cx="1406134" cy="1042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6993DE-DB99-410D-B900-05CF38EB25FB}"/>
              </a:ext>
            </a:extLst>
          </p:cNvPr>
          <p:cNvSpPr txBox="1"/>
          <p:nvPr/>
        </p:nvSpPr>
        <p:spPr>
          <a:xfrm>
            <a:off x="4966738" y="3711546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28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F75A0C-1FBC-47C4-94FF-E602313F8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73" y="3418394"/>
            <a:ext cx="975800" cy="90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363D3D-5500-4856-893D-B4BBDC88F45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797716" y="1107605"/>
            <a:ext cx="1848140" cy="670488"/>
          </a:xfrm>
          <a:prstGeom prst="rect">
            <a:avLst/>
          </a:prstGeom>
        </p:spPr>
      </p:pic>
      <p:pic>
        <p:nvPicPr>
          <p:cNvPr id="26" name="Picture 2" descr="GANGABOX">
            <a:extLst>
              <a:ext uri="{FF2B5EF4-FFF2-40B4-BE49-F238E27FC236}">
                <a16:creationId xmlns:a16="http://schemas.microsoft.com/office/drawing/2014/main" id="{0876CE6F-F328-43C8-B7A4-FB131B2A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2074843"/>
            <a:ext cx="2063262" cy="64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ngo Logo | Tango, ? logo, Logo design creative">
            <a:extLst>
              <a:ext uri="{FF2B5EF4-FFF2-40B4-BE49-F238E27FC236}">
                <a16:creationId xmlns:a16="http://schemas.microsoft.com/office/drawing/2014/main" id="{94D25509-3470-4085-9D9F-06AAE487A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8" t="41201" r="30801" b="42795"/>
          <a:stretch/>
        </p:blipFill>
        <p:spPr bwMode="auto">
          <a:xfrm>
            <a:off x="5310629" y="2180713"/>
            <a:ext cx="1604742" cy="50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octor Mueble">
            <a:extLst>
              <a:ext uri="{FF2B5EF4-FFF2-40B4-BE49-F238E27FC236}">
                <a16:creationId xmlns:a16="http://schemas.microsoft.com/office/drawing/2014/main" id="{93162CF3-16B1-4AD5-9B03-7B6670CE9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400" y="4798165"/>
            <a:ext cx="2181565" cy="33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08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hark Tank México' suma patrocinadores - Plataformas | Newsline Report">
            <a:extLst>
              <a:ext uri="{FF2B5EF4-FFF2-40B4-BE49-F238E27FC236}">
                <a16:creationId xmlns:a16="http://schemas.microsoft.com/office/drawing/2014/main" id="{9DF0E92B-A9AC-4421-AC5C-C80AB0DEE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30" y="2128818"/>
            <a:ext cx="3433423" cy="257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6C18C3-DC58-45CC-A10B-31B4ED42B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97" y="475594"/>
            <a:ext cx="1813028" cy="849346"/>
          </a:xfrm>
          <a:prstGeom prst="rect">
            <a:avLst/>
          </a:prstGeom>
        </p:spPr>
      </p:pic>
      <p:pic>
        <p:nvPicPr>
          <p:cNvPr id="4" name="Picture 10" descr="Caddie View | Training and Analysis Golf Tool | Golf and Greens">
            <a:extLst>
              <a:ext uri="{FF2B5EF4-FFF2-40B4-BE49-F238E27FC236}">
                <a16:creationId xmlns:a16="http://schemas.microsoft.com/office/drawing/2014/main" id="{1F9F4B55-06ED-4429-B292-97009BF34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8" y="1811726"/>
            <a:ext cx="1845576" cy="47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92802C-743C-4A38-814E-8C682EA28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651" y="671730"/>
            <a:ext cx="1725747" cy="478376"/>
          </a:xfrm>
          <a:prstGeom prst="rect">
            <a:avLst/>
          </a:prstGeom>
        </p:spPr>
      </p:pic>
      <p:pic>
        <p:nvPicPr>
          <p:cNvPr id="6" name="Picture 16" descr="OHMYCATMXSAPIDECV | Tienda Online">
            <a:extLst>
              <a:ext uri="{FF2B5EF4-FFF2-40B4-BE49-F238E27FC236}">
                <a16:creationId xmlns:a16="http://schemas.microsoft.com/office/drawing/2014/main" id="{F390CD2C-55E9-4FEE-A0BA-86DF8322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503" y="1719232"/>
            <a:ext cx="1507066" cy="68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SamsClub Benefits">
            <a:extLst>
              <a:ext uri="{FF2B5EF4-FFF2-40B4-BE49-F238E27FC236}">
                <a16:creationId xmlns:a16="http://schemas.microsoft.com/office/drawing/2014/main" id="{2BF25A71-12D3-41FF-85BC-9740E0AF9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039" y="2791350"/>
            <a:ext cx="1552530" cy="103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9B9C5EB-13B4-45E6-A3A0-90B6EC572610}"/>
              </a:ext>
            </a:extLst>
          </p:cNvPr>
          <p:cNvGrpSpPr/>
          <p:nvPr/>
        </p:nvGrpSpPr>
        <p:grpSpPr>
          <a:xfrm>
            <a:off x="766839" y="2676275"/>
            <a:ext cx="1392241" cy="1228986"/>
            <a:chOff x="232542" y="3556033"/>
            <a:chExt cx="1743285" cy="1615018"/>
          </a:xfrm>
        </p:grpSpPr>
        <p:pic>
          <p:nvPicPr>
            <p:cNvPr id="9" name="Picture 20" descr="Hackademymx | LinkedIn">
              <a:extLst>
                <a:ext uri="{FF2B5EF4-FFF2-40B4-BE49-F238E27FC236}">
                  <a16:creationId xmlns:a16="http://schemas.microsoft.com/office/drawing/2014/main" id="{441624CE-32DB-433A-9273-741F88154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36" y="3556033"/>
              <a:ext cx="1289414" cy="1289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69B3FB-6380-42CA-A29D-1756EEB0F2B9}"/>
                </a:ext>
              </a:extLst>
            </p:cNvPr>
            <p:cNvSpPr txBox="1"/>
            <p:nvPr/>
          </p:nvSpPr>
          <p:spPr>
            <a:xfrm>
              <a:off x="232542" y="4645264"/>
              <a:ext cx="1743285" cy="525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4D04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Hack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8549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ademy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54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24118C6-CD0B-46E9-963D-345796F367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264" y="5544920"/>
            <a:ext cx="2158257" cy="6711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A5A1F6-46AA-4C43-B02C-6FD600FC8C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997" y="4486360"/>
            <a:ext cx="1332698" cy="5655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CAB595-B4C8-404B-84B1-CF1C7D1F96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1853" y="5505335"/>
            <a:ext cx="2401503" cy="7503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C40B70-A9F9-4A08-A1FF-E6631DD8CE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8272" y="4388945"/>
            <a:ext cx="1764065" cy="6149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C06789-FFF3-404B-8053-DC6558229DF4}"/>
              </a:ext>
            </a:extLst>
          </p:cNvPr>
          <p:cNvSpPr txBox="1"/>
          <p:nvPr/>
        </p:nvSpPr>
        <p:spPr>
          <a:xfrm>
            <a:off x="5252127" y="3868466"/>
            <a:ext cx="8947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5906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De audio a texto, ¿de qué nos sirven las transcripciones en los negocios?">
            <a:extLst>
              <a:ext uri="{FF2B5EF4-FFF2-40B4-BE49-F238E27FC236}">
                <a16:creationId xmlns:a16="http://schemas.microsoft.com/office/drawing/2014/main" id="{7D7DC6DB-B384-4F9F-AF7D-31B0CED6F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97" y="4996392"/>
            <a:ext cx="1927065" cy="58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Refly :: La plataforma más segura en reventa de vuelos">
            <a:extLst>
              <a:ext uri="{FF2B5EF4-FFF2-40B4-BE49-F238E27FC236}">
                <a16:creationId xmlns:a16="http://schemas.microsoft.com/office/drawing/2014/main" id="{6951275C-0DC9-49ED-8D8F-39BB6DB66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4" y="2846166"/>
            <a:ext cx="1788304" cy="57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6" descr="Bamba">
            <a:extLst>
              <a:ext uri="{FF2B5EF4-FFF2-40B4-BE49-F238E27FC236}">
                <a16:creationId xmlns:a16="http://schemas.microsoft.com/office/drawing/2014/main" id="{262F9EBB-5F7F-4DE8-9F2C-3D5769C1E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117" y="363673"/>
            <a:ext cx="2061730" cy="31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204D70-901F-4244-9183-3191B3979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0604" y="3506817"/>
            <a:ext cx="1282085" cy="1163098"/>
          </a:xfrm>
          <a:prstGeom prst="rect">
            <a:avLst/>
          </a:prstGeom>
        </p:spPr>
      </p:pic>
      <p:pic>
        <p:nvPicPr>
          <p:cNvPr id="5134" name="Picture 14" descr="Crea Koomkin inteligencia artificial para que pymes incrementen ventas">
            <a:extLst>
              <a:ext uri="{FF2B5EF4-FFF2-40B4-BE49-F238E27FC236}">
                <a16:creationId xmlns:a16="http://schemas.microsoft.com/office/drawing/2014/main" id="{BE5E451D-E8AA-4D39-A699-EF72FA8BE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505" y="233448"/>
            <a:ext cx="2338334" cy="45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Entrepreneurs – Dux Capital">
            <a:extLst>
              <a:ext uri="{FF2B5EF4-FFF2-40B4-BE49-F238E27FC236}">
                <a16:creationId xmlns:a16="http://schemas.microsoft.com/office/drawing/2014/main" id="{50353176-D145-4678-8802-40B1CBFCE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534" y="668737"/>
            <a:ext cx="1799575" cy="179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Mozper | La tarjeta de pago para niños, controlada por los padres">
            <a:extLst>
              <a:ext uri="{FF2B5EF4-FFF2-40B4-BE49-F238E27FC236}">
                <a16:creationId xmlns:a16="http://schemas.microsoft.com/office/drawing/2014/main" id="{40F905E6-03E0-4B26-91E6-1BCB5665E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736" y="5356054"/>
            <a:ext cx="1686068" cy="168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0ACBF1-44FA-4D8B-8ED8-486197BF8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866" y="1174420"/>
            <a:ext cx="1221835" cy="1230146"/>
          </a:xfrm>
          <a:prstGeom prst="rect">
            <a:avLst/>
          </a:prstGeom>
        </p:spPr>
      </p:pic>
      <p:pic>
        <p:nvPicPr>
          <p:cNvPr id="5142" name="Picture 22" descr="Trato | Gestión de contratos y firma electrónica">
            <a:extLst>
              <a:ext uri="{FF2B5EF4-FFF2-40B4-BE49-F238E27FC236}">
                <a16:creationId xmlns:a16="http://schemas.microsoft.com/office/drawing/2014/main" id="{70608871-B930-4CF8-AE8D-C8C93FC22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54" y="297702"/>
            <a:ext cx="2180728" cy="52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76ECC2FE-A50B-450A-A1EF-341E26AC94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783" y="2298616"/>
            <a:ext cx="3324649" cy="3108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59F209-A42C-4CCE-B3B5-E6FE17C39D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3215" y="6017068"/>
            <a:ext cx="1589790" cy="477259"/>
          </a:xfrm>
          <a:prstGeom prst="rect">
            <a:avLst/>
          </a:prstGeom>
        </p:spPr>
      </p:pic>
      <p:pic>
        <p:nvPicPr>
          <p:cNvPr id="16" name="Picture 20" descr="Entrepreneurs – Dux Capital">
            <a:extLst>
              <a:ext uri="{FF2B5EF4-FFF2-40B4-BE49-F238E27FC236}">
                <a16:creationId xmlns:a16="http://schemas.microsoft.com/office/drawing/2014/main" id="{1D6686CE-3E80-4E72-8AE7-9E2AA441C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023" y="2561940"/>
            <a:ext cx="2023731" cy="47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0D231B-1A9E-4468-BC46-F24DC2D81494}"/>
              </a:ext>
            </a:extLst>
          </p:cNvPr>
          <p:cNvSpPr txBox="1"/>
          <p:nvPr/>
        </p:nvSpPr>
        <p:spPr>
          <a:xfrm>
            <a:off x="5376286" y="2867034"/>
            <a:ext cx="8883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3DE7A8-404F-4EC7-901B-6C5B147102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4861" y="5954595"/>
            <a:ext cx="1497115" cy="60570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6687E3A-6B0D-496F-A3CE-2BC6980924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750" y="1082016"/>
            <a:ext cx="1982734" cy="817878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E9B614A0-C347-447F-A766-7BA1DD69CE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97" y="3668624"/>
            <a:ext cx="1895475" cy="1038225"/>
          </a:xfrm>
          <a:prstGeom prst="rect">
            <a:avLst/>
          </a:prstGeom>
        </p:spPr>
      </p:pic>
      <p:pic>
        <p:nvPicPr>
          <p:cNvPr id="2054" name="Picture 6" descr="Zubut - Tu flotilla sin inversión">
            <a:extLst>
              <a:ext uri="{FF2B5EF4-FFF2-40B4-BE49-F238E27FC236}">
                <a16:creationId xmlns:a16="http://schemas.microsoft.com/office/drawing/2014/main" id="{C46F02B5-D703-43FB-8DBE-5C5812D6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692" y="4600821"/>
            <a:ext cx="2023731" cy="202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oa Natural Foods">
            <a:extLst>
              <a:ext uri="{FF2B5EF4-FFF2-40B4-BE49-F238E27FC236}">
                <a16:creationId xmlns:a16="http://schemas.microsoft.com/office/drawing/2014/main" id="{3A07769E-E776-4E31-B8F7-3EB0B3506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126" y="1308773"/>
            <a:ext cx="18288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74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6F1518D1-BCB0-43AE-A75A-5211D0FCC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44" y="3842971"/>
            <a:ext cx="1058311" cy="78434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62853D1-EE47-4897-93A2-990FF5781774}"/>
              </a:ext>
            </a:extLst>
          </p:cNvPr>
          <p:cNvCxnSpPr/>
          <p:nvPr/>
        </p:nvCxnSpPr>
        <p:spPr>
          <a:xfrm flipV="1">
            <a:off x="578093" y="3367454"/>
            <a:ext cx="7899889" cy="30773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D1A50-5F5D-4F98-81B9-02D12D68BC70}"/>
              </a:ext>
            </a:extLst>
          </p:cNvPr>
          <p:cNvCxnSpPr>
            <a:cxnSpLocks/>
          </p:cNvCxnSpPr>
          <p:nvPr/>
        </p:nvCxnSpPr>
        <p:spPr>
          <a:xfrm flipH="1" flipV="1">
            <a:off x="4528037" y="417635"/>
            <a:ext cx="1" cy="5987561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235D4B-BB24-4F8E-8EE0-9508FA79BB92}"/>
              </a:ext>
            </a:extLst>
          </p:cNvPr>
          <p:cNvSpPr txBox="1"/>
          <p:nvPr/>
        </p:nvSpPr>
        <p:spPr>
          <a:xfrm>
            <a:off x="117711" y="3244340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Bajo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4D930D-C4F2-4331-B298-6B5C849EC3E9}"/>
              </a:ext>
            </a:extLst>
          </p:cNvPr>
          <p:cNvSpPr txBox="1"/>
          <p:nvPr/>
        </p:nvSpPr>
        <p:spPr>
          <a:xfrm>
            <a:off x="4297846" y="6405196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Bajo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546EA-8A3D-416D-94CA-7156C28E98A0}"/>
              </a:ext>
            </a:extLst>
          </p:cNvPr>
          <p:cNvSpPr txBox="1"/>
          <p:nvPr/>
        </p:nvSpPr>
        <p:spPr>
          <a:xfrm>
            <a:off x="8530484" y="3228954"/>
            <a:ext cx="441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4125D7-E0B8-4A79-804A-24DA0804378E}"/>
              </a:ext>
            </a:extLst>
          </p:cNvPr>
          <p:cNvSpPr txBox="1"/>
          <p:nvPr/>
        </p:nvSpPr>
        <p:spPr>
          <a:xfrm>
            <a:off x="4264749" y="140636"/>
            <a:ext cx="441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99A938-CAB2-489A-AC7F-9AC59223BE89}"/>
              </a:ext>
            </a:extLst>
          </p:cNvPr>
          <p:cNvSpPr txBox="1"/>
          <p:nvPr/>
        </p:nvSpPr>
        <p:spPr>
          <a:xfrm>
            <a:off x="6333434" y="3375392"/>
            <a:ext cx="2751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Monto de Inversión vs Valuación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CC2BCC-2EDF-4738-A28F-F2990A208C4C}"/>
              </a:ext>
            </a:extLst>
          </p:cNvPr>
          <p:cNvSpPr txBox="1"/>
          <p:nvPr/>
        </p:nvSpPr>
        <p:spPr>
          <a:xfrm rot="16200000">
            <a:off x="4199443" y="556134"/>
            <a:ext cx="407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8FDA64-8145-4255-BD79-774B4462E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032" y="36266"/>
            <a:ext cx="986407" cy="6866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21" name="Picture 34" descr="Regadera CUMNDA Ecológica">
            <a:extLst>
              <a:ext uri="{FF2B5EF4-FFF2-40B4-BE49-F238E27FC236}">
                <a16:creationId xmlns:a16="http://schemas.microsoft.com/office/drawing/2014/main" id="{DF515222-25D4-4190-95E6-512851B15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888" y="2402510"/>
            <a:ext cx="972178" cy="43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8" descr="Credijusto - Ignia">
            <a:extLst>
              <a:ext uri="{FF2B5EF4-FFF2-40B4-BE49-F238E27FC236}">
                <a16:creationId xmlns:a16="http://schemas.microsoft.com/office/drawing/2014/main" id="{02CB0580-9B9C-4E57-8CF5-54B08D178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597" y="379574"/>
            <a:ext cx="980356" cy="17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3D54EAA-C07B-433C-B32C-09D797C19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5175" y="2223924"/>
            <a:ext cx="720241" cy="395048"/>
          </a:xfrm>
          <a:prstGeom prst="rect">
            <a:avLst/>
          </a:prstGeom>
        </p:spPr>
      </p:pic>
      <p:pic>
        <p:nvPicPr>
          <p:cNvPr id="24" name="Picture 2" descr="Everbots Management | Everbots Management Team">
            <a:extLst>
              <a:ext uri="{FF2B5EF4-FFF2-40B4-BE49-F238E27FC236}">
                <a16:creationId xmlns:a16="http://schemas.microsoft.com/office/drawing/2014/main" id="{B7170149-6070-41BE-B288-88476FBEE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427" y="6132129"/>
            <a:ext cx="862879" cy="68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La {r}Evolucion de las Palomitas | Popalott® Palomitas Gourmet">
            <a:extLst>
              <a:ext uri="{FF2B5EF4-FFF2-40B4-BE49-F238E27FC236}">
                <a16:creationId xmlns:a16="http://schemas.microsoft.com/office/drawing/2014/main" id="{14575447-3C82-42E5-9409-961FA5FE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444" y="5446093"/>
            <a:ext cx="1194847" cy="3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lay Business">
            <a:extLst>
              <a:ext uri="{FF2B5EF4-FFF2-40B4-BE49-F238E27FC236}">
                <a16:creationId xmlns:a16="http://schemas.microsoft.com/office/drawing/2014/main" id="{FCA1BD15-2F7A-4A43-B5FF-DEBCADCC1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491" y="762450"/>
            <a:ext cx="1440491" cy="45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D363108-9240-40DC-A4CE-AACD68D085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7723" y="1511922"/>
            <a:ext cx="1212746" cy="422792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28" name="Picture 4" descr="Bridgefy – Logos Download">
            <a:extLst>
              <a:ext uri="{FF2B5EF4-FFF2-40B4-BE49-F238E27FC236}">
                <a16:creationId xmlns:a16="http://schemas.microsoft.com/office/drawing/2014/main" id="{17DA8433-8DC8-49AE-8079-81FA979C7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11" y="2727175"/>
            <a:ext cx="1087066" cy="27591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</p:pic>
      <p:pic>
        <p:nvPicPr>
          <p:cNvPr id="29" name="Picture 40" descr="Vetelia- Bicicletas Eléctricas, bicicletas de montaña y urbanas.">
            <a:extLst>
              <a:ext uri="{FF2B5EF4-FFF2-40B4-BE49-F238E27FC236}">
                <a16:creationId xmlns:a16="http://schemas.microsoft.com/office/drawing/2014/main" id="{3AE92C87-BD35-4A54-A8D2-966A7F815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020" y="1744740"/>
            <a:ext cx="1194847" cy="393630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" descr="PleIQ Smart Toys - Inicio">
            <a:extLst>
              <a:ext uri="{FF2B5EF4-FFF2-40B4-BE49-F238E27FC236}">
                <a16:creationId xmlns:a16="http://schemas.microsoft.com/office/drawing/2014/main" id="{121C28EF-3F1B-4175-8E56-43CEF0D47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940" y="941481"/>
            <a:ext cx="1006988" cy="48025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70EF60C-8417-4123-B2EB-307BDA6C720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44875" y="79182"/>
            <a:ext cx="979586" cy="5674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ED8D128-7290-4C8A-98BC-0E381C1FA8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88409" y="585914"/>
            <a:ext cx="809006" cy="4574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A0FE81-3823-43BD-B337-CA2C6409DE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73118" y="1437873"/>
            <a:ext cx="1323597" cy="292129"/>
          </a:xfrm>
          <a:prstGeom prst="rect">
            <a:avLst/>
          </a:prstGeom>
        </p:spPr>
      </p:pic>
      <p:pic>
        <p:nvPicPr>
          <p:cNvPr id="34" name="Picture 12" descr="Registro – Dili envíos">
            <a:extLst>
              <a:ext uri="{FF2B5EF4-FFF2-40B4-BE49-F238E27FC236}">
                <a16:creationId xmlns:a16="http://schemas.microsoft.com/office/drawing/2014/main" id="{CED0C811-F08D-49F8-895F-47091F48C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04" y="3418161"/>
            <a:ext cx="915629" cy="91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BA989C-436E-40E4-922D-871D3B2A624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929" y="3778388"/>
            <a:ext cx="856963" cy="58977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F8F5906-00AC-429F-89F4-0D31B5CEE07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12035" y="4709646"/>
            <a:ext cx="782867" cy="76814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86F0875-2899-45DC-B480-672A7D181C9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88409" y="1853116"/>
            <a:ext cx="1108084" cy="353710"/>
          </a:xfrm>
          <a:prstGeom prst="rect">
            <a:avLst/>
          </a:prstGeom>
        </p:spPr>
      </p:pic>
      <p:pic>
        <p:nvPicPr>
          <p:cNvPr id="43" name="Picture 6" descr="Trabajar en Geolytics México - Información Laboral Abril 2021">
            <a:extLst>
              <a:ext uri="{FF2B5EF4-FFF2-40B4-BE49-F238E27FC236}">
                <a16:creationId xmlns:a16="http://schemas.microsoft.com/office/drawing/2014/main" id="{66E5BCD3-4216-4401-8116-CD9E27B6D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243" y="3420042"/>
            <a:ext cx="1046878" cy="60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7A8EDB1-BA2B-41A8-AF9D-D71084AD798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50417" y="2009730"/>
            <a:ext cx="877520" cy="655888"/>
          </a:xfrm>
          <a:prstGeom prst="rect">
            <a:avLst/>
          </a:prstGeom>
        </p:spPr>
      </p:pic>
      <p:pic>
        <p:nvPicPr>
          <p:cNvPr id="38" name="Picture 10" descr="De audio a texto, ¿de qué nos sirven las transcripciones en los negocios?">
            <a:extLst>
              <a:ext uri="{FF2B5EF4-FFF2-40B4-BE49-F238E27FC236}">
                <a16:creationId xmlns:a16="http://schemas.microsoft.com/office/drawing/2014/main" id="{7382625B-0A57-4754-9DB2-CB91CC18A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388" y="2885277"/>
            <a:ext cx="1140111" cy="344013"/>
          </a:xfrm>
          <a:prstGeom prst="rect">
            <a:avLst/>
          </a:prstGeom>
          <a:noFill/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6" descr="Bamba">
            <a:extLst>
              <a:ext uri="{FF2B5EF4-FFF2-40B4-BE49-F238E27FC236}">
                <a16:creationId xmlns:a16="http://schemas.microsoft.com/office/drawing/2014/main" id="{E45FBD75-938B-4840-9206-FBD90D55D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937" y="2114393"/>
            <a:ext cx="1271196" cy="197068"/>
          </a:xfrm>
          <a:prstGeom prst="rect">
            <a:avLst/>
          </a:prstGeom>
          <a:noFill/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8" descr="Mozper | La tarjeta de pago para niños, controlada por los padres">
            <a:extLst>
              <a:ext uri="{FF2B5EF4-FFF2-40B4-BE49-F238E27FC236}">
                <a16:creationId xmlns:a16="http://schemas.microsoft.com/office/drawing/2014/main" id="{ED4AEEFE-E7A4-4B70-B089-3C7ECF58D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597" y="594432"/>
            <a:ext cx="898846" cy="896194"/>
          </a:xfrm>
          <a:prstGeom prst="rect">
            <a:avLst/>
          </a:prstGeom>
          <a:noFill/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 descr="Refly :: La plataforma más segura en reventa de vuelos">
            <a:extLst>
              <a:ext uri="{FF2B5EF4-FFF2-40B4-BE49-F238E27FC236}">
                <a16:creationId xmlns:a16="http://schemas.microsoft.com/office/drawing/2014/main" id="{DBC9128F-7952-482F-A5FF-946A6D114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546" y="5779408"/>
            <a:ext cx="988945" cy="318751"/>
          </a:xfrm>
          <a:prstGeom prst="rect">
            <a:avLst/>
          </a:prstGeom>
          <a:noFill/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6" descr="Entrepreneurs – Dux Capital">
            <a:extLst>
              <a:ext uri="{FF2B5EF4-FFF2-40B4-BE49-F238E27FC236}">
                <a16:creationId xmlns:a16="http://schemas.microsoft.com/office/drawing/2014/main" id="{B480686B-9078-4A65-B0D9-C9CD4DB6D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638" y="3647701"/>
            <a:ext cx="836007" cy="836007"/>
          </a:xfrm>
          <a:prstGeom prst="rect">
            <a:avLst/>
          </a:prstGeom>
          <a:noFill/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RATO - Employees, Board Members, Advisors &amp; Alumni">
            <a:extLst>
              <a:ext uri="{FF2B5EF4-FFF2-40B4-BE49-F238E27FC236}">
                <a16:creationId xmlns:a16="http://schemas.microsoft.com/office/drawing/2014/main" id="{11EAB141-8A91-4EA7-B8C0-8F6E7A9F6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943" y="2126231"/>
            <a:ext cx="752999" cy="752999"/>
          </a:xfrm>
          <a:prstGeom prst="rect">
            <a:avLst/>
          </a:prstGeom>
          <a:noFill/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CEB8D3E-5CFA-4E59-89CA-A69F54E2530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235" y="2205078"/>
            <a:ext cx="1059064" cy="269825"/>
          </a:xfrm>
          <a:prstGeom prst="rect">
            <a:avLst/>
          </a:prstGeom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4694D28-E853-4795-8C4D-9FD023B2C8B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309" y="5225511"/>
            <a:ext cx="998112" cy="906618"/>
          </a:xfrm>
          <a:prstGeom prst="rect">
            <a:avLst/>
          </a:prstGeom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</p:pic>
      <p:pic>
        <p:nvPicPr>
          <p:cNvPr id="40" name="Picture 2" descr="GANGABOX">
            <a:extLst>
              <a:ext uri="{FF2B5EF4-FFF2-40B4-BE49-F238E27FC236}">
                <a16:creationId xmlns:a16="http://schemas.microsoft.com/office/drawing/2014/main" id="{E13224D6-4528-4176-8F13-41A25509D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374" y="547497"/>
            <a:ext cx="1419020" cy="44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04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/>
          <p:cNvSpPr/>
          <p:nvPr/>
        </p:nvSpPr>
        <p:spPr>
          <a:xfrm>
            <a:off x="4658030" y="260563"/>
            <a:ext cx="4290042" cy="622257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156363" y="264723"/>
            <a:ext cx="4290042" cy="622257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ECD98E-7F43-4768-A118-C11C27D3AECA}"/>
              </a:ext>
            </a:extLst>
          </p:cNvPr>
          <p:cNvSpPr txBox="1"/>
          <p:nvPr/>
        </p:nvSpPr>
        <p:spPr>
          <a:xfrm>
            <a:off x="254982" y="3101904"/>
            <a:ext cx="42071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Equipo: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Sin enfoque, mas de un negocio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Poca ambición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Adversidad al riesgo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Sin aceptar apoyo de socios o consejo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Problemas entre los socios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Mal CEO (mal motivador, </a:t>
            </a: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admin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No escuchan al cliente (terquedad)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0B160A-F9BB-4557-8C8B-FA1F462EF022}"/>
              </a:ext>
            </a:extLst>
          </p:cNvPr>
          <p:cNvSpPr txBox="1"/>
          <p:nvPr/>
        </p:nvSpPr>
        <p:spPr>
          <a:xfrm>
            <a:off x="4936880" y="3101904"/>
            <a:ext cx="42071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Equipo: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Funcionan en equipo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Delegan responsabilidades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Ambición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Escuchan consejos y piden ayuda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Roles bien definidos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Conocimiento de finanzas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Claros diferenciadores de mercado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Escuchan al cliente, pivoteo</a:t>
            </a:r>
          </a:p>
        </p:txBody>
      </p:sp>
      <p:pic>
        <p:nvPicPr>
          <p:cNvPr id="21506" name="Picture 2" descr="Dibujo De Pulgar Hacia Abajo Para Colorear - Ultra Coloring Pages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8"/>
          <a:stretch/>
        </p:blipFill>
        <p:spPr bwMode="auto">
          <a:xfrm>
            <a:off x="946408" y="635428"/>
            <a:ext cx="2451701" cy="22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ibujo De Pulgar Hacia Abajo Para Colorear - Ultra Coloring Pages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8"/>
          <a:stretch/>
        </p:blipFill>
        <p:spPr bwMode="auto">
          <a:xfrm rot="10800000">
            <a:off x="5534884" y="264725"/>
            <a:ext cx="2451701" cy="22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34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0"/>
          <a:stretch/>
        </p:blipFill>
        <p:spPr>
          <a:xfrm>
            <a:off x="-61784" y="0"/>
            <a:ext cx="9205784" cy="6858000"/>
          </a:xfrm>
          <a:prstGeom prst="rect">
            <a:avLst/>
          </a:prstGeom>
        </p:spPr>
      </p:pic>
      <p:sp>
        <p:nvSpPr>
          <p:cNvPr id="13315" name="CuadroTexto 4"/>
          <p:cNvSpPr txBox="1">
            <a:spLocks noChangeArrowheads="1"/>
          </p:cNvSpPr>
          <p:nvPr/>
        </p:nvSpPr>
        <p:spPr bwMode="auto">
          <a:xfrm>
            <a:off x="118697" y="320920"/>
            <a:ext cx="8228134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200" b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Font typeface="Wingdings" panose="05000000000000000000" pitchFamily="2" charset="2"/>
              <a:defRPr sz="20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92175" indent="22225">
              <a:spcBef>
                <a:spcPct val="20000"/>
              </a:spcBef>
              <a:buFont typeface="Wingdings" panose="05000000000000000000" pitchFamily="2" charset="2"/>
              <a:defRPr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57300" indent="114300">
              <a:spcBef>
                <a:spcPct val="20000"/>
              </a:spcBef>
              <a:defRPr sz="16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619250" indent="209550">
              <a:spcBef>
                <a:spcPct val="20000"/>
              </a:spcBef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0764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5336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29908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4480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MX" sz="258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21FE450-2879-467B-96D3-F7F6650A7797}"/>
              </a:ext>
            </a:extLst>
          </p:cNvPr>
          <p:cNvSpPr/>
          <p:nvPr/>
        </p:nvSpPr>
        <p:spPr>
          <a:xfrm>
            <a:off x="412609" y="6273225"/>
            <a:ext cx="831878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Creación de un fondo de Capital de Riesgo</a:t>
            </a:r>
          </a:p>
        </p:txBody>
      </p:sp>
    </p:spTree>
    <p:extLst>
      <p:ext uri="{BB962C8B-B14F-4D97-AF65-F5344CB8AC3E}">
        <p14:creationId xmlns:p14="http://schemas.microsoft.com/office/powerpoint/2010/main" val="22119767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15014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2823081" y="427534"/>
            <a:ext cx="3642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Tesis del fondo</a:t>
            </a:r>
          </a:p>
        </p:txBody>
      </p:sp>
      <p:sp>
        <p:nvSpPr>
          <p:cNvPr id="14340" name="TextBox 1"/>
          <p:cNvSpPr txBox="1">
            <a:spLocks noChangeArrowheads="1"/>
          </p:cNvSpPr>
          <p:nvPr/>
        </p:nvSpPr>
        <p:spPr bwMode="auto">
          <a:xfrm>
            <a:off x="208224" y="1742153"/>
            <a:ext cx="8727552" cy="477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84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Enfoque Industria </a:t>
            </a:r>
            <a:r>
              <a:rPr kumimoji="0" lang="es-MX" altLang="en-US" sz="18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– </a:t>
            </a:r>
            <a:r>
              <a:rPr kumimoji="0" lang="es-MX" altLang="en-US" sz="18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TICs</a:t>
            </a:r>
            <a:r>
              <a:rPr kumimoji="0" lang="es-MX" altLang="en-US" sz="18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, Impacto Social, Energía Renovable, Agro, Mixto.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84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Enfoque Etapa(s) de Inversión</a:t>
            </a:r>
            <a:r>
              <a:rPr kumimoji="0" lang="es-MX" altLang="en-US" sz="18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– Discovery (</a:t>
            </a:r>
            <a:r>
              <a:rPr kumimoji="0" lang="es-MX" altLang="en-US" sz="18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PreSeed</a:t>
            </a:r>
            <a:r>
              <a:rPr kumimoji="0" lang="es-MX" altLang="en-US" sz="18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), </a:t>
            </a:r>
            <a:r>
              <a:rPr kumimoji="0" lang="es-MX" altLang="en-US" sz="18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Seed</a:t>
            </a:r>
            <a:r>
              <a:rPr kumimoji="0" lang="es-MX" altLang="en-US" sz="18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, VC.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84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Participación</a:t>
            </a:r>
            <a:r>
              <a:rPr kumimoji="0" lang="es-MX" altLang="en-US" sz="18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– Primario (Lead), Secundario, Coinversión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84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Duración </a:t>
            </a:r>
            <a:r>
              <a:rPr kumimoji="0" lang="es-MX" altLang="en-US" sz="18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– Tiempo de Inversión + Tiempo de Desinversión + Colchón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84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Rango de Inversión </a:t>
            </a:r>
            <a:r>
              <a:rPr kumimoji="0" lang="es-MX" altLang="en-US" sz="18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– Mínimos y máximos por etapa a invertir en un prospecto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84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Management </a:t>
            </a:r>
            <a:r>
              <a:rPr kumimoji="0" lang="es-MX" altLang="en-US" sz="184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Fees</a:t>
            </a:r>
            <a:r>
              <a:rPr kumimoji="0" lang="es-MX" altLang="en-US" sz="184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s-MX" altLang="en-US" sz="18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- % del Fondo para operación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84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Carry</a:t>
            </a:r>
            <a:r>
              <a:rPr kumimoji="0" lang="es-MX" altLang="en-US" sz="18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– Retorno del Fondo para </a:t>
            </a:r>
            <a:r>
              <a:rPr kumimoji="0" lang="es-MX" altLang="en-US" sz="18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GPs</a:t>
            </a:r>
            <a:endParaRPr kumimoji="0" lang="es-MX" altLang="en-US" sz="184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" panose="020B03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84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Hurdle</a:t>
            </a:r>
            <a:r>
              <a:rPr kumimoji="0" lang="es-MX" altLang="en-US" sz="184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o Preferente </a:t>
            </a:r>
            <a:r>
              <a:rPr kumimoji="0" lang="es-MX" altLang="en-US" sz="18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- % repartido a los </a:t>
            </a:r>
            <a:r>
              <a:rPr kumimoji="0" lang="es-MX" altLang="en-US" sz="18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LPs</a:t>
            </a:r>
            <a:r>
              <a:rPr kumimoji="0" lang="es-MX" altLang="en-US" sz="18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en desinversión antes de los </a:t>
            </a:r>
            <a:r>
              <a:rPr kumimoji="0" lang="es-MX" altLang="en-US" sz="18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GPs</a:t>
            </a:r>
            <a:endParaRPr kumimoji="0" lang="es-MX" altLang="en-US" sz="184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" panose="020B03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84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Catchup</a:t>
            </a:r>
            <a:r>
              <a:rPr kumimoji="0" lang="es-MX" altLang="en-US" sz="18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- % de las utilidades recuperadas para el GP (después del </a:t>
            </a:r>
            <a:r>
              <a:rPr kumimoji="0" lang="es-MX" altLang="en-US" sz="18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Hurdle</a:t>
            </a:r>
            <a:r>
              <a:rPr kumimoji="0" lang="es-MX" altLang="en-US" sz="18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o Preferente)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84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Retorno </a:t>
            </a:r>
            <a:r>
              <a:rPr kumimoji="0" lang="es-MX" altLang="en-US" sz="18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- % esperado de utilidades del fondo para los </a:t>
            </a:r>
            <a:r>
              <a:rPr kumimoji="0" lang="es-MX" altLang="en-US" sz="18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LPs</a:t>
            </a:r>
            <a:endParaRPr kumimoji="0" lang="es-MX" altLang="en-US" sz="184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" panose="020B03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726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" r="5539"/>
          <a:stretch/>
        </p:blipFill>
        <p:spPr>
          <a:xfrm>
            <a:off x="-10510" y="0"/>
            <a:ext cx="9165020" cy="685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-21021" y="-20472"/>
            <a:ext cx="9438290" cy="6989379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52266" y="798303"/>
            <a:ext cx="8439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¿Cómo empezar un </a:t>
            </a:r>
            <a:r>
              <a:rPr kumimoji="0" lang="es-MX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NEGOCIO</a:t>
            </a:r>
            <a:r>
              <a:rPr kumimoji="0" lang="es-MX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51093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redondeado 14"/>
          <p:cNvSpPr/>
          <p:nvPr/>
        </p:nvSpPr>
        <p:spPr>
          <a:xfrm>
            <a:off x="4646662" y="1888884"/>
            <a:ext cx="4290042" cy="3918791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146538" y="1197813"/>
            <a:ext cx="4290042" cy="272057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46538" y="1488834"/>
            <a:ext cx="3827585" cy="213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Fondo Inicial:  $ 10’000,000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Mgmt</a:t>
            </a: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s-MX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Fee</a:t>
            </a: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2.5% = 250,000 * 10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Carry</a:t>
            </a: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20%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Preferred</a:t>
            </a: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8%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GP’s</a:t>
            </a: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ponen 1% del fondo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Termino : 10 Años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Invierte:  100K en </a:t>
            </a:r>
            <a:r>
              <a:rPr kumimoji="0" lang="es-MX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Seed</a:t>
            </a: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– 10% x 30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	       1M en VC (A) - 20% x   7</a:t>
            </a:r>
          </a:p>
        </p:txBody>
      </p:sp>
      <p:sp>
        <p:nvSpPr>
          <p:cNvPr id="15365" name="TextBox 2"/>
          <p:cNvSpPr txBox="1">
            <a:spLocks noChangeArrowheads="1"/>
          </p:cNvSpPr>
          <p:nvPr/>
        </p:nvSpPr>
        <p:spPr bwMode="auto">
          <a:xfrm>
            <a:off x="4922487" y="2088177"/>
            <a:ext cx="3575017" cy="341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Salidas</a:t>
            </a:r>
            <a:r>
              <a:rPr kumimoji="0" lang="en-US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Esperadas</a:t>
            </a:r>
            <a:r>
              <a:rPr kumimoji="0" lang="en-US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6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1 x $100,000,000        15%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1 x $  50,000,000        20%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2 x $  25,000,000        30%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_____________________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6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1 x $ 15’000,000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1 x $ 10’000,000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2 x $ 7’500,000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_____________________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6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$ 40’000,000 (Valor Final del </a:t>
            </a:r>
            <a:r>
              <a:rPr kumimoji="0" lang="en-US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Fondo</a:t>
            </a:r>
            <a:r>
              <a:rPr kumimoji="0" lang="en-US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54584" y="1468304"/>
            <a:ext cx="1395046" cy="3326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19118" y="5148630"/>
            <a:ext cx="1337897" cy="3326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cxnSp>
        <p:nvCxnSpPr>
          <p:cNvPr id="21" name="Elbow Connector 20"/>
          <p:cNvCxnSpPr>
            <a:stCxn id="14" idx="3"/>
            <a:endCxn id="17" idx="1"/>
          </p:cNvCxnSpPr>
          <p:nvPr/>
        </p:nvCxnSpPr>
        <p:spPr>
          <a:xfrm>
            <a:off x="3249630" y="1634625"/>
            <a:ext cx="1669488" cy="3680327"/>
          </a:xfrm>
          <a:prstGeom prst="bentConnector3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flipV="1">
            <a:off x="2312377" y="1888885"/>
            <a:ext cx="1195754" cy="1062403"/>
          </a:xfrm>
          <a:prstGeom prst="bentConnector3">
            <a:avLst>
              <a:gd name="adj1" fmla="val 119746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66927" y="280827"/>
            <a:ext cx="4304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Retorno Esperado</a:t>
            </a:r>
          </a:p>
        </p:txBody>
      </p:sp>
    </p:spTree>
    <p:extLst>
      <p:ext uri="{BB962C8B-B14F-4D97-AF65-F5344CB8AC3E}">
        <p14:creationId xmlns:p14="http://schemas.microsoft.com/office/powerpoint/2010/main" val="21972631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119" y="1102588"/>
            <a:ext cx="4706598" cy="9562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354" y="2190437"/>
            <a:ext cx="5738649" cy="36435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30641" y="3927990"/>
            <a:ext cx="4009269" cy="1184761"/>
            <a:chOff x="1587933" y="3646486"/>
            <a:chExt cx="4343375" cy="1283491"/>
          </a:xfrm>
        </p:grpSpPr>
        <p:sp>
          <p:nvSpPr>
            <p:cNvPr id="2" name="TextBox 1"/>
            <p:cNvSpPr txBox="1"/>
            <p:nvPr/>
          </p:nvSpPr>
          <p:spPr>
            <a:xfrm>
              <a:off x="1587933" y="4107521"/>
              <a:ext cx="1766456" cy="377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CAGR (0,10) = 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440832" y="3952993"/>
              <a:ext cx="1441715" cy="654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40’000,000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10’000,000</a:t>
              </a:r>
            </a:p>
          </p:txBody>
        </p:sp>
        <p:cxnSp>
          <p:nvCxnSpPr>
            <p:cNvPr id="6" name="Straight Connector 5"/>
            <p:cNvCxnSpPr>
              <a:stCxn id="3" idx="1"/>
              <a:endCxn id="3" idx="3"/>
            </p:cNvCxnSpPr>
            <p:nvPr/>
          </p:nvCxnSpPr>
          <p:spPr>
            <a:xfrm>
              <a:off x="3440832" y="4280097"/>
              <a:ext cx="1441715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Arc 6"/>
            <p:cNvSpPr/>
            <p:nvPr/>
          </p:nvSpPr>
          <p:spPr>
            <a:xfrm rot="1988417">
              <a:off x="4090204" y="3911477"/>
              <a:ext cx="750970" cy="10185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endParaRPr>
            </a:p>
          </p:txBody>
        </p:sp>
        <p:sp>
          <p:nvSpPr>
            <p:cNvPr id="12" name="Arc 11"/>
            <p:cNvSpPr/>
            <p:nvPr/>
          </p:nvSpPr>
          <p:spPr>
            <a:xfrm rot="12660729">
              <a:off x="3357873" y="3693680"/>
              <a:ext cx="750970" cy="10185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09971" y="3646486"/>
              <a:ext cx="441441" cy="654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1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10</a:t>
              </a:r>
            </a:p>
          </p:txBody>
        </p:sp>
        <p:cxnSp>
          <p:nvCxnSpPr>
            <p:cNvPr id="13" name="Straight Connector 12"/>
            <p:cNvCxnSpPr>
              <a:endCxn id="8" idx="3"/>
            </p:cNvCxnSpPr>
            <p:nvPr/>
          </p:nvCxnSpPr>
          <p:spPr>
            <a:xfrm>
              <a:off x="4910119" y="3971178"/>
              <a:ext cx="441293" cy="2411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489867" y="4108151"/>
              <a:ext cx="441441" cy="377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+mn-ea"/>
                  <a:cs typeface="+mn-cs"/>
                </a:rPr>
                <a:t>- 1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479416" y="4343072"/>
            <a:ext cx="1693092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=  15% (14.87%)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783271" y="3296062"/>
            <a:ext cx="7178644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1" y="76646"/>
            <a:ext cx="4572000" cy="6677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49369" y="103514"/>
            <a:ext cx="425949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Calculando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 el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Retorno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ExtraLi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18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783271" y="3296062"/>
            <a:ext cx="717864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16803" y="1624357"/>
            <a:ext cx="2121093" cy="859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Fondo Inicial = 10M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Fondo Final = 100M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Periodo = 10 Años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6802" y="4027221"/>
            <a:ext cx="2252540" cy="859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Fondo Inicial = 50M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Fondo Final = 1000M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Periodo = 8 Años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763" y="2764311"/>
            <a:ext cx="4706598" cy="9562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67254" y="1791668"/>
            <a:ext cx="1290738" cy="490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8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25.89%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00123" y="4115465"/>
            <a:ext cx="1281120" cy="490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8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45.42%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" y="76646"/>
            <a:ext cx="4572000" cy="6677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175204" y="103514"/>
            <a:ext cx="400782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Ejemplos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Retorno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ExtraLi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29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redondeado 19"/>
          <p:cNvSpPr/>
          <p:nvPr/>
        </p:nvSpPr>
        <p:spPr>
          <a:xfrm>
            <a:off x="-531341" y="1838582"/>
            <a:ext cx="10231395" cy="3173307"/>
          </a:xfrm>
          <a:prstGeom prst="round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6661609" y="1235526"/>
            <a:ext cx="2361884" cy="491878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redondeado 17"/>
          <p:cNvSpPr/>
          <p:nvPr/>
        </p:nvSpPr>
        <p:spPr>
          <a:xfrm>
            <a:off x="3358236" y="1235526"/>
            <a:ext cx="2361884" cy="491878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253479" y="1235526"/>
            <a:ext cx="2361884" cy="491878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0927" y="1235526"/>
            <a:ext cx="1071127" cy="8594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85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LP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27287" y="1235526"/>
            <a:ext cx="1149674" cy="8594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85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GP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98784" y="1217464"/>
            <a:ext cx="1287533" cy="8594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85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MP</a:t>
            </a:r>
          </a:p>
        </p:txBody>
      </p:sp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768236" y="2839916"/>
            <a:ext cx="1396511" cy="859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El que pone el dinero del fondo</a:t>
            </a:r>
          </a:p>
        </p:txBody>
      </p:sp>
      <p:sp>
        <p:nvSpPr>
          <p:cNvPr id="16392" name="TextBox 15"/>
          <p:cNvSpPr txBox="1">
            <a:spLocks noChangeArrowheads="1"/>
          </p:cNvSpPr>
          <p:nvPr/>
        </p:nvSpPr>
        <p:spPr bwMode="auto">
          <a:xfrm>
            <a:off x="3804138" y="2712428"/>
            <a:ext cx="1396512" cy="111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La sociedad que administra el fondo</a:t>
            </a:r>
          </a:p>
        </p:txBody>
      </p:sp>
      <p:sp>
        <p:nvSpPr>
          <p:cNvPr id="16393" name="TextBox 16"/>
          <p:cNvSpPr txBox="1">
            <a:spLocks noChangeArrowheads="1"/>
          </p:cNvSpPr>
          <p:nvPr/>
        </p:nvSpPr>
        <p:spPr bwMode="auto">
          <a:xfrm>
            <a:off x="7145026" y="2839916"/>
            <a:ext cx="1395046" cy="859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Quienes operan el fondo</a:t>
            </a:r>
          </a:p>
        </p:txBody>
      </p:sp>
      <p:sp>
        <p:nvSpPr>
          <p:cNvPr id="16394" name="TextBox 8"/>
          <p:cNvSpPr txBox="1">
            <a:spLocks noChangeArrowheads="1"/>
          </p:cNvSpPr>
          <p:nvPr/>
        </p:nvSpPr>
        <p:spPr bwMode="auto">
          <a:xfrm>
            <a:off x="490905" y="2058867"/>
            <a:ext cx="1951175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6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 panose="020B0600070205080204" pitchFamily="34" charset="-128"/>
                <a:cs typeface="+mn-cs"/>
              </a:rPr>
              <a:t>Limited Partner</a:t>
            </a:r>
          </a:p>
        </p:txBody>
      </p:sp>
      <p:sp>
        <p:nvSpPr>
          <p:cNvPr id="16395" name="TextBox 18"/>
          <p:cNvSpPr txBox="1">
            <a:spLocks noChangeArrowheads="1"/>
          </p:cNvSpPr>
          <p:nvPr/>
        </p:nvSpPr>
        <p:spPr bwMode="auto">
          <a:xfrm>
            <a:off x="3650028" y="2058867"/>
            <a:ext cx="1963999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6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 panose="020B0600070205080204" pitchFamily="34" charset="-128"/>
                <a:cs typeface="+mn-cs"/>
              </a:rPr>
              <a:t>General Partner</a:t>
            </a:r>
          </a:p>
        </p:txBody>
      </p:sp>
      <p:sp>
        <p:nvSpPr>
          <p:cNvPr id="16396" name="TextBox 19"/>
          <p:cNvSpPr txBox="1">
            <a:spLocks noChangeArrowheads="1"/>
          </p:cNvSpPr>
          <p:nvPr/>
        </p:nvSpPr>
        <p:spPr bwMode="auto">
          <a:xfrm>
            <a:off x="6761044" y="2067463"/>
            <a:ext cx="2178802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6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 panose="020B0600070205080204" pitchFamily="34" charset="-128"/>
                <a:cs typeface="+mn-cs"/>
              </a:rPr>
              <a:t>Managing Partner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8257" y="4425861"/>
            <a:ext cx="1912327" cy="111543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Típicamente son muchos y pueden ser personas físicas o morales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46231" y="4170485"/>
            <a:ext cx="1910862" cy="16269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Típicamente una sociedad con algunos socios (normalmente fundadores del fondo)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95014" y="4297973"/>
            <a:ext cx="1910862" cy="1371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Típicamente los fundadores del fondo + gente contratada para ello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83029" y="287667"/>
            <a:ext cx="5112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P</a:t>
            </a:r>
            <a:r>
              <a:rPr kumimoji="0" lang="es-MX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ersonajes</a:t>
            </a: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 del Fondo</a:t>
            </a:r>
          </a:p>
        </p:txBody>
      </p:sp>
    </p:spTree>
    <p:extLst>
      <p:ext uri="{BB962C8B-B14F-4D97-AF65-F5344CB8AC3E}">
        <p14:creationId xmlns:p14="http://schemas.microsoft.com/office/powerpoint/2010/main" val="29678310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uadroTexto 4"/>
          <p:cNvSpPr txBox="1">
            <a:spLocks noChangeArrowheads="1"/>
          </p:cNvSpPr>
          <p:nvPr/>
        </p:nvSpPr>
        <p:spPr bwMode="auto">
          <a:xfrm>
            <a:off x="118697" y="331177"/>
            <a:ext cx="8228134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200" b="1">
                <a:solidFill>
                  <a:srgbClr val="40404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Font typeface="Wingdings" panose="05000000000000000000" pitchFamily="2" charset="2"/>
              <a:defRPr sz="20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892175" indent="22225">
              <a:spcBef>
                <a:spcPct val="20000"/>
              </a:spcBef>
              <a:buFont typeface="Wingdings" panose="05000000000000000000" pitchFamily="2" charset="2"/>
              <a:defRPr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257300" indent="114300">
              <a:spcBef>
                <a:spcPct val="20000"/>
              </a:spcBef>
              <a:defRPr sz="16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1619250" indent="209550">
              <a:spcBef>
                <a:spcPct val="20000"/>
              </a:spcBef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0764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5336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29908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448050" indent="209550" eaLnBrk="0" fontAlgn="base" hangingPunct="0">
              <a:spcBef>
                <a:spcPct val="20000"/>
              </a:spcBef>
              <a:spcAft>
                <a:spcPct val="0"/>
              </a:spcAft>
              <a:defRPr sz="1400" i="1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258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Elementos de un fondo (Ejemplo)</a:t>
            </a:r>
          </a:p>
        </p:txBody>
      </p:sp>
      <p:pic>
        <p:nvPicPr>
          <p:cNvPr id="174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328" y="1663411"/>
            <a:ext cx="678473" cy="92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170" y="1663411"/>
            <a:ext cx="700454" cy="93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16" y="3350069"/>
            <a:ext cx="574431" cy="70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39" y="3350069"/>
            <a:ext cx="531935" cy="70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3" y="4097415"/>
            <a:ext cx="539262" cy="74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70" y="4097415"/>
            <a:ext cx="559777" cy="74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74" y="4951734"/>
            <a:ext cx="798634" cy="48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43" y="2536780"/>
            <a:ext cx="562708" cy="76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90" y="5548146"/>
            <a:ext cx="1173773" cy="53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374" y="3546430"/>
            <a:ext cx="2303585" cy="230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370" y="2985188"/>
            <a:ext cx="678474" cy="92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736" y="2979326"/>
            <a:ext cx="700454" cy="93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343" y="4028542"/>
            <a:ext cx="3411415" cy="197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616" y="2985188"/>
            <a:ext cx="703385" cy="92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73674" y="1605870"/>
            <a:ext cx="1071127" cy="8594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85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LP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70086" y="2699478"/>
            <a:ext cx="1149674" cy="8594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85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GP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803014" y="1463743"/>
            <a:ext cx="1287533" cy="8594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85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MP</a:t>
            </a:r>
          </a:p>
        </p:txBody>
      </p:sp>
      <p:pic>
        <p:nvPicPr>
          <p:cNvPr id="17429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121" y="1676600"/>
            <a:ext cx="735623" cy="9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600"/>
            <a:ext cx="703385" cy="92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Curved Connector 23"/>
          <p:cNvCxnSpPr/>
          <p:nvPr/>
        </p:nvCxnSpPr>
        <p:spPr>
          <a:xfrm>
            <a:off x="1758462" y="3673918"/>
            <a:ext cx="1260231" cy="880697"/>
          </a:xfrm>
          <a:prstGeom prst="curvedConnector3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>
          <a:xfrm>
            <a:off x="1727689" y="4465227"/>
            <a:ext cx="1137138" cy="402981"/>
          </a:xfrm>
          <a:prstGeom prst="curvedConnector3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/>
          <p:nvPr/>
        </p:nvCxnSpPr>
        <p:spPr>
          <a:xfrm>
            <a:off x="1733551" y="2887007"/>
            <a:ext cx="1396511" cy="1370134"/>
          </a:xfrm>
          <a:prstGeom prst="curvedConnector3">
            <a:avLst>
              <a:gd name="adj1" fmla="val 50000"/>
            </a:avLst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 flipV="1">
            <a:off x="4261339" y="3432131"/>
            <a:ext cx="1399443" cy="929054"/>
          </a:xfrm>
          <a:prstGeom prst="curvedConnector3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/>
          <p:nvPr/>
        </p:nvCxnSpPr>
        <p:spPr>
          <a:xfrm flipV="1">
            <a:off x="4350728" y="3701762"/>
            <a:ext cx="1324708" cy="904142"/>
          </a:xfrm>
          <a:prstGeom prst="curvedConnector3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/>
          <p:nvPr/>
        </p:nvCxnSpPr>
        <p:spPr>
          <a:xfrm>
            <a:off x="1796562" y="5143700"/>
            <a:ext cx="1068266" cy="13188"/>
          </a:xfrm>
          <a:prstGeom prst="curvedConnector3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stCxn id="17420" idx="3"/>
          </p:cNvCxnSpPr>
          <p:nvPr/>
        </p:nvCxnSpPr>
        <p:spPr>
          <a:xfrm flipV="1">
            <a:off x="1758462" y="5505650"/>
            <a:ext cx="1088781" cy="307731"/>
          </a:xfrm>
          <a:prstGeom prst="curvedConnector3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/>
          <p:cNvCxnSpPr/>
          <p:nvPr/>
        </p:nvCxnSpPr>
        <p:spPr>
          <a:xfrm rot="10800000" flipV="1">
            <a:off x="1450731" y="2308180"/>
            <a:ext cx="726831" cy="364881"/>
          </a:xfrm>
          <a:prstGeom prst="curvedConnector3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/>
          <p:cNvCxnSpPr>
            <a:endCxn id="17423" idx="0"/>
          </p:cNvCxnSpPr>
          <p:nvPr/>
        </p:nvCxnSpPr>
        <p:spPr>
          <a:xfrm>
            <a:off x="5309089" y="2012172"/>
            <a:ext cx="1973873" cy="967154"/>
          </a:xfrm>
          <a:prstGeom prst="curvedConnector2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/>
          <p:cNvCxnSpPr>
            <a:endCxn id="17422" idx="0"/>
          </p:cNvCxnSpPr>
          <p:nvPr/>
        </p:nvCxnSpPr>
        <p:spPr>
          <a:xfrm>
            <a:off x="5348654" y="2031223"/>
            <a:ext cx="1198685" cy="953965"/>
          </a:xfrm>
          <a:prstGeom prst="curvedConnector2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/>
          <p:cNvCxnSpPr>
            <a:endCxn id="17425" idx="0"/>
          </p:cNvCxnSpPr>
          <p:nvPr/>
        </p:nvCxnSpPr>
        <p:spPr>
          <a:xfrm>
            <a:off x="5309090" y="2012172"/>
            <a:ext cx="2721219" cy="973015"/>
          </a:xfrm>
          <a:prstGeom prst="curvedConnector2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15"/>
          <p:cNvSpPr txBox="1"/>
          <p:nvPr/>
        </p:nvSpPr>
        <p:spPr>
          <a:xfrm>
            <a:off x="1983029" y="287667"/>
            <a:ext cx="5112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P</a:t>
            </a:r>
            <a:r>
              <a:rPr kumimoji="0" lang="es-MX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ersonajes</a:t>
            </a: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 del Fondo</a:t>
            </a:r>
          </a:p>
        </p:txBody>
      </p:sp>
    </p:spTree>
    <p:extLst>
      <p:ext uri="{BB962C8B-B14F-4D97-AF65-F5344CB8AC3E}">
        <p14:creationId xmlns:p14="http://schemas.microsoft.com/office/powerpoint/2010/main" val="29039487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redondeado 19"/>
          <p:cNvSpPr/>
          <p:nvPr/>
        </p:nvSpPr>
        <p:spPr>
          <a:xfrm>
            <a:off x="-531341" y="1838582"/>
            <a:ext cx="10231395" cy="3173307"/>
          </a:xfrm>
          <a:prstGeom prst="round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6661609" y="1235526"/>
            <a:ext cx="2361884" cy="543712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redondeado 17"/>
          <p:cNvSpPr/>
          <p:nvPr/>
        </p:nvSpPr>
        <p:spPr>
          <a:xfrm>
            <a:off x="3358236" y="1235526"/>
            <a:ext cx="2361884" cy="543712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253479" y="1235525"/>
            <a:ext cx="2361884" cy="543712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0927" y="1235526"/>
            <a:ext cx="1071127" cy="8594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85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LP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27287" y="1235526"/>
            <a:ext cx="1149674" cy="8594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85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GP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98784" y="1217464"/>
            <a:ext cx="1287533" cy="8594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85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MP</a:t>
            </a:r>
          </a:p>
        </p:txBody>
      </p:sp>
      <p:sp>
        <p:nvSpPr>
          <p:cNvPr id="16394" name="TextBox 8"/>
          <p:cNvSpPr txBox="1">
            <a:spLocks noChangeArrowheads="1"/>
          </p:cNvSpPr>
          <p:nvPr/>
        </p:nvSpPr>
        <p:spPr bwMode="auto">
          <a:xfrm>
            <a:off x="490905" y="2058867"/>
            <a:ext cx="1951175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6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 panose="020B0600070205080204" pitchFamily="34" charset="-128"/>
                <a:cs typeface="+mn-cs"/>
              </a:rPr>
              <a:t>Limited Partner</a:t>
            </a:r>
          </a:p>
        </p:txBody>
      </p:sp>
      <p:sp>
        <p:nvSpPr>
          <p:cNvPr id="16395" name="TextBox 18"/>
          <p:cNvSpPr txBox="1">
            <a:spLocks noChangeArrowheads="1"/>
          </p:cNvSpPr>
          <p:nvPr/>
        </p:nvSpPr>
        <p:spPr bwMode="auto">
          <a:xfrm>
            <a:off x="3650028" y="2058867"/>
            <a:ext cx="1963999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6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 panose="020B0600070205080204" pitchFamily="34" charset="-128"/>
                <a:cs typeface="+mn-cs"/>
              </a:rPr>
              <a:t>General Partner</a:t>
            </a:r>
          </a:p>
        </p:txBody>
      </p:sp>
      <p:sp>
        <p:nvSpPr>
          <p:cNvPr id="16396" name="TextBox 19"/>
          <p:cNvSpPr txBox="1">
            <a:spLocks noChangeArrowheads="1"/>
          </p:cNvSpPr>
          <p:nvPr/>
        </p:nvSpPr>
        <p:spPr bwMode="auto">
          <a:xfrm>
            <a:off x="6761044" y="2067463"/>
            <a:ext cx="2178802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6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 panose="020B0600070205080204" pitchFamily="34" charset="-128"/>
                <a:cs typeface="+mn-cs"/>
              </a:rPr>
              <a:t>Managing Partner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34420" y="265681"/>
            <a:ext cx="6519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Como gana dinero cada uno</a:t>
            </a:r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438478" y="2589914"/>
            <a:ext cx="1978269" cy="111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Gana dinero directamente de los rendimientos del fondo</a:t>
            </a:r>
          </a:p>
        </p:txBody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3582865" y="2788605"/>
            <a:ext cx="1978269" cy="60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Gana dinero del “</a:t>
            </a:r>
            <a:r>
              <a:rPr kumimoji="0" lang="es-MX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Carry</a:t>
            </a: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”</a:t>
            </a:r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6861310" y="2827103"/>
            <a:ext cx="1978269" cy="111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Gana dinero de la Operación del Fondo (Sueldos, Bonos)</a:t>
            </a:r>
          </a:p>
        </p:txBody>
      </p:sp>
      <p:sp>
        <p:nvSpPr>
          <p:cNvPr id="27" name="TextBox 6"/>
          <p:cNvSpPr txBox="1">
            <a:spLocks noChangeArrowheads="1"/>
          </p:cNvSpPr>
          <p:nvPr/>
        </p:nvSpPr>
        <p:spPr bwMode="auto">
          <a:xfrm>
            <a:off x="445285" y="4376574"/>
            <a:ext cx="1978269" cy="188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100% de Inversión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+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% Preferente (</a:t>
            </a:r>
            <a:r>
              <a:rPr kumimoji="0" lang="es-MX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Preferred</a:t>
            </a: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+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100% - % de </a:t>
            </a:r>
            <a:r>
              <a:rPr kumimoji="0" lang="es-MX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Carry</a:t>
            </a:r>
            <a:endParaRPr kumimoji="0" lang="es-MX" altLang="en-US" sz="166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(Utilidades)</a:t>
            </a: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3556852" y="3954086"/>
            <a:ext cx="1978269" cy="239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Total Restante en el Fondo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100% </a:t>
            </a:r>
            <a:r>
              <a:rPr kumimoji="0" lang="es-MX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Inversion</a:t>
            </a:r>
            <a:endParaRPr kumimoji="0" lang="es-MX" altLang="en-US" sz="166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% Preferente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+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Catch-up + % de </a:t>
            </a:r>
            <a:r>
              <a:rPr kumimoji="0" lang="es-MX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Carry</a:t>
            </a:r>
            <a:endParaRPr kumimoji="0" lang="es-MX" altLang="en-US" sz="166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6861310" y="4593524"/>
            <a:ext cx="1978269" cy="111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Parte correspondiente del % Management </a:t>
            </a:r>
            <a:r>
              <a:rPr kumimoji="0" lang="es-MX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Fees</a:t>
            </a:r>
            <a:endParaRPr kumimoji="0" lang="es-MX" altLang="en-US" sz="166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" panose="020B03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9469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3495458" y="136048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 6"/>
          <p:cNvSpPr/>
          <p:nvPr/>
        </p:nvSpPr>
        <p:spPr>
          <a:xfrm>
            <a:off x="0" y="-1"/>
            <a:ext cx="3781168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451315" y="3069322"/>
            <a:ext cx="28726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CASCADA DE DINERO</a:t>
            </a:r>
          </a:p>
        </p:txBody>
      </p:sp>
    </p:spTree>
    <p:extLst>
      <p:ext uri="{BB962C8B-B14F-4D97-AF65-F5344CB8AC3E}">
        <p14:creationId xmlns:p14="http://schemas.microsoft.com/office/powerpoint/2010/main" val="7185579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Box 6"/>
          <p:cNvSpPr txBox="1">
            <a:spLocks noChangeArrowheads="1"/>
          </p:cNvSpPr>
          <p:nvPr/>
        </p:nvSpPr>
        <p:spPr bwMode="auto">
          <a:xfrm>
            <a:off x="628451" y="1160006"/>
            <a:ext cx="3494943" cy="162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Fondo Inicial: 10’000,000 US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Mgmt</a:t>
            </a: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s-MX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Fee</a:t>
            </a: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2.5% (2’500,000 US)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Carry</a:t>
            </a: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20%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Preferred</a:t>
            </a: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8%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GP’s</a:t>
            </a: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ponen 1% del fondo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Termino : 8 + 2 Años</a:t>
            </a:r>
          </a:p>
        </p:txBody>
      </p:sp>
      <p:sp>
        <p:nvSpPr>
          <p:cNvPr id="3" name="Horizontal Scroll 2"/>
          <p:cNvSpPr/>
          <p:nvPr/>
        </p:nvSpPr>
        <p:spPr>
          <a:xfrm>
            <a:off x="517282" y="2843439"/>
            <a:ext cx="8109438" cy="332642"/>
          </a:xfrm>
          <a:prstGeom prst="horizontalScroll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10 Años</a:t>
            </a:r>
          </a:p>
        </p:txBody>
      </p:sp>
      <p:sp>
        <p:nvSpPr>
          <p:cNvPr id="20486" name="TextBox 6"/>
          <p:cNvSpPr txBox="1">
            <a:spLocks noChangeArrowheads="1"/>
          </p:cNvSpPr>
          <p:nvPr/>
        </p:nvSpPr>
        <p:spPr bwMode="auto">
          <a:xfrm>
            <a:off x="5397012" y="1547447"/>
            <a:ext cx="3229708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66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Fondo Final: 40’000,000 US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873599" y="3867019"/>
          <a:ext cx="3114469" cy="2364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48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6" y="3841829"/>
            <a:ext cx="1298331" cy="220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Box 20"/>
          <p:cNvSpPr txBox="1">
            <a:spLocks noChangeArrowheads="1"/>
          </p:cNvSpPr>
          <p:nvPr/>
        </p:nvSpPr>
        <p:spPr bwMode="auto">
          <a:xfrm>
            <a:off x="5644255" y="4312218"/>
            <a:ext cx="2807179" cy="60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62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Invierten                Retornan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6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 $10M                   $32.863M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03237" y="3578867"/>
            <a:ext cx="907621" cy="717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62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LP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614687" y="5162745"/>
            <a:ext cx="970138" cy="717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62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GP</a:t>
            </a:r>
          </a:p>
        </p:txBody>
      </p:sp>
      <p:sp>
        <p:nvSpPr>
          <p:cNvPr id="20492" name="TextBox 21"/>
          <p:cNvSpPr txBox="1">
            <a:spLocks noChangeArrowheads="1"/>
          </p:cNvSpPr>
          <p:nvPr/>
        </p:nvSpPr>
        <p:spPr bwMode="auto">
          <a:xfrm>
            <a:off x="6570377" y="5821564"/>
            <a:ext cx="973343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6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$ 7.137M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" y="76646"/>
            <a:ext cx="4572000" cy="6677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6"/>
          <p:cNvSpPr txBox="1"/>
          <p:nvPr/>
        </p:nvSpPr>
        <p:spPr>
          <a:xfrm>
            <a:off x="73417" y="103514"/>
            <a:ext cx="421141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Ejemplo de Cascada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ExtraLi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09284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517282" y="1286518"/>
            <a:ext cx="3494943" cy="162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Fondo Inicial: 10’000,000 US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Mgmt</a:t>
            </a: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s-MX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Fee</a:t>
            </a: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2.5% (2’500,000 US)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Carry</a:t>
            </a: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20%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Preferred</a:t>
            </a: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8%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GP’s</a:t>
            </a: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ponen 1% del fondo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Termino : 10 Años</a:t>
            </a:r>
          </a:p>
        </p:txBody>
      </p:sp>
      <p:sp>
        <p:nvSpPr>
          <p:cNvPr id="3" name="Horizontal Scroll 2"/>
          <p:cNvSpPr/>
          <p:nvPr/>
        </p:nvSpPr>
        <p:spPr>
          <a:xfrm>
            <a:off x="517282" y="3001054"/>
            <a:ext cx="8109438" cy="332642"/>
          </a:xfrm>
          <a:prstGeom prst="horizontalScroll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10 Años</a:t>
            </a:r>
          </a:p>
        </p:txBody>
      </p:sp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5126078" y="1546724"/>
            <a:ext cx="3229708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alt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Fondo Final: 15’000,000 US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815613" y="3747213"/>
          <a:ext cx="3114469" cy="2364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512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82" y="3722023"/>
            <a:ext cx="1298331" cy="220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20"/>
          <p:cNvSpPr txBox="1">
            <a:spLocks noChangeArrowheads="1"/>
          </p:cNvSpPr>
          <p:nvPr/>
        </p:nvSpPr>
        <p:spPr bwMode="auto">
          <a:xfrm>
            <a:off x="5586269" y="3991654"/>
            <a:ext cx="2807179" cy="60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62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Invierten                Retornan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6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  $10M                   $15M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36099" y="3421248"/>
            <a:ext cx="907621" cy="717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62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LP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90183" y="5042939"/>
            <a:ext cx="970138" cy="717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62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GP</a:t>
            </a:r>
          </a:p>
        </p:txBody>
      </p:sp>
      <p:sp>
        <p:nvSpPr>
          <p:cNvPr id="21516" name="TextBox 21"/>
          <p:cNvSpPr txBox="1">
            <a:spLocks noChangeArrowheads="1"/>
          </p:cNvSpPr>
          <p:nvPr/>
        </p:nvSpPr>
        <p:spPr bwMode="auto">
          <a:xfrm>
            <a:off x="6763537" y="5751906"/>
            <a:ext cx="652743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6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ＭＳ Ｐゴシック" panose="020B0600070205080204" pitchFamily="34" charset="-128"/>
                <a:cs typeface="+mn-cs"/>
              </a:rPr>
              <a:t>$ 0M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" y="76646"/>
            <a:ext cx="4572000" cy="6677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6"/>
          <p:cNvSpPr txBox="1"/>
          <p:nvPr/>
        </p:nvSpPr>
        <p:spPr>
          <a:xfrm>
            <a:off x="38953" y="103514"/>
            <a:ext cx="428033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ExtraLi" panose="020B0304020202020204" pitchFamily="34" charset="0"/>
                <a:ea typeface="+mn-ea"/>
                <a:cs typeface="+mn-cs"/>
              </a:rPr>
              <a:t>Ejemplo de Cascada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cumin Variable Concept ExtraLi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21564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34557" y="1829520"/>
            <a:ext cx="6473567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6531" marR="0" lvl="0" indent="-31653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Valor Neto Presente o Flujos de Caja Descontados (NPV o DCF)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32184" y="2736479"/>
            <a:ext cx="861133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NPV =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365963" y="2494210"/>
            <a:ext cx="54213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FV</a:t>
            </a:r>
            <a:r>
              <a:rPr kumimoji="0" lang="en-US" sz="1662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177304" y="2974060"/>
            <a:ext cx="912429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(1 + </a:t>
            </a:r>
            <a:r>
              <a:rPr kumimoji="0" lang="en-US" sz="1662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</a:t>
            </a:r>
            <a:r>
              <a:rPr kumimoji="0" lang="en-US" sz="1662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)</a:t>
            </a:r>
            <a:r>
              <a:rPr kumimoji="0" lang="en-US" sz="1662" b="0" i="1" u="none" strike="noStrike" kern="1200" cap="none" spc="0" normalizeH="0" baseline="4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177304" y="2629207"/>
            <a:ext cx="1011815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______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596649" y="2494319"/>
            <a:ext cx="516488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FV</a:t>
            </a:r>
            <a:r>
              <a:rPr kumimoji="0" lang="en-US" sz="1662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407989" y="2974169"/>
            <a:ext cx="88678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(1 + </a:t>
            </a:r>
            <a:r>
              <a:rPr kumimoji="0" lang="en-US" sz="1662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</a:t>
            </a:r>
            <a:r>
              <a:rPr kumimoji="0" lang="en-US" sz="1662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)</a:t>
            </a:r>
            <a:r>
              <a:rPr kumimoji="0" lang="en-US" sz="1662" b="0" i="1" u="none" strike="noStrike" kern="1200" cap="none" spc="0" normalizeH="0" baseline="4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407989" y="2629316"/>
            <a:ext cx="1011815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______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859559" y="2494319"/>
            <a:ext cx="53572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FV</a:t>
            </a:r>
            <a:r>
              <a:rPr kumimoji="0" lang="en-US" sz="1662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670899" y="2974169"/>
            <a:ext cx="906017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(1 + </a:t>
            </a:r>
            <a:r>
              <a:rPr kumimoji="0" lang="en-US" sz="1662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</a:t>
            </a:r>
            <a:r>
              <a:rPr kumimoji="0" lang="en-US" sz="1662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)</a:t>
            </a:r>
            <a:r>
              <a:rPr kumimoji="0" lang="en-US" sz="1662" b="0" i="1" u="none" strike="noStrike" kern="1200" cap="none" spc="0" normalizeH="0" baseline="4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2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670899" y="2629316"/>
            <a:ext cx="1011815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______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703147" y="2494319"/>
            <a:ext cx="538930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FV</a:t>
            </a:r>
            <a:r>
              <a:rPr kumimoji="0" lang="en-US" sz="1662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</a:t>
            </a:r>
            <a:endParaRPr kumimoji="0" lang="en-US" sz="1662" b="0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14487" y="2974169"/>
            <a:ext cx="909223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(1 + </a:t>
            </a:r>
            <a:r>
              <a:rPr kumimoji="0" lang="en-US" sz="1662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</a:t>
            </a:r>
            <a:r>
              <a:rPr kumimoji="0" lang="en-US" sz="1662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)</a:t>
            </a:r>
            <a:r>
              <a:rPr kumimoji="0" lang="en-US" sz="1662" b="0" i="1" u="none" strike="noStrike" kern="1200" cap="none" spc="0" normalizeH="0" baseline="4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n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514488" y="2629316"/>
            <a:ext cx="1011815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______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050777" y="2716871"/>
            <a:ext cx="32252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+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309675" y="2716871"/>
            <a:ext cx="32252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+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534995" y="2733497"/>
            <a:ext cx="32252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+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219732" y="2736479"/>
            <a:ext cx="32252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+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837600" y="2684864"/>
            <a:ext cx="450843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…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46790" y="4337849"/>
            <a:ext cx="2052485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6531" marR="0" lvl="0" indent="-31653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X veces EBITDA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46790" y="5699374"/>
            <a:ext cx="1921039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6531" marR="0" lvl="0" indent="-31653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X veces Ventas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209541" y="3603395"/>
            <a:ext cx="7300035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FV = Ingreso Neto              n = Periodo         i = Tasa de Descuento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209541" y="4917033"/>
            <a:ext cx="4628059" cy="60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umin Variable Concept" panose="020B0304020202020204" pitchFamily="34" charset="0"/>
                <a:ea typeface="+mn-ea"/>
                <a:cs typeface="+mn-cs"/>
              </a:rPr>
              <a:t>EBITDA = Ingresos antes de Impuestos, Depreciación y Amortización</a:t>
            </a:r>
            <a:endParaRPr kumimoji="0" lang="en-US" sz="166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umin Variable Concept" panose="020B0304020202020204" pitchFamily="34" charset="0"/>
              <a:ea typeface="+mn-ea"/>
              <a:cs typeface="+mn-cs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0" y="0"/>
            <a:ext cx="9144000" cy="15014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5"/>
          <p:cNvSpPr txBox="1"/>
          <p:nvPr/>
        </p:nvSpPr>
        <p:spPr>
          <a:xfrm>
            <a:off x="1758805" y="426364"/>
            <a:ext cx="5556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umin Variable Concept Black" panose="020B0304020202020204" pitchFamily="34" charset="0"/>
                <a:ea typeface="+mn-ea"/>
                <a:cs typeface="+mn-cs"/>
              </a:rPr>
              <a:t>Valuación de proyectos</a:t>
            </a:r>
          </a:p>
        </p:txBody>
      </p:sp>
      <p:pic>
        <p:nvPicPr>
          <p:cNvPr id="28" name="Picture 4" descr="https://rocket-league.com/content/media/users/avatar/256px/06f826f3a21436459557.png">
            <a:extLst>
              <a:ext uri="{FF2B5EF4-FFF2-40B4-BE49-F238E27FC236}">
                <a16:creationId xmlns:a16="http://schemas.microsoft.com/office/drawing/2014/main" id="{0B5785BF-FA11-447F-B8E4-A8C971113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95" y="4190101"/>
            <a:ext cx="2669905" cy="266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15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alpha val="14000"/>
          </a:schemeClr>
        </a:solidFill>
        <a:ln w="9525">
          <a:solidFill>
            <a:schemeClr val="tx1"/>
          </a:solidFill>
          <a:prstDash val="sys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4015</TotalTime>
  <Words>2782</Words>
  <Application>Microsoft Office PowerPoint</Application>
  <PresentationFormat>On-screen Show (4:3)</PresentationFormat>
  <Paragraphs>717</Paragraphs>
  <Slides>111</Slides>
  <Notes>28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27" baseType="lpstr">
      <vt:lpstr>Acumin Variable Concept</vt:lpstr>
      <vt:lpstr>Acumin Variable Concept Black</vt:lpstr>
      <vt:lpstr>Acumin Variable Concept Condens</vt:lpstr>
      <vt:lpstr>Acumin Variable Concept ExtraCo</vt:lpstr>
      <vt:lpstr>Acumin Variable Concept ExtraLi</vt:lpstr>
      <vt:lpstr>Arial</vt:lpstr>
      <vt:lpstr>Calibri</vt:lpstr>
      <vt:lpstr>Calibri Light</vt:lpstr>
      <vt:lpstr>Century Gothic</vt:lpstr>
      <vt:lpstr>Courier New</vt:lpstr>
      <vt:lpstr>Georgia</vt:lpstr>
      <vt:lpstr>Wingdings</vt:lpstr>
      <vt:lpstr>Office Theme</vt:lpstr>
      <vt:lpstr>Tema de Office</vt:lpstr>
      <vt:lpstr>1_Office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 D</dc:creator>
  <cp:lastModifiedBy>Marcus Dantus</cp:lastModifiedBy>
  <cp:revision>37</cp:revision>
  <dcterms:created xsi:type="dcterms:W3CDTF">2017-01-10T02:11:49Z</dcterms:created>
  <dcterms:modified xsi:type="dcterms:W3CDTF">2022-03-09T21:08:23Z</dcterms:modified>
</cp:coreProperties>
</file>