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340" r:id="rId3"/>
    <p:sldId id="341" r:id="rId4"/>
    <p:sldId id="342" r:id="rId5"/>
    <p:sldId id="343" r:id="rId6"/>
    <p:sldId id="349" r:id="rId7"/>
    <p:sldId id="379" r:id="rId8"/>
    <p:sldId id="345" r:id="rId9"/>
    <p:sldId id="346" r:id="rId10"/>
    <p:sldId id="348" r:id="rId11"/>
    <p:sldId id="353" r:id="rId12"/>
    <p:sldId id="354" r:id="rId13"/>
    <p:sldId id="355" r:id="rId14"/>
    <p:sldId id="356" r:id="rId15"/>
    <p:sldId id="357" r:id="rId16"/>
    <p:sldId id="358" r:id="rId17"/>
    <p:sldId id="359" r:id="rId18"/>
    <p:sldId id="361" r:id="rId19"/>
    <p:sldId id="362" r:id="rId20"/>
    <p:sldId id="364"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33" r:id="rId34"/>
  </p:sldIdLst>
  <p:sldSz cx="9144000" cy="5143500" type="screen16x9"/>
  <p:notesSz cx="6858000" cy="9144000"/>
  <p:embeddedFontLst>
    <p:embeddedFont>
      <p:font typeface="Montserrat" panose="020B060402020202020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Cambria Math" panose="02040503050406030204" pitchFamily="18" charset="0"/>
      <p:regular r:id="rId44"/>
    </p:embeddedFont>
    <p:embeddedFont>
      <p:font typeface="ＭＳ Ｐゴシック" panose="020B0600070205080204" pitchFamily="34" charset="-128"/>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92"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2c064cfb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62c064cfb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24809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82674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64732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47790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648215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74798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241611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517059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849063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07753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87233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311848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67402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4243656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937342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4290775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499503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80916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423903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13030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403108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421571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598235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4217907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507751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62c064cfb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62c064cfb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458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84938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24640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22915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394446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196027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7" tIns="48319" rIns="96637" bIns="48319"/>
          <a:lstStyle/>
          <a:p>
            <a:pPr eaLnBrk="1" hangingPunct="1">
              <a:spcBef>
                <a:spcPct val="0"/>
              </a:spcBef>
            </a:pPr>
            <a:endParaRPr lang="es-MX" altLang="en-US">
              <a:ea typeface="ＭＳ Ｐゴシック" panose="020B0600070205080204" pitchFamily="34" charset="-128"/>
            </a:endParaRPr>
          </a:p>
        </p:txBody>
      </p:sp>
    </p:spTree>
    <p:extLst>
      <p:ext uri="{BB962C8B-B14F-4D97-AF65-F5344CB8AC3E}">
        <p14:creationId xmlns:p14="http://schemas.microsoft.com/office/powerpoint/2010/main" val="704023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grpSp>
        <p:nvGrpSpPr>
          <p:cNvPr id="5" name="Grupo 4"/>
          <p:cNvGrpSpPr/>
          <p:nvPr userDrawn="1"/>
        </p:nvGrpSpPr>
        <p:grpSpPr>
          <a:xfrm>
            <a:off x="-8625" y="0"/>
            <a:ext cx="9152700" cy="5143500"/>
            <a:chOff x="-8625" y="0"/>
            <a:chExt cx="9152700" cy="5143500"/>
          </a:xfrm>
        </p:grpSpPr>
        <p:sp>
          <p:nvSpPr>
            <p:cNvPr id="6" name="Google Shape;65;p14"/>
            <p:cNvSpPr/>
            <p:nvPr/>
          </p:nvSpPr>
          <p:spPr>
            <a:xfrm>
              <a:off x="-8625"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p14"/>
            <p:cNvSpPr/>
            <p:nvPr/>
          </p:nvSpPr>
          <p:spPr>
            <a:xfrm>
              <a:off x="-8625" y="690400"/>
              <a:ext cx="9152700" cy="411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MASTER</a:t>
              </a:r>
              <a:r>
                <a:rPr lang="en" sz="1200">
                  <a:solidFill>
                    <a:schemeClr val="lt1"/>
                  </a:solidFill>
                  <a:latin typeface="Montserrat"/>
                  <a:ea typeface="Montserrat"/>
                  <a:cs typeface="Montserrat"/>
                  <a:sym typeface="Montserrat"/>
                </a:rPr>
                <a:t> IN FINANCE</a:t>
              </a:r>
              <a:endParaRPr sz="1200">
                <a:solidFill>
                  <a:schemeClr val="lt1"/>
                </a:solidFill>
                <a:latin typeface="Montserrat"/>
                <a:ea typeface="Montserrat"/>
                <a:cs typeface="Montserrat"/>
                <a:sym typeface="Montserrat"/>
              </a:endParaRPr>
            </a:p>
          </p:txBody>
        </p:sp>
        <p:sp>
          <p:nvSpPr>
            <p:cNvPr id="9" name="Google Shape;69;p14"/>
            <p:cNvSpPr txBox="1"/>
            <p:nvPr/>
          </p:nvSpPr>
          <p:spPr>
            <a:xfrm>
              <a:off x="8079175" y="4774200"/>
              <a:ext cx="569700" cy="367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b="1">
                  <a:solidFill>
                    <a:schemeClr val="lt1"/>
                  </a:solidFill>
                  <a:latin typeface="Montserrat"/>
                  <a:ea typeface="Montserrat"/>
                  <a:cs typeface="Montserrat"/>
                  <a:sym typeface="Montserrat"/>
                </a:rPr>
                <a:t>2</a:t>
              </a:r>
              <a:endParaRPr sz="1200" b="1">
                <a:solidFill>
                  <a:schemeClr val="lt1"/>
                </a:solidFill>
                <a:latin typeface="Montserrat"/>
                <a:ea typeface="Montserrat"/>
                <a:cs typeface="Montserrat"/>
                <a:sym typeface="Montserrat"/>
              </a:endParaRPr>
            </a:p>
          </p:txBody>
        </p:sp>
        <p:pic>
          <p:nvPicPr>
            <p:cNvPr id="11" name="Google Shape;73;p14"/>
            <p:cNvPicPr preferRelativeResize="0"/>
            <p:nvPr/>
          </p:nvPicPr>
          <p:blipFill rotWithShape="1">
            <a:blip r:embed="rId2">
              <a:alphaModFix/>
            </a:blip>
            <a:srcRect l="7849" r="45953"/>
            <a:stretch/>
          </p:blipFill>
          <p:spPr>
            <a:xfrm>
              <a:off x="8008838" y="136300"/>
              <a:ext cx="710374" cy="55410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671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grpSp>
        <p:nvGrpSpPr>
          <p:cNvPr id="5" name="Grupo 4"/>
          <p:cNvGrpSpPr/>
          <p:nvPr userDrawn="1"/>
        </p:nvGrpSpPr>
        <p:grpSpPr>
          <a:xfrm>
            <a:off x="-8625" y="0"/>
            <a:ext cx="9152700" cy="5143500"/>
            <a:chOff x="-8625" y="0"/>
            <a:chExt cx="9152700" cy="5143500"/>
          </a:xfrm>
        </p:grpSpPr>
        <p:sp>
          <p:nvSpPr>
            <p:cNvPr id="9" name="Google Shape;65;p14"/>
            <p:cNvSpPr/>
            <p:nvPr/>
          </p:nvSpPr>
          <p:spPr>
            <a:xfrm>
              <a:off x="-8625" y="0"/>
              <a:ext cx="9152700" cy="5143500"/>
            </a:xfrm>
            <a:prstGeom prst="rect">
              <a:avLst/>
            </a:prstGeom>
            <a:solidFill>
              <a:srgbClr val="253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p14"/>
            <p:cNvSpPr/>
            <p:nvPr/>
          </p:nvSpPr>
          <p:spPr>
            <a:xfrm>
              <a:off x="-8625" y="690400"/>
              <a:ext cx="9152700" cy="4116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 name="Google Shape;68;p14"/>
            <p:cNvSpPr txBox="1"/>
            <p:nvPr/>
          </p:nvSpPr>
          <p:spPr>
            <a:xfrm>
              <a:off x="447300" y="4774200"/>
              <a:ext cx="4815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MASTER</a:t>
              </a:r>
              <a:r>
                <a:rPr lang="en" sz="1200">
                  <a:solidFill>
                    <a:schemeClr val="lt1"/>
                  </a:solidFill>
                  <a:latin typeface="Montserrat"/>
                  <a:ea typeface="Montserrat"/>
                  <a:cs typeface="Montserrat"/>
                  <a:sym typeface="Montserrat"/>
                </a:rPr>
                <a:t> IN FINANCE</a:t>
              </a:r>
              <a:endParaRPr sz="1200">
                <a:solidFill>
                  <a:schemeClr val="lt1"/>
                </a:solidFill>
                <a:latin typeface="Montserrat"/>
                <a:ea typeface="Montserrat"/>
                <a:cs typeface="Montserrat"/>
                <a:sym typeface="Montserrat"/>
              </a:endParaRPr>
            </a:p>
          </p:txBody>
        </p:sp>
        <p:pic>
          <p:nvPicPr>
            <p:cNvPr id="14" name="Google Shape;73;p14"/>
            <p:cNvPicPr preferRelativeResize="0"/>
            <p:nvPr/>
          </p:nvPicPr>
          <p:blipFill rotWithShape="1">
            <a:blip r:embed="rId4">
              <a:alphaModFix/>
            </a:blip>
            <a:srcRect l="7849" r="45953"/>
            <a:stretch/>
          </p:blipFill>
          <p:spPr>
            <a:xfrm>
              <a:off x="8008838" y="136300"/>
              <a:ext cx="710374" cy="5541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62" r:id="rId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0.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31.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7.wmf"/><Relationship Id="rId3" Type="http://schemas.openxmlformats.org/officeDocument/2006/relationships/notesSlide" Target="../notesSlides/notesSlide24.xml"/><Relationship Id="rId7" Type="http://schemas.openxmlformats.org/officeDocument/2006/relationships/image" Target="../media/image34.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5.wmf"/></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4.emf"/><Relationship Id="rId5" Type="http://schemas.openxmlformats.org/officeDocument/2006/relationships/image" Target="../media/image43.w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30.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7.emf"/><Relationship Id="rId5" Type="http://schemas.openxmlformats.org/officeDocument/2006/relationships/image" Target="../media/image45.w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1.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0.bin"/><Relationship Id="rId5" Type="http://schemas.openxmlformats.org/officeDocument/2006/relationships/image" Target="../media/image48.wmf"/><Relationship Id="rId4" Type="http://schemas.openxmlformats.org/officeDocument/2006/relationships/oleObject" Target="../embeddings/oleObject29.bin"/></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
            <a:ext cx="9144000" cy="5143516"/>
          </a:xfrm>
          <a:prstGeom prst="rect">
            <a:avLst/>
          </a:prstGeom>
          <a:noFill/>
          <a:ln>
            <a:noFill/>
          </a:ln>
        </p:spPr>
      </p:pic>
      <p:sp>
        <p:nvSpPr>
          <p:cNvPr id="55" name="Google Shape;55;p13"/>
          <p:cNvSpPr/>
          <p:nvPr/>
        </p:nvSpPr>
        <p:spPr>
          <a:xfrm>
            <a:off x="-12975" y="0"/>
            <a:ext cx="9152700" cy="690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447300" y="136300"/>
            <a:ext cx="481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rgbClr val="253A93"/>
                </a:solidFill>
                <a:latin typeface="Montserrat"/>
                <a:ea typeface="Montserrat"/>
                <a:cs typeface="Montserrat"/>
                <a:sym typeface="Montserrat"/>
              </a:rPr>
              <a:t>MASTER </a:t>
            </a:r>
            <a:r>
              <a:rPr lang="en" sz="2400">
                <a:solidFill>
                  <a:srgbClr val="253A93"/>
                </a:solidFill>
                <a:latin typeface="Montserrat"/>
                <a:ea typeface="Montserrat"/>
                <a:cs typeface="Montserrat"/>
                <a:sym typeface="Montserrat"/>
              </a:rPr>
              <a:t>IN FINANCE</a:t>
            </a:r>
            <a:endParaRPr sz="2400">
              <a:solidFill>
                <a:srgbClr val="253A93"/>
              </a:solidFill>
              <a:latin typeface="Montserrat"/>
              <a:ea typeface="Montserrat"/>
              <a:cs typeface="Montserrat"/>
              <a:sym typeface="Montserrat"/>
            </a:endParaRPr>
          </a:p>
        </p:txBody>
      </p:sp>
      <p:sp>
        <p:nvSpPr>
          <p:cNvPr id="57" name="Google Shape;57;p13"/>
          <p:cNvSpPr txBox="1"/>
          <p:nvPr/>
        </p:nvSpPr>
        <p:spPr>
          <a:xfrm>
            <a:off x="447299" y="996475"/>
            <a:ext cx="6300633"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3600" b="1" dirty="0" smtClean="0">
                <a:solidFill>
                  <a:schemeClr val="lt1"/>
                </a:solidFill>
                <a:latin typeface="Montserrat"/>
                <a:ea typeface="Montserrat"/>
                <a:cs typeface="Montserrat"/>
                <a:sym typeface="Montserrat"/>
              </a:rPr>
              <a:t>Matemáticas Financieras</a:t>
            </a:r>
          </a:p>
          <a:p>
            <a:pPr marL="0" lvl="0" indent="0" algn="l" rtl="0">
              <a:spcBef>
                <a:spcPts val="0"/>
              </a:spcBef>
              <a:spcAft>
                <a:spcPts val="0"/>
              </a:spcAft>
              <a:buNone/>
            </a:pPr>
            <a:endParaRPr lang="es-MX" sz="3600" b="1"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s-MX" sz="3600" b="1" dirty="0" smtClean="0">
                <a:solidFill>
                  <a:schemeClr val="lt1"/>
                </a:solidFill>
                <a:latin typeface="Montserrat"/>
                <a:ea typeface="Montserrat"/>
                <a:cs typeface="Montserrat"/>
                <a:sym typeface="Montserrat"/>
              </a:rPr>
              <a:t>Esquemas de Amortización</a:t>
            </a:r>
            <a:endParaRPr sz="3600" b="1" dirty="0">
              <a:solidFill>
                <a:schemeClr val="lt1"/>
              </a:solidFill>
              <a:latin typeface="Montserrat"/>
              <a:ea typeface="Montserrat"/>
              <a:cs typeface="Montserrat"/>
              <a:sym typeface="Montserrat"/>
            </a:endParaRPr>
          </a:p>
        </p:txBody>
      </p:sp>
      <p:sp>
        <p:nvSpPr>
          <p:cNvPr id="58" name="Google Shape;58;p13"/>
          <p:cNvSpPr txBox="1"/>
          <p:nvPr/>
        </p:nvSpPr>
        <p:spPr>
          <a:xfrm>
            <a:off x="447300" y="3531425"/>
            <a:ext cx="439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Montserrat"/>
                <a:ea typeface="Montserrat"/>
                <a:cs typeface="Montserrat"/>
                <a:sym typeface="Montserrat"/>
              </a:rPr>
              <a:t>POR: </a:t>
            </a:r>
            <a:r>
              <a:rPr lang="en" b="1" dirty="0" smtClean="0">
                <a:solidFill>
                  <a:schemeClr val="lt1"/>
                </a:solidFill>
                <a:latin typeface="Montserrat"/>
                <a:ea typeface="Montserrat"/>
                <a:cs typeface="Montserrat"/>
                <a:sym typeface="Montserrat"/>
              </a:rPr>
              <a:t>Fernando J. Martínez Eissa</a:t>
            </a:r>
            <a:endParaRPr b="1" dirty="0">
              <a:solidFill>
                <a:schemeClr val="lt1"/>
              </a:solidFill>
              <a:latin typeface="Montserrat"/>
              <a:ea typeface="Montserrat"/>
              <a:cs typeface="Montserrat"/>
              <a:sym typeface="Montserrat"/>
            </a:endParaRPr>
          </a:p>
          <a:p>
            <a:pPr marL="0" lvl="0" indent="0" algn="l" rtl="0">
              <a:spcBef>
                <a:spcPts val="0"/>
              </a:spcBef>
              <a:spcAft>
                <a:spcPts val="0"/>
              </a:spcAft>
              <a:buNone/>
            </a:pPr>
            <a:r>
              <a:rPr lang="en" dirty="0" smtClean="0">
                <a:solidFill>
                  <a:schemeClr val="lt1"/>
                </a:solidFill>
                <a:latin typeface="Montserrat"/>
                <a:ea typeface="Montserrat"/>
                <a:cs typeface="Montserrat"/>
                <a:sym typeface="Montserrat"/>
              </a:rPr>
              <a:t>Académico</a:t>
            </a:r>
            <a:endParaRPr dirty="0">
              <a:solidFill>
                <a:schemeClr val="lt1"/>
              </a:solidFill>
              <a:latin typeface="Montserrat"/>
              <a:ea typeface="Montserrat"/>
              <a:cs typeface="Montserrat"/>
              <a:sym typeface="Montserrat"/>
            </a:endParaRPr>
          </a:p>
        </p:txBody>
      </p:sp>
      <p:cxnSp>
        <p:nvCxnSpPr>
          <p:cNvPr id="59" name="Google Shape;59;p13"/>
          <p:cNvCxnSpPr/>
          <p:nvPr/>
        </p:nvCxnSpPr>
        <p:spPr>
          <a:xfrm>
            <a:off x="526425" y="3437300"/>
            <a:ext cx="2708400" cy="0"/>
          </a:xfrm>
          <a:prstGeom prst="straightConnector1">
            <a:avLst/>
          </a:prstGeom>
          <a:noFill/>
          <a:ln w="19050" cap="flat" cmpd="sng">
            <a:solidFill>
              <a:srgbClr val="D64B3D"/>
            </a:solidFill>
            <a:prstDash val="solid"/>
            <a:round/>
            <a:headEnd type="none" w="med" len="med"/>
            <a:tailEnd type="none" w="med" len="med"/>
          </a:ln>
        </p:spPr>
      </p:cxnSp>
      <p:pic>
        <p:nvPicPr>
          <p:cNvPr id="60" name="Google Shape;60;p13"/>
          <p:cNvPicPr preferRelativeResize="0"/>
          <p:nvPr/>
        </p:nvPicPr>
        <p:blipFill>
          <a:blip r:embed="rId4">
            <a:alphaModFix/>
          </a:blip>
          <a:stretch>
            <a:fillRect/>
          </a:stretch>
        </p:blipFill>
        <p:spPr>
          <a:xfrm>
            <a:off x="7265325" y="136303"/>
            <a:ext cx="1537669" cy="554100"/>
          </a:xfrm>
          <a:prstGeom prst="rect">
            <a:avLst/>
          </a:prstGeom>
          <a:noFill/>
          <a:ln>
            <a:noFill/>
          </a:ln>
        </p:spPr>
      </p:pic>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a:t>
            </a:fld>
            <a:endParaRPr lang="es-MX"/>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376707" y="803672"/>
            <a:ext cx="83938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Es común que se necesite un registro en el cual se indique periodo a periodo el detalle del pago separando la parte que corresponde a los intereses de la que abona a capital, con la finalidad de que se conozca en todo momento el monto de contado con el cual se podrá liquidar la deuda.</a:t>
            </a:r>
          </a:p>
        </p:txBody>
      </p:sp>
      <p:sp>
        <p:nvSpPr>
          <p:cNvPr id="28675" name="Text Box 4"/>
          <p:cNvSpPr txBox="1">
            <a:spLocks noChangeArrowheads="1"/>
          </p:cNvSpPr>
          <p:nvPr/>
        </p:nvSpPr>
        <p:spPr bwMode="auto">
          <a:xfrm>
            <a:off x="365991" y="2357438"/>
            <a:ext cx="839380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Por otro lado, esta separación es útil cuando se desea conocer el importe pagado por concepto de intereses en un determinado periodo para calcular deducciones o el pago de impuestos.</a:t>
            </a:r>
          </a:p>
        </p:txBody>
      </p:sp>
      <p:sp>
        <p:nvSpPr>
          <p:cNvPr id="28676" name="Text Box 4"/>
          <p:cNvSpPr txBox="1">
            <a:spLocks noChangeArrowheads="1"/>
          </p:cNvSpPr>
          <p:nvPr/>
        </p:nvSpPr>
        <p:spPr bwMode="auto">
          <a:xfrm>
            <a:off x="312413" y="3589735"/>
            <a:ext cx="839380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Una </a:t>
            </a:r>
            <a:r>
              <a:rPr lang="es-ES_tradnl" altLang="en-US" sz="1650" dirty="0">
                <a:solidFill>
                  <a:srgbClr val="B36932"/>
                </a:solidFill>
                <a:latin typeface="Century Gothic" panose="020B0502020202020204" pitchFamily="34" charset="0"/>
              </a:rPr>
              <a:t>tabla de amortización </a:t>
            </a:r>
            <a:r>
              <a:rPr lang="es-ES_tradnl" altLang="en-US" sz="1650" dirty="0">
                <a:latin typeface="Century Gothic" panose="020B0502020202020204" pitchFamily="34" charset="0"/>
              </a:rPr>
              <a:t>se construye con columnas que muestran para cada periodo del pago: el monto del pago; el monto de los intereses; el monto de abono a capital y el saldo insoluto.</a:t>
            </a:r>
          </a:p>
        </p:txBody>
      </p:sp>
      <p:sp>
        <p:nvSpPr>
          <p:cNvPr id="7"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Tabla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93067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4"/>
          <p:cNvSpPr txBox="1">
            <a:spLocks noChangeArrowheads="1"/>
          </p:cNvSpPr>
          <p:nvPr/>
        </p:nvSpPr>
        <p:spPr bwMode="auto">
          <a:xfrm>
            <a:off x="356333" y="2099669"/>
            <a:ext cx="84034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a:p>
            <a:pPr algn="just" eaLnBrk="1" hangingPunct="1"/>
            <a:r>
              <a:rPr lang="es-ES_tradnl" altLang="en-US" sz="1650" dirty="0">
                <a:latin typeface="Century Gothic" panose="020B0502020202020204" pitchFamily="34" charset="0"/>
              </a:rPr>
              <a:t>La tasa efectiva mensual es:</a:t>
            </a:r>
          </a:p>
        </p:txBody>
      </p:sp>
      <p:graphicFrame>
        <p:nvGraphicFramePr>
          <p:cNvPr id="12" name="Object 7"/>
          <p:cNvGraphicFramePr>
            <a:graphicFrameLocks noChangeAspect="1"/>
          </p:cNvGraphicFramePr>
          <p:nvPr>
            <p:extLst>
              <p:ext uri="{D42A27DB-BD31-4B8C-83A1-F6EECF244321}">
                <p14:modId xmlns:p14="http://schemas.microsoft.com/office/powerpoint/2010/main" val="8421765"/>
              </p:ext>
            </p:extLst>
          </p:nvPr>
        </p:nvGraphicFramePr>
        <p:xfrm>
          <a:off x="3734657" y="3845949"/>
          <a:ext cx="2428875" cy="750094"/>
        </p:xfrm>
        <a:graphic>
          <a:graphicData uri="http://schemas.openxmlformats.org/presentationml/2006/ole">
            <mc:AlternateContent xmlns:mc="http://schemas.openxmlformats.org/markup-compatibility/2006">
              <mc:Choice xmlns:v="urn:schemas-microsoft-com:vml" Requires="v">
                <p:oleObj spid="_x0000_s63508" name="Ecuación" r:id="rId4" imgW="1524000" imgH="469900" progId="Equation.3">
                  <p:embed/>
                </p:oleObj>
              </mc:Choice>
              <mc:Fallback>
                <p:oleObj name="Ecuación" r:id="rId4" imgW="1524000" imgH="469900" progId="Equation.3">
                  <p:embed/>
                  <p:pic>
                    <p:nvPicPr>
                      <p:cNvPr id="12"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657" y="3845949"/>
                        <a:ext cx="2428875" cy="750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496276589"/>
              </p:ext>
            </p:extLst>
          </p:nvPr>
        </p:nvGraphicFramePr>
        <p:xfrm>
          <a:off x="3582392" y="2550431"/>
          <a:ext cx="2449115" cy="628650"/>
        </p:xfrm>
        <a:graphic>
          <a:graphicData uri="http://schemas.openxmlformats.org/presentationml/2006/ole">
            <mc:AlternateContent xmlns:mc="http://schemas.openxmlformats.org/markup-compatibility/2006">
              <mc:Choice xmlns:v="urn:schemas-microsoft-com:vml" Requires="v">
                <p:oleObj spid="_x0000_s63509" name="Ecuación" r:id="rId6" imgW="1536033" imgH="393529" progId="Equation.3">
                  <p:embed/>
                </p:oleObj>
              </mc:Choice>
              <mc:Fallback>
                <p:oleObj name="Ecuación" r:id="rId6" imgW="1536033" imgH="393529"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392" y="2550431"/>
                        <a:ext cx="244911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 name="Text Box 4"/>
          <p:cNvSpPr txBox="1">
            <a:spLocks noChangeArrowheads="1"/>
          </p:cNvSpPr>
          <p:nvPr/>
        </p:nvSpPr>
        <p:spPr bwMode="auto">
          <a:xfrm>
            <a:off x="356333" y="3427921"/>
            <a:ext cx="840346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El monto de los pagos iguales es:</a:t>
            </a:r>
          </a:p>
        </p:txBody>
      </p:sp>
      <p:sp>
        <p:nvSpPr>
          <p:cNvPr id="10" name="Text Box 4">
            <a:extLst>
              <a:ext uri="{FF2B5EF4-FFF2-40B4-BE49-F238E27FC236}">
                <a16:creationId xmlns:a16="http://schemas.microsoft.com/office/drawing/2014/main" id="{6796380B-8346-EC40-8AE5-6BE69E85136C}"/>
              </a:ext>
            </a:extLst>
          </p:cNvPr>
          <p:cNvSpPr txBox="1">
            <a:spLocks noChangeArrowheads="1"/>
          </p:cNvSpPr>
          <p:nvPr/>
        </p:nvSpPr>
        <p:spPr bwMode="auto">
          <a:xfrm>
            <a:off x="367048" y="690254"/>
            <a:ext cx="840346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18</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Una deuda de $13,350 va a ser amortizada mediante 12 pagos mensuales iguales vencidos. Si la tasa de interés anual es 17.83% convertible mensual, calcular el monto de los pagos y construir la tabla de amortización correspondiente.</a:t>
            </a:r>
          </a:p>
        </p:txBody>
      </p:sp>
      <p:sp>
        <p:nvSpPr>
          <p:cNvPr id="8"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gos Iguales</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196858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55" y="1319859"/>
            <a:ext cx="5626894" cy="332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CE29B2D1-BAB8-774A-9B36-7C46D456F71E}"/>
              </a:ext>
            </a:extLst>
          </p:cNvPr>
          <p:cNvSpPr txBox="1">
            <a:spLocks noChangeArrowheads="1"/>
          </p:cNvSpPr>
          <p:nvPr/>
        </p:nvSpPr>
        <p:spPr bwMode="auto">
          <a:xfrm>
            <a:off x="367048" y="680627"/>
            <a:ext cx="84710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18 </a:t>
            </a:r>
            <a:r>
              <a:rPr lang="es-ES_tradnl" altLang="en-US" sz="1650" dirty="0">
                <a:solidFill>
                  <a:srgbClr val="006853"/>
                </a:solidFill>
                <a:latin typeface="Century Gothic" panose="020B0502020202020204" pitchFamily="34" charset="0"/>
              </a:rPr>
              <a:t>(</a:t>
            </a:r>
            <a:r>
              <a:rPr lang="es-ES_tradnl" altLang="en-US" sz="1650" i="1" dirty="0">
                <a:solidFill>
                  <a:srgbClr val="006853"/>
                </a:solidFill>
                <a:latin typeface="Times New Roman" panose="02020603050405020304" pitchFamily="18" charset="0"/>
              </a:rPr>
              <a:t>Continuación</a:t>
            </a:r>
            <a:r>
              <a:rPr lang="es-ES_tradnl" altLang="en-US" sz="1650" dirty="0">
                <a:solidFill>
                  <a:srgbClr val="006853"/>
                </a:solidFill>
                <a:latin typeface="Century Gothic" panose="020B0502020202020204" pitchFamily="34" charset="0"/>
              </a:rPr>
              <a:t>)</a:t>
            </a:r>
          </a:p>
          <a:p>
            <a:pPr algn="just" eaLnBrk="1" hangingPunct="1"/>
            <a:r>
              <a:rPr lang="es-ES_tradnl" altLang="en-US" sz="1650" dirty="0">
                <a:latin typeface="Century Gothic" panose="020B0502020202020204" pitchFamily="34" charset="0"/>
              </a:rPr>
              <a:t>La tabla de amortización es:</a:t>
            </a:r>
          </a:p>
        </p:txBody>
      </p:sp>
      <p:sp>
        <p:nvSpPr>
          <p:cNvPr id="5"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gos Iguales</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180297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56333" y="2001818"/>
            <a:ext cx="839380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a:p>
            <a:pPr algn="just" eaLnBrk="1" hangingPunct="1"/>
            <a:r>
              <a:rPr lang="es-ES_tradnl" altLang="en-US" sz="1650" dirty="0">
                <a:latin typeface="Century Gothic" panose="020B0502020202020204" pitchFamily="34" charset="0"/>
              </a:rPr>
              <a:t>El pago semestral se calcula como:</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361" y="2760372"/>
            <a:ext cx="5792390" cy="184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CEBA4AAB-4B20-E84D-811F-201754FC35E3}"/>
              </a:ext>
            </a:extLst>
          </p:cNvPr>
          <p:cNvSpPr txBox="1">
            <a:spLocks noChangeArrowheads="1"/>
          </p:cNvSpPr>
          <p:nvPr/>
        </p:nvSpPr>
        <p:spPr bwMode="auto">
          <a:xfrm>
            <a:off x="367048" y="682874"/>
            <a:ext cx="8393806"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19</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Considere que una deuda de $15,000 va a ser amortizada mediante pagos semestrales durante un periodo de 3 años con una tasa de interés de 5% convertible semestral. Calcular el pago semestral y construir la tabla de amortización.</a:t>
            </a:r>
          </a:p>
        </p:txBody>
      </p:sp>
      <p:sp>
        <p:nvSpPr>
          <p:cNvPr id="9"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gos Iguales</a:t>
            </a:r>
            <a:endParaRPr sz="2400" dirty="0">
              <a:solidFill>
                <a:schemeClr val="lt1"/>
              </a:solidFill>
              <a:latin typeface="Montserrat"/>
              <a:ea typeface="Montserrat"/>
              <a:cs typeface="Montserrat"/>
              <a:sym typeface="Montserrat"/>
            </a:endParaRPr>
          </a:p>
        </p:txBody>
      </p:sp>
      <mc:AlternateContent xmlns:mc="http://schemas.openxmlformats.org/markup-compatibility/2006">
        <mc:Choice xmlns:a14="http://schemas.microsoft.com/office/drawing/2010/main" Requires="a14">
          <p:sp>
            <p:nvSpPr>
              <p:cNvPr id="2" name="CuadroTexto 1"/>
              <p:cNvSpPr txBox="1"/>
              <p:nvPr/>
            </p:nvSpPr>
            <p:spPr>
              <a:xfrm>
                <a:off x="4198160" y="2183764"/>
                <a:ext cx="2875531" cy="4840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𝑃𝐴𝐺𝑂</m:t>
                      </m:r>
                      <m:d>
                        <m:dPr>
                          <m:ctrlPr>
                            <a:rPr lang="es-MX" b="0" i="1" smtClean="0">
                              <a:latin typeface="Cambria Math" panose="02040503050406030204" pitchFamily="18" charset="0"/>
                            </a:rPr>
                          </m:ctrlPr>
                        </m:dPr>
                        <m:e>
                          <m:f>
                            <m:fPr>
                              <m:ctrlPr>
                                <a:rPr lang="es-MX" b="0" i="1" smtClean="0">
                                  <a:latin typeface="Cambria Math" panose="02040503050406030204" pitchFamily="18" charset="0"/>
                                </a:rPr>
                              </m:ctrlPr>
                            </m:fPr>
                            <m:num>
                              <m:r>
                                <a:rPr lang="es-MX" b="0" i="1" smtClean="0">
                                  <a:latin typeface="Cambria Math" panose="02040503050406030204" pitchFamily="18" charset="0"/>
                                </a:rPr>
                                <m:t>5%</m:t>
                              </m:r>
                            </m:num>
                            <m:den>
                              <m:r>
                                <a:rPr lang="es-MX" b="0" i="1" smtClean="0">
                                  <a:latin typeface="Cambria Math" panose="02040503050406030204" pitchFamily="18" charset="0"/>
                                </a:rPr>
                                <m:t>2,6</m:t>
                              </m:r>
                            </m:den>
                          </m:f>
                          <m:r>
                            <a:rPr lang="es-MX" b="0" i="1" smtClean="0">
                              <a:latin typeface="Cambria Math" panose="02040503050406030204" pitchFamily="18" charset="0"/>
                            </a:rPr>
                            <m:t>,−15000,,0</m:t>
                          </m:r>
                        </m:e>
                      </m:d>
                      <m:r>
                        <a:rPr lang="es-MX" b="0" i="1" smtClean="0">
                          <a:latin typeface="Cambria Math" panose="02040503050406030204" pitchFamily="18" charset="0"/>
                        </a:rPr>
                        <m:t>=2,723.25</m:t>
                      </m:r>
                    </m:oMath>
                  </m:oMathPara>
                </a14:m>
                <a:endParaRPr lang="es-MX" dirty="0"/>
              </a:p>
            </p:txBody>
          </p:sp>
        </mc:Choice>
        <mc:Fallback>
          <p:sp>
            <p:nvSpPr>
              <p:cNvPr id="2" name="CuadroTexto 1"/>
              <p:cNvSpPr txBox="1">
                <a:spLocks noRot="1" noChangeAspect="1" noMove="1" noResize="1" noEditPoints="1" noAdjustHandles="1" noChangeArrowheads="1" noChangeShapeType="1" noTextEdit="1"/>
              </p:cNvSpPr>
              <p:nvPr/>
            </p:nvSpPr>
            <p:spPr>
              <a:xfrm>
                <a:off x="4198160" y="2183764"/>
                <a:ext cx="2875531" cy="484043"/>
              </a:xfrm>
              <a:prstGeom prst="rect">
                <a:avLst/>
              </a:prstGeom>
              <a:blipFill>
                <a:blip r:embed="rId4"/>
                <a:stretch>
                  <a:fillRect l="-849" r="-849"/>
                </a:stretch>
              </a:blipFill>
            </p:spPr>
            <p:txBody>
              <a:bodyPr/>
              <a:lstStyle/>
              <a:p>
                <a:r>
                  <a:rPr lang="es-MX">
                    <a:noFill/>
                  </a:rPr>
                  <a:t> </a:t>
                </a:r>
              </a:p>
            </p:txBody>
          </p:sp>
        </mc:Fallback>
      </mc:AlternateContent>
    </p:spTree>
    <p:extLst>
      <p:ext uri="{BB962C8B-B14F-4D97-AF65-F5344CB8AC3E}">
        <p14:creationId xmlns:p14="http://schemas.microsoft.com/office/powerpoint/2010/main" val="96328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367048" y="1028700"/>
            <a:ext cx="840346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En ocasiones existe la necesidad de que la deuda se pague por medio de varios pagos por un monto arbitrario y al final un pago irregular por un monto inferior al que se venía pagando.</a:t>
            </a:r>
          </a:p>
        </p:txBody>
      </p:sp>
      <p:sp>
        <p:nvSpPr>
          <p:cNvPr id="32772" name="Text Box 4"/>
          <p:cNvSpPr txBox="1">
            <a:spLocks noChangeArrowheads="1"/>
          </p:cNvSpPr>
          <p:nvPr/>
        </p:nvSpPr>
        <p:spPr bwMode="auto">
          <a:xfrm>
            <a:off x="364667" y="2680097"/>
            <a:ext cx="840346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Para poder solucionar este tipo de problemas, se debe determinar en primer lugar el número de pagos iguales  que deben hacerse, para que posteriormente se calcule el pago irregular.</a:t>
            </a:r>
          </a:p>
        </p:txBody>
      </p:sp>
      <p:sp>
        <p:nvSpPr>
          <p:cNvPr id="6"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 Irregular</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768288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 Box 4"/>
          <p:cNvSpPr txBox="1">
            <a:spLocks noChangeArrowheads="1"/>
          </p:cNvSpPr>
          <p:nvPr/>
        </p:nvSpPr>
        <p:spPr bwMode="auto">
          <a:xfrm>
            <a:off x="368239" y="1754992"/>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sp>
        <p:nvSpPr>
          <p:cNvPr id="12297" name="Text Box 4"/>
          <p:cNvSpPr txBox="1">
            <a:spLocks noChangeArrowheads="1"/>
          </p:cNvSpPr>
          <p:nvPr/>
        </p:nvSpPr>
        <p:spPr bwMode="auto">
          <a:xfrm>
            <a:off x="368239" y="2777031"/>
            <a:ext cx="84710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Entonces, se realizan pagos de $1,500 durante 6 años y al final se realiza un pago </a:t>
            </a:r>
            <a:r>
              <a:rPr lang="es-ES_tradnl" altLang="en-US" sz="1650" dirty="0" smtClean="0">
                <a:latin typeface="Century Gothic" panose="020B0502020202020204" pitchFamily="34" charset="0"/>
              </a:rPr>
              <a:t>final del siguiente año, </a:t>
            </a:r>
            <a:r>
              <a:rPr lang="es-ES_tradnl" altLang="en-US" sz="1650" dirty="0">
                <a:latin typeface="Century Gothic" panose="020B0502020202020204" pitchFamily="34" charset="0"/>
              </a:rPr>
              <a:t>el cual se calcula:</a:t>
            </a:r>
          </a:p>
        </p:txBody>
      </p:sp>
      <p:graphicFrame>
        <p:nvGraphicFramePr>
          <p:cNvPr id="12292" name="Object 4"/>
          <p:cNvGraphicFramePr>
            <a:graphicFrameLocks noChangeAspect="1"/>
          </p:cNvGraphicFramePr>
          <p:nvPr>
            <p:extLst/>
          </p:nvPr>
        </p:nvGraphicFramePr>
        <p:xfrm>
          <a:off x="1370410" y="3675157"/>
          <a:ext cx="3114675" cy="453628"/>
        </p:xfrm>
        <a:graphic>
          <a:graphicData uri="http://schemas.openxmlformats.org/presentationml/2006/ole">
            <mc:AlternateContent xmlns:mc="http://schemas.openxmlformats.org/markup-compatibility/2006">
              <mc:Choice xmlns:v="urn:schemas-microsoft-com:vml" Requires="v">
                <p:oleObj spid="_x0000_s65568" name="Ecuación" r:id="rId4" imgW="1917700" imgH="279400" progId="Equation.3">
                  <p:embed/>
                </p:oleObj>
              </mc:Choice>
              <mc:Fallback>
                <p:oleObj name="Ecuación" r:id="rId4" imgW="1917700" imgH="279400" progId="Equation.3">
                  <p:embed/>
                  <p:pic>
                    <p:nvPicPr>
                      <p:cNvPr id="122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410" y="3675157"/>
                        <a:ext cx="3114675" cy="453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nvPr>
        </p:nvGraphicFramePr>
        <p:xfrm>
          <a:off x="4709695" y="3949135"/>
          <a:ext cx="3792140" cy="713184"/>
        </p:xfrm>
        <a:graphic>
          <a:graphicData uri="http://schemas.openxmlformats.org/presentationml/2006/ole">
            <mc:AlternateContent xmlns:mc="http://schemas.openxmlformats.org/markup-compatibility/2006">
              <mc:Choice xmlns:v="urn:schemas-microsoft-com:vml" Requires="v">
                <p:oleObj spid="_x0000_s65569" name="Ecuación" r:id="rId6" imgW="2298700" imgH="431800" progId="Equation.3">
                  <p:embed/>
                </p:oleObj>
              </mc:Choice>
              <mc:Fallback>
                <p:oleObj name="Ecuación" r:id="rId6" imgW="2298700" imgH="431800" progId="Equation.3">
                  <p:embed/>
                  <p:pic>
                    <p:nvPicPr>
                      <p:cNvPr id="12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9695" y="3949135"/>
                        <a:ext cx="3792140" cy="713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 name="86 Rectángulo"/>
          <p:cNvSpPr>
            <a:spLocks noChangeArrowheads="1"/>
          </p:cNvSpPr>
          <p:nvPr/>
        </p:nvSpPr>
        <p:spPr bwMode="auto">
          <a:xfrm>
            <a:off x="7732690" y="4189642"/>
            <a:ext cx="809625" cy="286940"/>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sp>
        <p:nvSpPr>
          <p:cNvPr id="13" name="Text Box 4">
            <a:extLst>
              <a:ext uri="{FF2B5EF4-FFF2-40B4-BE49-F238E27FC236}">
                <a16:creationId xmlns:a16="http://schemas.microsoft.com/office/drawing/2014/main" id="{E53C375B-A6D7-984F-ABBE-8DA68F384FB8}"/>
              </a:ext>
            </a:extLst>
          </p:cNvPr>
          <p:cNvSpPr txBox="1">
            <a:spLocks noChangeArrowheads="1"/>
          </p:cNvSpPr>
          <p:nvPr/>
        </p:nvSpPr>
        <p:spPr bwMode="auto">
          <a:xfrm>
            <a:off x="367048" y="696039"/>
            <a:ext cx="84710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20</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Una deuda de $8,000 que devenga intereses al 5.14749% efectivo anual, debe ser pagada mediante pagos anuales de $1,500 mas un pago final, en caso de ser necesario. Construir la tabla de amortización correspondiente.</a:t>
            </a:r>
          </a:p>
        </p:txBody>
      </p:sp>
      <p:sp>
        <p:nvSpPr>
          <p:cNvPr id="12"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 Irregular</a:t>
            </a:r>
            <a:endParaRPr sz="2400" dirty="0">
              <a:solidFill>
                <a:schemeClr val="lt1"/>
              </a:solidFill>
              <a:latin typeface="Montserrat"/>
              <a:ea typeface="Montserrat"/>
              <a:cs typeface="Montserrat"/>
              <a:sym typeface="Montserrat"/>
            </a:endParaRPr>
          </a:p>
        </p:txBody>
      </p:sp>
      <mc:AlternateContent xmlns:mc="http://schemas.openxmlformats.org/markup-compatibility/2006">
        <mc:Choice xmlns:a14="http://schemas.microsoft.com/office/drawing/2010/main" Requires="a14">
          <p:sp>
            <p:nvSpPr>
              <p:cNvPr id="2" name="CuadroTexto 1"/>
              <p:cNvSpPr txBox="1"/>
              <p:nvPr/>
            </p:nvSpPr>
            <p:spPr>
              <a:xfrm>
                <a:off x="2592799" y="2267356"/>
                <a:ext cx="3625673" cy="21544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𝑁𝑃𝐸𝑅</m:t>
                      </m:r>
                      <m:d>
                        <m:dPr>
                          <m:ctrlPr>
                            <a:rPr lang="es-MX" b="0" i="1" smtClean="0">
                              <a:latin typeface="Cambria Math" panose="02040503050406030204" pitchFamily="18" charset="0"/>
                            </a:rPr>
                          </m:ctrlPr>
                        </m:dPr>
                        <m:e>
                          <m:r>
                            <a:rPr lang="es-MX" b="0" i="1" smtClean="0">
                              <a:latin typeface="Cambria Math" panose="02040503050406030204" pitchFamily="18" charset="0"/>
                            </a:rPr>
                            <m:t>5.1479%,−1500,8000,,0</m:t>
                          </m:r>
                        </m:e>
                      </m:d>
                      <m:r>
                        <a:rPr lang="es-MX" b="0" i="1" smtClean="0">
                          <a:latin typeface="Cambria Math" panose="02040503050406030204" pitchFamily="18" charset="0"/>
                        </a:rPr>
                        <m:t>=6.39 </m:t>
                      </m:r>
                      <m:r>
                        <a:rPr lang="es-MX" b="0" i="1" smtClean="0">
                          <a:latin typeface="Cambria Math" panose="02040503050406030204" pitchFamily="18" charset="0"/>
                        </a:rPr>
                        <m:t>𝑎</m:t>
                      </m:r>
                      <m:r>
                        <a:rPr lang="es-MX" b="0" i="1" smtClean="0">
                          <a:latin typeface="Cambria Math" panose="02040503050406030204" pitchFamily="18" charset="0"/>
                        </a:rPr>
                        <m:t>ñ</m:t>
                      </m:r>
                      <m:r>
                        <a:rPr lang="es-MX" b="0" i="1" smtClean="0">
                          <a:latin typeface="Cambria Math" panose="02040503050406030204" pitchFamily="18" charset="0"/>
                        </a:rPr>
                        <m:t>𝑜𝑠</m:t>
                      </m:r>
                    </m:oMath>
                  </m:oMathPara>
                </a14:m>
                <a:endParaRPr lang="es-MX" dirty="0"/>
              </a:p>
            </p:txBody>
          </p:sp>
        </mc:Choice>
        <mc:Fallback>
          <p:sp>
            <p:nvSpPr>
              <p:cNvPr id="2" name="CuadroTexto 1"/>
              <p:cNvSpPr txBox="1">
                <a:spLocks noRot="1" noChangeAspect="1" noMove="1" noResize="1" noEditPoints="1" noAdjustHandles="1" noChangeArrowheads="1" noChangeShapeType="1" noTextEdit="1"/>
              </p:cNvSpPr>
              <p:nvPr/>
            </p:nvSpPr>
            <p:spPr>
              <a:xfrm>
                <a:off x="2592799" y="2267356"/>
                <a:ext cx="3625673" cy="215444"/>
              </a:xfrm>
              <a:prstGeom prst="rect">
                <a:avLst/>
              </a:prstGeom>
              <a:blipFill>
                <a:blip r:embed="rId8"/>
                <a:stretch>
                  <a:fillRect l="-504" r="-336" b="-11429"/>
                </a:stretch>
              </a:blipFill>
            </p:spPr>
            <p:txBody>
              <a:bodyPr/>
              <a:lstStyle/>
              <a:p>
                <a:r>
                  <a:rPr lang="es-MX">
                    <a:noFill/>
                  </a:rPr>
                  <a:t> </a:t>
                </a:r>
              </a:p>
            </p:txBody>
          </p:sp>
        </mc:Fallback>
      </mc:AlternateContent>
    </p:spTree>
    <p:extLst>
      <p:ext uri="{BB962C8B-B14F-4D97-AF65-F5344CB8AC3E}">
        <p14:creationId xmlns:p14="http://schemas.microsoft.com/office/powerpoint/2010/main" val="256704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p:bldP spid="11"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861" y="1768079"/>
            <a:ext cx="5298281"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4"/>
          <p:cNvSpPr txBox="1">
            <a:spLocks noChangeArrowheads="1"/>
          </p:cNvSpPr>
          <p:nvPr/>
        </p:nvSpPr>
        <p:spPr bwMode="auto">
          <a:xfrm>
            <a:off x="386366" y="742951"/>
            <a:ext cx="84517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20</a:t>
            </a:r>
            <a:r>
              <a:rPr lang="es-ES_tradnl" altLang="en-US" sz="1650" dirty="0" smtClean="0">
                <a:solidFill>
                  <a:srgbClr val="008000"/>
                </a:solidFill>
                <a:latin typeface="Century Gothic" panose="020B0502020202020204" pitchFamily="34" charset="0"/>
              </a:rPr>
              <a:t> </a:t>
            </a:r>
            <a:r>
              <a:rPr lang="es-ES_tradnl" altLang="en-US" sz="1650" dirty="0">
                <a:solidFill>
                  <a:srgbClr val="006853"/>
                </a:solidFill>
                <a:latin typeface="Century Gothic" panose="020B0502020202020204" pitchFamily="34" charset="0"/>
              </a:rPr>
              <a:t>(</a:t>
            </a:r>
            <a:r>
              <a:rPr lang="es-ES_tradnl" altLang="en-US" sz="1650" i="1" dirty="0">
                <a:solidFill>
                  <a:srgbClr val="006853"/>
                </a:solidFill>
                <a:latin typeface="Times New Roman" panose="02020603050405020304" pitchFamily="18" charset="0"/>
              </a:rPr>
              <a:t>Continuación</a:t>
            </a:r>
            <a:r>
              <a:rPr lang="es-ES_tradnl" altLang="en-US" sz="1650" dirty="0">
                <a:solidFill>
                  <a:srgbClr val="006853"/>
                </a:solidFill>
                <a:latin typeface="Century Gothic" panose="020B0502020202020204" pitchFamily="34" charset="0"/>
              </a:rPr>
              <a:t>)</a:t>
            </a:r>
          </a:p>
          <a:p>
            <a:pPr algn="just" eaLnBrk="1" hangingPunct="1"/>
            <a:r>
              <a:rPr lang="es-ES_tradnl" altLang="en-US" sz="1650" dirty="0">
                <a:latin typeface="Century Gothic" panose="020B0502020202020204" pitchFamily="34" charset="0"/>
              </a:rPr>
              <a:t>Por lo tanto, la tabla de amortización queda de la siguiente manera:</a:t>
            </a:r>
          </a:p>
        </p:txBody>
      </p:sp>
      <p:sp>
        <p:nvSpPr>
          <p:cNvPr id="5"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P</a:t>
            </a:r>
            <a:r>
              <a:rPr lang="es-MX" sz="2400" b="1" dirty="0" smtClean="0">
                <a:solidFill>
                  <a:schemeClr val="lt1"/>
                </a:solidFill>
                <a:latin typeface="Montserrat"/>
                <a:ea typeface="Montserrat"/>
                <a:cs typeface="Montserrat"/>
                <a:sym typeface="Montserrat"/>
              </a:rPr>
              <a:t>a</a:t>
            </a:r>
            <a:r>
              <a:rPr lang="en" sz="2400" b="1" dirty="0" smtClean="0">
                <a:solidFill>
                  <a:schemeClr val="lt1"/>
                </a:solidFill>
                <a:latin typeface="Montserrat"/>
                <a:ea typeface="Montserrat"/>
                <a:cs typeface="Montserrat"/>
                <a:sym typeface="Montserrat"/>
              </a:rPr>
              <a:t>go Irregular</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183820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p:cNvSpPr txBox="1">
            <a:spLocks noChangeArrowheads="1"/>
          </p:cNvSpPr>
          <p:nvPr/>
        </p:nvSpPr>
        <p:spPr bwMode="auto">
          <a:xfrm>
            <a:off x="368238" y="649930"/>
            <a:ext cx="8606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Puede darse el caso de que las tasas de interés durante la vida del crédito cambien por 2 casos:</a:t>
            </a:r>
          </a:p>
        </p:txBody>
      </p:sp>
      <p:sp>
        <p:nvSpPr>
          <p:cNvPr id="19462" name="Text Box 4"/>
          <p:cNvSpPr txBox="1">
            <a:spLocks noChangeArrowheads="1"/>
          </p:cNvSpPr>
          <p:nvPr/>
        </p:nvSpPr>
        <p:spPr bwMode="auto">
          <a:xfrm>
            <a:off x="369429" y="2685730"/>
            <a:ext cx="860630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006853"/>
                </a:solidFill>
                <a:latin typeface="Century Gothic" panose="020B0502020202020204" pitchFamily="34" charset="0"/>
              </a:rPr>
              <a:t>Amortizaciones con cambio de tasas conocido</a:t>
            </a:r>
          </a:p>
        </p:txBody>
      </p:sp>
      <p:sp>
        <p:nvSpPr>
          <p:cNvPr id="19463" name="Text Box 4"/>
          <p:cNvSpPr txBox="1">
            <a:spLocks noChangeArrowheads="1"/>
          </p:cNvSpPr>
          <p:nvPr/>
        </p:nvSpPr>
        <p:spPr bwMode="auto">
          <a:xfrm>
            <a:off x="367048" y="2953620"/>
            <a:ext cx="8606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Supongamos que se tendrá una tasa </a:t>
            </a:r>
            <a:r>
              <a:rPr lang="es-ES_tradnl" altLang="en-US" sz="1650" i="1">
                <a:latin typeface="Times New Roman" panose="02020603050405020304" pitchFamily="18" charset="0"/>
              </a:rPr>
              <a:t>i</a:t>
            </a:r>
            <a:r>
              <a:rPr lang="es-ES_tradnl" altLang="en-US" sz="1650">
                <a:latin typeface="Century Gothic" panose="020B0502020202020204" pitchFamily="34" charset="0"/>
              </a:rPr>
              <a:t>% durante </a:t>
            </a:r>
            <a:r>
              <a:rPr lang="es-ES_tradnl" altLang="en-US" sz="1650" i="1">
                <a:latin typeface="Times New Roman" panose="02020603050405020304" pitchFamily="18" charset="0"/>
              </a:rPr>
              <a:t>k</a:t>
            </a:r>
            <a:r>
              <a:rPr lang="es-ES_tradnl" altLang="en-US" sz="1650">
                <a:latin typeface="Century Gothic" panose="020B0502020202020204" pitchFamily="34" charset="0"/>
              </a:rPr>
              <a:t> años y </a:t>
            </a:r>
            <a:r>
              <a:rPr lang="es-ES_tradnl" altLang="en-US" sz="1650" i="1">
                <a:latin typeface="Times New Roman" panose="02020603050405020304" pitchFamily="18" charset="0"/>
              </a:rPr>
              <a:t>j</a:t>
            </a:r>
            <a:r>
              <a:rPr lang="es-ES_tradnl" altLang="en-US" sz="1650">
                <a:latin typeface="Century Gothic" panose="020B0502020202020204" pitchFamily="34" charset="0"/>
              </a:rPr>
              <a:t>% durante los siguientes </a:t>
            </a:r>
            <a:r>
              <a:rPr lang="es-ES_tradnl" altLang="en-US" sz="1650" i="1">
                <a:latin typeface="Times New Roman" panose="02020603050405020304" pitchFamily="18" charset="0"/>
              </a:rPr>
              <a:t>n-k</a:t>
            </a:r>
            <a:r>
              <a:rPr lang="es-ES_tradnl" altLang="en-US" sz="1650">
                <a:latin typeface="Century Gothic" panose="020B0502020202020204" pitchFamily="34" charset="0"/>
              </a:rPr>
              <a:t> años. Entonces el pago anual </a:t>
            </a:r>
            <a:r>
              <a:rPr lang="es-ES_tradnl" altLang="en-US" sz="1650" i="1">
                <a:latin typeface="Times New Roman" panose="02020603050405020304" pitchFamily="18" charset="0"/>
              </a:rPr>
              <a:t>X</a:t>
            </a:r>
            <a:r>
              <a:rPr lang="es-ES_tradnl" altLang="en-US" sz="1650">
                <a:latin typeface="Century Gothic" panose="020B0502020202020204" pitchFamily="34" charset="0"/>
              </a:rPr>
              <a:t> debe satisfacer:</a:t>
            </a:r>
          </a:p>
        </p:txBody>
      </p:sp>
      <p:graphicFrame>
        <p:nvGraphicFramePr>
          <p:cNvPr id="19458" name="Object 4"/>
          <p:cNvGraphicFramePr>
            <a:graphicFrameLocks noChangeAspect="1"/>
          </p:cNvGraphicFramePr>
          <p:nvPr>
            <p:extLst/>
          </p:nvPr>
        </p:nvGraphicFramePr>
        <p:xfrm>
          <a:off x="3317081" y="3453037"/>
          <a:ext cx="2509838" cy="497681"/>
        </p:xfrm>
        <a:graphic>
          <a:graphicData uri="http://schemas.openxmlformats.org/presentationml/2006/ole">
            <mc:AlternateContent xmlns:mc="http://schemas.openxmlformats.org/markup-compatibility/2006">
              <mc:Choice xmlns:v="urn:schemas-microsoft-com:vml" Requires="v">
                <p:oleObj spid="_x0000_s66576" name="Ecuación" r:id="rId4" imgW="1409700" imgH="279400" progId="Equation.3">
                  <p:embed/>
                </p:oleObj>
              </mc:Choice>
              <mc:Fallback>
                <p:oleObj name="Ecuación" r:id="rId4" imgW="1409700" imgH="279400" progId="Equation.3">
                  <p:embed/>
                  <p:pic>
                    <p:nvPicPr>
                      <p:cNvPr id="194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081" y="3453037"/>
                        <a:ext cx="2509838" cy="497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9459" name="Object 5"/>
          <p:cNvGraphicFramePr>
            <a:graphicFrameLocks noChangeAspect="1"/>
          </p:cNvGraphicFramePr>
          <p:nvPr>
            <p:extLst/>
          </p:nvPr>
        </p:nvGraphicFramePr>
        <p:xfrm>
          <a:off x="3540717" y="3921919"/>
          <a:ext cx="2207419" cy="763191"/>
        </p:xfrm>
        <a:graphic>
          <a:graphicData uri="http://schemas.openxmlformats.org/presentationml/2006/ole">
            <mc:AlternateContent xmlns:mc="http://schemas.openxmlformats.org/markup-compatibility/2006">
              <mc:Choice xmlns:v="urn:schemas-microsoft-com:vml" Requires="v">
                <p:oleObj spid="_x0000_s66577" name="Ecuación" r:id="rId6" imgW="1358900" imgH="469900" progId="Equation.3">
                  <p:embed/>
                </p:oleObj>
              </mc:Choice>
              <mc:Fallback>
                <p:oleObj name="Ecuación" r:id="rId6" imgW="1358900" imgH="469900" progId="Equation.3">
                  <p:embed/>
                  <p:pic>
                    <p:nvPicPr>
                      <p:cNvPr id="1945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0717" y="3921919"/>
                        <a:ext cx="2207419" cy="76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Text Box 4"/>
          <p:cNvSpPr txBox="1">
            <a:spLocks noChangeArrowheads="1"/>
          </p:cNvSpPr>
          <p:nvPr/>
        </p:nvSpPr>
        <p:spPr bwMode="auto">
          <a:xfrm>
            <a:off x="367048" y="1207142"/>
            <a:ext cx="860630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Clr>
                <a:srgbClr val="B36932"/>
              </a:buClr>
              <a:buFontTx/>
              <a:buAutoNum type="arabicPeriod"/>
            </a:pPr>
            <a:r>
              <a:rPr lang="es-ES_tradnl" altLang="en-US" sz="1650" dirty="0">
                <a:latin typeface="Century Gothic" panose="020B0502020202020204" pitchFamily="34" charset="0"/>
              </a:rPr>
              <a:t>Se conoce desde un inicio que existirá cambio en la tasa de interés después de un periodo determinado, por lo que el pago debe contemplar dicho cambio.</a:t>
            </a:r>
          </a:p>
        </p:txBody>
      </p:sp>
      <p:sp>
        <p:nvSpPr>
          <p:cNvPr id="9" name="Text Box 4"/>
          <p:cNvSpPr txBox="1">
            <a:spLocks noChangeArrowheads="1"/>
          </p:cNvSpPr>
          <p:nvPr/>
        </p:nvSpPr>
        <p:spPr bwMode="auto">
          <a:xfrm>
            <a:off x="367048" y="1829401"/>
            <a:ext cx="8606307"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buClr>
                <a:srgbClr val="B36932"/>
              </a:buClr>
              <a:buFont typeface="Arial" panose="020B0604020202020204" pitchFamily="34" charset="0"/>
              <a:buAutoNum type="arabicPeriod" startAt="2"/>
            </a:pPr>
            <a:r>
              <a:rPr lang="es-ES_tradnl" altLang="en-US" sz="1650">
                <a:latin typeface="Century Gothic" panose="020B0502020202020204" pitchFamily="34" charset="0"/>
              </a:rPr>
              <a:t>No se conoce de antemano el cambio de tasas de interés, por lo que se debe reestructurar la deuda al momento en que se conoce el cambio en las tasas de interés.</a:t>
            </a:r>
          </a:p>
        </p:txBody>
      </p:sp>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Cambio de Tasas Conocido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489160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4"/>
          <p:cNvSpPr txBox="1">
            <a:spLocks noChangeArrowheads="1"/>
          </p:cNvSpPr>
          <p:nvPr/>
        </p:nvSpPr>
        <p:spPr bwMode="auto">
          <a:xfrm>
            <a:off x="368239" y="1804645"/>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graphicFrame>
        <p:nvGraphicFramePr>
          <p:cNvPr id="20482" name="Object 3"/>
          <p:cNvGraphicFramePr>
            <a:graphicFrameLocks noChangeAspect="1"/>
          </p:cNvGraphicFramePr>
          <p:nvPr>
            <p:extLst/>
          </p:nvPr>
        </p:nvGraphicFramePr>
        <p:xfrm>
          <a:off x="1360885" y="2078227"/>
          <a:ext cx="2889647" cy="763191"/>
        </p:xfrm>
        <a:graphic>
          <a:graphicData uri="http://schemas.openxmlformats.org/presentationml/2006/ole">
            <mc:AlternateContent xmlns:mc="http://schemas.openxmlformats.org/markup-compatibility/2006">
              <mc:Choice xmlns:v="urn:schemas-microsoft-com:vml" Requires="v">
                <p:oleObj spid="_x0000_s67595" name="Ecuación" r:id="rId4" imgW="1778000" imgH="469900" progId="Equation.3">
                  <p:embed/>
                </p:oleObj>
              </mc:Choice>
              <mc:Fallback>
                <p:oleObj name="Ecuación" r:id="rId4" imgW="1778000" imgH="469900" progId="Equation.3">
                  <p:embed/>
                  <p:pic>
                    <p:nvPicPr>
                      <p:cNvPr id="2048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885" y="2078227"/>
                        <a:ext cx="2889647" cy="76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048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581" y="3154988"/>
            <a:ext cx="5176838"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a:extLst>
              <a:ext uri="{FF2B5EF4-FFF2-40B4-BE49-F238E27FC236}">
                <a16:creationId xmlns:a16="http://schemas.microsoft.com/office/drawing/2014/main" id="{E08A2B3F-F0B6-BF4E-BAEA-AF67B18F1689}"/>
              </a:ext>
            </a:extLst>
          </p:cNvPr>
          <p:cNvSpPr txBox="1">
            <a:spLocks noChangeArrowheads="1"/>
          </p:cNvSpPr>
          <p:nvPr/>
        </p:nvSpPr>
        <p:spPr bwMode="auto">
          <a:xfrm>
            <a:off x="367048" y="678497"/>
            <a:ext cx="84710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21</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Una deuda de $10,000 se va a pagar mediante 3 pagos anuales vencidos iguales, el primer año la tasa es de 5%, el segundo y tercer año es de 3%. Calcular el pago anual y realizar la tabla de amortización correspondiente.</a:t>
            </a:r>
          </a:p>
        </p:txBody>
      </p:sp>
      <p:sp>
        <p:nvSpPr>
          <p:cNvPr id="7"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Cambio de Tasas Conocido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92919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4"/>
          <p:cNvSpPr txBox="1">
            <a:spLocks noChangeArrowheads="1"/>
          </p:cNvSpPr>
          <p:nvPr/>
        </p:nvSpPr>
        <p:spPr bwMode="auto">
          <a:xfrm>
            <a:off x="234201" y="750094"/>
            <a:ext cx="85483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006853"/>
                </a:solidFill>
                <a:latin typeface="Century Gothic" panose="020B0502020202020204" pitchFamily="34" charset="0"/>
              </a:rPr>
              <a:t>Amortizaciones con cambio de tasas desconocido</a:t>
            </a:r>
          </a:p>
        </p:txBody>
      </p:sp>
      <p:sp>
        <p:nvSpPr>
          <p:cNvPr id="48130" name="Text Box 4"/>
          <p:cNvSpPr txBox="1">
            <a:spLocks noChangeArrowheads="1"/>
          </p:cNvSpPr>
          <p:nvPr/>
        </p:nvSpPr>
        <p:spPr bwMode="auto">
          <a:xfrm>
            <a:off x="231820" y="1074429"/>
            <a:ext cx="8548352"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Se calcula el pago anual sin considerar el cambio de tasas. Al momento de conocer el cambio de tasas, se recalcula el pago anual. Entonces el pago inicial satisface:</a:t>
            </a:r>
          </a:p>
        </p:txBody>
      </p:sp>
      <p:sp>
        <p:nvSpPr>
          <p:cNvPr id="21511" name="Text Box 4"/>
          <p:cNvSpPr txBox="1">
            <a:spLocks noChangeArrowheads="1"/>
          </p:cNvSpPr>
          <p:nvPr/>
        </p:nvSpPr>
        <p:spPr bwMode="auto">
          <a:xfrm>
            <a:off x="240154" y="2903935"/>
            <a:ext cx="85483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Después de </a:t>
            </a:r>
            <a:r>
              <a:rPr lang="es-ES_tradnl" altLang="en-US" sz="1650" i="1">
                <a:latin typeface="Times New Roman" panose="02020603050405020304" pitchFamily="18" charset="0"/>
              </a:rPr>
              <a:t>k</a:t>
            </a:r>
            <a:r>
              <a:rPr lang="es-ES_tradnl" altLang="en-US" sz="1650">
                <a:latin typeface="Century Gothic" panose="020B0502020202020204" pitchFamily="34" charset="0"/>
              </a:rPr>
              <a:t> periodos y dado el cambio en la tasa de interés, se debe satisfacer:</a:t>
            </a:r>
          </a:p>
        </p:txBody>
      </p:sp>
      <p:graphicFrame>
        <p:nvGraphicFramePr>
          <p:cNvPr id="20483" name="Object 4"/>
          <p:cNvGraphicFramePr>
            <a:graphicFrameLocks noChangeAspect="1"/>
          </p:cNvGraphicFramePr>
          <p:nvPr/>
        </p:nvGraphicFramePr>
        <p:xfrm>
          <a:off x="2599135" y="3488531"/>
          <a:ext cx="3800475" cy="904875"/>
        </p:xfrm>
        <a:graphic>
          <a:graphicData uri="http://schemas.openxmlformats.org/presentationml/2006/ole">
            <mc:AlternateContent xmlns:mc="http://schemas.openxmlformats.org/markup-compatibility/2006">
              <mc:Choice xmlns:v="urn:schemas-microsoft-com:vml" Requires="v">
                <p:oleObj spid="_x0000_s68624" name="Ecuación" r:id="rId4" imgW="2133600" imgH="508000" progId="Equation.3">
                  <p:embed/>
                </p:oleObj>
              </mc:Choice>
              <mc:Fallback>
                <p:oleObj name="Ecuación" r:id="rId4" imgW="2133600" imgH="508000" progId="Equation.3">
                  <p:embed/>
                  <p:pic>
                    <p:nvPicPr>
                      <p:cNvPr id="2048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135" y="3488531"/>
                        <a:ext cx="3800475" cy="90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482" name="Object 2"/>
          <p:cNvGraphicFramePr>
            <a:graphicFrameLocks noChangeAspect="1"/>
          </p:cNvGraphicFramePr>
          <p:nvPr/>
        </p:nvGraphicFramePr>
        <p:xfrm>
          <a:off x="3265886" y="2176464"/>
          <a:ext cx="2488406" cy="837010"/>
        </p:xfrm>
        <a:graphic>
          <a:graphicData uri="http://schemas.openxmlformats.org/presentationml/2006/ole">
            <mc:AlternateContent xmlns:mc="http://schemas.openxmlformats.org/markup-compatibility/2006">
              <mc:Choice xmlns:v="urn:schemas-microsoft-com:vml" Requires="v">
                <p:oleObj spid="_x0000_s68625" name="Ecuación" r:id="rId6" imgW="1397000" imgH="469900" progId="Equation.3">
                  <p:embed/>
                </p:oleObj>
              </mc:Choice>
              <mc:Fallback>
                <p:oleObj name="Ecuación" r:id="rId6" imgW="1397000" imgH="469900" progId="Equation.3">
                  <p:embed/>
                  <p:pic>
                    <p:nvPicPr>
                      <p:cNvPr id="2048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886" y="2176464"/>
                        <a:ext cx="2488406" cy="8370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Cambio de Tasas Desconocido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4761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367048" y="943378"/>
            <a:ext cx="840346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Existen principalmente dos métodos para el pago de una deuda:</a:t>
            </a:r>
          </a:p>
        </p:txBody>
      </p:sp>
      <p:sp>
        <p:nvSpPr>
          <p:cNvPr id="10" name="Text Box 4"/>
          <p:cNvSpPr txBox="1">
            <a:spLocks noChangeArrowheads="1"/>
          </p:cNvSpPr>
          <p:nvPr/>
        </p:nvSpPr>
        <p:spPr bwMode="auto">
          <a:xfrm>
            <a:off x="371810" y="1793484"/>
            <a:ext cx="840346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B36932"/>
              </a:buClr>
              <a:buFontTx/>
              <a:buAutoNum type="arabicPeriod"/>
            </a:pPr>
            <a:r>
              <a:rPr lang="es-ES_tradnl" altLang="en-US" sz="1650" dirty="0">
                <a:solidFill>
                  <a:srgbClr val="006853"/>
                </a:solidFill>
                <a:latin typeface="Century Gothic" panose="020B0502020202020204" pitchFamily="34" charset="0"/>
              </a:rPr>
              <a:t>Amortización: </a:t>
            </a:r>
            <a:r>
              <a:rPr lang="es-ES_tradnl" altLang="en-US" sz="1650" dirty="0">
                <a:latin typeface="Century Gothic" panose="020B0502020202020204" pitchFamily="34" charset="0"/>
              </a:rPr>
              <a:t>Bajo este método el deudor liquida su deuda mediante pagos periódicos generalmente iguales que incluyen los intereses y el capital.</a:t>
            </a:r>
          </a:p>
        </p:txBody>
      </p:sp>
      <p:sp>
        <p:nvSpPr>
          <p:cNvPr id="5" name="Text Box 4"/>
          <p:cNvSpPr txBox="1">
            <a:spLocks noChangeArrowheads="1"/>
          </p:cNvSpPr>
          <p:nvPr/>
        </p:nvSpPr>
        <p:spPr bwMode="auto">
          <a:xfrm>
            <a:off x="356333" y="2798372"/>
            <a:ext cx="840346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B36932"/>
              </a:buClr>
              <a:buFont typeface="Arial" panose="020B0604020202020204" pitchFamily="34" charset="0"/>
              <a:buAutoNum type="arabicPeriod" startAt="2"/>
            </a:pPr>
            <a:r>
              <a:rPr lang="es-ES_tradnl" altLang="en-US" sz="1650" dirty="0">
                <a:solidFill>
                  <a:srgbClr val="006853"/>
                </a:solidFill>
                <a:latin typeface="Century Gothic" panose="020B0502020202020204" pitchFamily="34" charset="0"/>
              </a:rPr>
              <a:t>Fondo de Amortización: </a:t>
            </a:r>
            <a:r>
              <a:rPr lang="es-ES_tradnl" altLang="en-US" sz="1650" dirty="0">
                <a:latin typeface="Century Gothic" panose="020B0502020202020204" pitchFamily="34" charset="0"/>
              </a:rPr>
              <a:t>El acreedor recibe pagos periódicos de intereses y el valor nominal de la deuda al final. Con la finalidad de hacer frente al último pago, el deudor crea un fondo por separado en el cual hace depósitos periódicos de tal forma que después del último depósito el fondo tiene el valor de la deuda original.</a:t>
            </a:r>
          </a:p>
        </p:txBody>
      </p:sp>
      <p:sp>
        <p:nvSpPr>
          <p:cNvPr id="7"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Introducción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45708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4"/>
          <p:cNvSpPr txBox="1">
            <a:spLocks noChangeArrowheads="1"/>
          </p:cNvSpPr>
          <p:nvPr/>
        </p:nvSpPr>
        <p:spPr bwMode="auto">
          <a:xfrm>
            <a:off x="368239" y="2053085"/>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graphicFrame>
        <p:nvGraphicFramePr>
          <p:cNvPr id="22530" name="Object 3"/>
          <p:cNvGraphicFramePr>
            <a:graphicFrameLocks noChangeAspect="1"/>
          </p:cNvGraphicFramePr>
          <p:nvPr>
            <p:extLst/>
          </p:nvPr>
        </p:nvGraphicFramePr>
        <p:xfrm>
          <a:off x="2349036" y="2107202"/>
          <a:ext cx="2275284" cy="652463"/>
        </p:xfrm>
        <a:graphic>
          <a:graphicData uri="http://schemas.openxmlformats.org/presentationml/2006/ole">
            <mc:AlternateContent xmlns:mc="http://schemas.openxmlformats.org/markup-compatibility/2006">
              <mc:Choice xmlns:v="urn:schemas-microsoft-com:vml" Requires="v">
                <p:oleObj spid="_x0000_s69652" name="Ecuación" r:id="rId4" imgW="1638300" imgH="469900" progId="Equation.3">
                  <p:embed/>
                </p:oleObj>
              </mc:Choice>
              <mc:Fallback>
                <p:oleObj name="Ecuación" r:id="rId4" imgW="1638300" imgH="469900" progId="Equation.3">
                  <p:embed/>
                  <p:pic>
                    <p:nvPicPr>
                      <p:cNvPr id="2253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036" y="2107202"/>
                        <a:ext cx="2275284"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2535" name="Text Box 4"/>
          <p:cNvSpPr txBox="1">
            <a:spLocks noChangeArrowheads="1"/>
          </p:cNvSpPr>
          <p:nvPr/>
        </p:nvSpPr>
        <p:spPr bwMode="auto">
          <a:xfrm>
            <a:off x="600906" y="2793156"/>
            <a:ext cx="628425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Entonces cuando cambia el interés:</a:t>
            </a:r>
          </a:p>
        </p:txBody>
      </p:sp>
      <p:graphicFrame>
        <p:nvGraphicFramePr>
          <p:cNvPr id="22531" name="Object 4"/>
          <p:cNvGraphicFramePr>
            <a:graphicFrameLocks noChangeAspect="1"/>
          </p:cNvGraphicFramePr>
          <p:nvPr>
            <p:extLst/>
          </p:nvPr>
        </p:nvGraphicFramePr>
        <p:xfrm>
          <a:off x="5054205" y="2632421"/>
          <a:ext cx="2793206" cy="698897"/>
        </p:xfrm>
        <a:graphic>
          <a:graphicData uri="http://schemas.openxmlformats.org/presentationml/2006/ole">
            <mc:AlternateContent xmlns:mc="http://schemas.openxmlformats.org/markup-compatibility/2006">
              <mc:Choice xmlns:v="urn:schemas-microsoft-com:vml" Requires="v">
                <p:oleObj spid="_x0000_s69653" name="Ecuación" r:id="rId6" imgW="2032000" imgH="508000" progId="Equation.3">
                  <p:embed/>
                </p:oleObj>
              </mc:Choice>
              <mc:Fallback>
                <p:oleObj name="Ecuación" r:id="rId6" imgW="2032000" imgH="508000" progId="Equation.3">
                  <p:embed/>
                  <p:pic>
                    <p:nvPicPr>
                      <p:cNvPr id="2253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4205" y="2632421"/>
                        <a:ext cx="2793206" cy="698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2253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5975" y="3350117"/>
            <a:ext cx="4972050" cy="123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a:extLst>
              <a:ext uri="{FF2B5EF4-FFF2-40B4-BE49-F238E27FC236}">
                <a16:creationId xmlns:a16="http://schemas.microsoft.com/office/drawing/2014/main" id="{7BD28EE5-EB92-9046-B014-35459A8909BF}"/>
              </a:ext>
            </a:extLst>
          </p:cNvPr>
          <p:cNvSpPr txBox="1">
            <a:spLocks noChangeArrowheads="1"/>
          </p:cNvSpPr>
          <p:nvPr/>
        </p:nvSpPr>
        <p:spPr bwMode="auto">
          <a:xfrm>
            <a:off x="367048" y="717000"/>
            <a:ext cx="84710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22</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Una deuda de $10,000 se va a pagar mediante 3 pagos anuales vencidos iguales, el primer año la tasa es de 5%, el segundo y tercer año es de 3%. Calcular el pago anual y realizar la tabla de amortización correspondiente, suponiendo que no se conoce el cambio en las tasas de interés.</a:t>
            </a:r>
          </a:p>
        </p:txBody>
      </p:sp>
      <p:sp>
        <p:nvSpPr>
          <p:cNvPr id="9"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Cambio de Tasas Desconocido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381054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FD48B92B-F919-ED4C-BC1E-B38D09927568}"/>
              </a:ext>
            </a:extLst>
          </p:cNvPr>
          <p:cNvSpPr txBox="1">
            <a:spLocks noChangeArrowheads="1"/>
          </p:cNvSpPr>
          <p:nvPr/>
        </p:nvSpPr>
        <p:spPr bwMode="auto">
          <a:xfrm>
            <a:off x="3505" y="2075461"/>
            <a:ext cx="9136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400" dirty="0">
                <a:solidFill>
                  <a:srgbClr val="006853"/>
                </a:solidFill>
                <a:latin typeface="Century Gothic" panose="020B0502020202020204" pitchFamily="34" charset="0"/>
              </a:rPr>
              <a:t>Fondos de Amortización</a:t>
            </a:r>
          </a:p>
          <a:p>
            <a:pPr algn="ctr" eaLnBrk="1" hangingPunct="1">
              <a:spcBef>
                <a:spcPct val="50000"/>
              </a:spcBef>
            </a:pPr>
            <a:r>
              <a:rPr lang="es-ES_tradnl" altLang="en-US" sz="2400" dirty="0">
                <a:solidFill>
                  <a:srgbClr val="006853"/>
                </a:solidFill>
                <a:latin typeface="Century Gothic" panose="020B0502020202020204" pitchFamily="34" charset="0"/>
              </a:rPr>
              <a:t>(</a:t>
            </a:r>
            <a:r>
              <a:rPr lang="es-ES_tradnl" altLang="en-US" sz="2400" i="1" dirty="0" err="1">
                <a:solidFill>
                  <a:srgbClr val="006853"/>
                </a:solidFill>
                <a:latin typeface="Times New Roman" panose="02020603050405020304" pitchFamily="18" charset="0"/>
                <a:cs typeface="Times New Roman" panose="02020603050405020304" pitchFamily="18" charset="0"/>
              </a:rPr>
              <a:t>Sinking</a:t>
            </a:r>
            <a:r>
              <a:rPr lang="es-ES_tradnl" altLang="en-US" sz="2400" i="1" dirty="0">
                <a:solidFill>
                  <a:srgbClr val="006853"/>
                </a:solidFill>
                <a:latin typeface="Times New Roman" panose="02020603050405020304" pitchFamily="18" charset="0"/>
                <a:cs typeface="Times New Roman" panose="02020603050405020304" pitchFamily="18" charset="0"/>
              </a:rPr>
              <a:t> </a:t>
            </a:r>
            <a:r>
              <a:rPr lang="es-ES_tradnl" altLang="en-US" sz="2400" i="1" dirty="0" err="1">
                <a:solidFill>
                  <a:srgbClr val="006853"/>
                </a:solidFill>
                <a:latin typeface="Times New Roman" panose="02020603050405020304" pitchFamily="18" charset="0"/>
                <a:cs typeface="Times New Roman" panose="02020603050405020304" pitchFamily="18" charset="0"/>
              </a:rPr>
              <a:t>Funds</a:t>
            </a:r>
            <a:r>
              <a:rPr lang="es-ES_tradnl" altLang="en-US" sz="2400" dirty="0">
                <a:solidFill>
                  <a:srgbClr val="006853"/>
                </a:solidFill>
                <a:latin typeface="Century Gothic" panose="020B0502020202020204" pitchFamily="34" charset="0"/>
              </a:rPr>
              <a:t>)</a:t>
            </a:r>
          </a:p>
        </p:txBody>
      </p:sp>
    </p:spTree>
    <p:extLst>
      <p:ext uri="{BB962C8B-B14F-4D97-AF65-F5344CB8AC3E}">
        <p14:creationId xmlns:p14="http://schemas.microsoft.com/office/powerpoint/2010/main" val="2408041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noChangeArrowheads="1"/>
          </p:cNvSpPr>
          <p:nvPr/>
        </p:nvSpPr>
        <p:spPr bwMode="auto">
          <a:xfrm>
            <a:off x="397081" y="914400"/>
            <a:ext cx="83734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Bajo este método, el deudor le paga al acreedor los intereses y el valor nominal de la deuda al final del plazo (no se reduce la deuda con los pagos).</a:t>
            </a:r>
          </a:p>
        </p:txBody>
      </p:sp>
      <p:sp>
        <p:nvSpPr>
          <p:cNvPr id="34820" name="Text Box 4"/>
          <p:cNvSpPr txBox="1">
            <a:spLocks noChangeArrowheads="1"/>
          </p:cNvSpPr>
          <p:nvPr/>
        </p:nvSpPr>
        <p:spPr bwMode="auto">
          <a:xfrm>
            <a:off x="386366" y="1939529"/>
            <a:ext cx="837343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Con la finalidad de poder hacer el último pago, el deudor crea un fondo por separado en el cual hace depósitos periódicos iguales de tal forma que después del último depósito el fondo tiene el valor de la deuda original. Así mismo, este fondo gana intereses, pero no necesariamente a la tasa que cobra el acreedor.</a:t>
            </a:r>
          </a:p>
        </p:txBody>
      </p:sp>
      <p:sp>
        <p:nvSpPr>
          <p:cNvPr id="34821" name="Text Box 4"/>
          <p:cNvSpPr txBox="1">
            <a:spLocks noChangeArrowheads="1"/>
          </p:cNvSpPr>
          <p:nvPr/>
        </p:nvSpPr>
        <p:spPr bwMode="auto">
          <a:xfrm>
            <a:off x="386366" y="3733800"/>
            <a:ext cx="83734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La suma del depósito que se hace en el fondo y los intereses que se pagan en cada periodo se conoce como el </a:t>
            </a:r>
            <a:r>
              <a:rPr lang="es-ES_tradnl" altLang="en-US" sz="1650" dirty="0">
                <a:solidFill>
                  <a:srgbClr val="B36932"/>
                </a:solidFill>
                <a:latin typeface="Century Gothic" panose="020B0502020202020204" pitchFamily="34" charset="0"/>
              </a:rPr>
              <a:t>costo de la deuda por periodo</a:t>
            </a:r>
            <a:r>
              <a:rPr lang="es-ES_tradnl" altLang="en-US" sz="1650" dirty="0">
                <a:latin typeface="Century Gothic" panose="020B0502020202020204" pitchFamily="34" charset="0"/>
              </a:rPr>
              <a:t>.</a:t>
            </a:r>
          </a:p>
        </p:txBody>
      </p:sp>
      <p:sp>
        <p:nvSpPr>
          <p:cNvPr id="6" name="Text Box 3">
            <a:extLst>
              <a:ext uri="{FF2B5EF4-FFF2-40B4-BE49-F238E27FC236}">
                <a16:creationId xmlns:a16="http://schemas.microsoft.com/office/drawing/2014/main" id="{97D6F765-7AAB-3D4C-A212-6EB37FE515C9}"/>
              </a:ext>
            </a:extLst>
          </p:cNvPr>
          <p:cNvSpPr txBox="1">
            <a:spLocks noChangeArrowheads="1"/>
          </p:cNvSpPr>
          <p:nvPr/>
        </p:nvSpPr>
        <p:spPr bwMode="auto">
          <a:xfrm>
            <a:off x="2278990" y="221026"/>
            <a:ext cx="685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es-ES_tradnl" altLang="en-US" sz="2400" dirty="0">
                <a:solidFill>
                  <a:srgbClr val="006853"/>
                </a:solidFill>
                <a:latin typeface="Century Gothic" panose="020B0502020202020204" pitchFamily="34" charset="0"/>
              </a:rPr>
              <a:t>Concepto</a:t>
            </a:r>
          </a:p>
        </p:txBody>
      </p:sp>
      <p:sp>
        <p:nvSpPr>
          <p:cNvPr id="7"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Concepto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9643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367048" y="672920"/>
            <a:ext cx="84710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Considere entonces que el fondo de amortización que se va a constituir durante </a:t>
            </a:r>
            <a:r>
              <a:rPr lang="es-ES_tradnl" altLang="en-US" sz="1650" i="1" dirty="0">
                <a:latin typeface="Times New Roman" panose="02020603050405020304" pitchFamily="18" charset="0"/>
              </a:rPr>
              <a:t>n</a:t>
            </a:r>
            <a:r>
              <a:rPr lang="es-ES_tradnl" altLang="en-US" sz="1650" dirty="0">
                <a:latin typeface="Century Gothic" panose="020B0502020202020204" pitchFamily="34" charset="0"/>
              </a:rPr>
              <a:t> años con </a:t>
            </a:r>
            <a:r>
              <a:rPr lang="es-ES_tradnl" altLang="en-US" sz="1650" i="1" dirty="0">
                <a:latin typeface="Times New Roman" panose="02020603050405020304" pitchFamily="18" charset="0"/>
              </a:rPr>
              <a:t>m</a:t>
            </a:r>
            <a:r>
              <a:rPr lang="es-ES_tradnl" altLang="en-US" sz="1650" dirty="0">
                <a:latin typeface="Century Gothic" panose="020B0502020202020204" pitchFamily="34" charset="0"/>
              </a:rPr>
              <a:t> depósitos cada año a una tasa de interés efectiva anual </a:t>
            </a:r>
            <a:r>
              <a:rPr lang="es-ES_tradnl" altLang="en-US" sz="1650" i="1" dirty="0">
                <a:latin typeface="Times New Roman" panose="02020603050405020304" pitchFamily="18" charset="0"/>
              </a:rPr>
              <a:t>j</a:t>
            </a:r>
            <a:r>
              <a:rPr lang="es-ES_tradnl" altLang="en-US" sz="1650" dirty="0">
                <a:latin typeface="Century Gothic" panose="020B0502020202020204" pitchFamily="34" charset="0"/>
              </a:rPr>
              <a:t> y que se pagan intereses por periodo a una tasa de interés efectiva anual </a:t>
            </a:r>
            <a:r>
              <a:rPr lang="es-ES_tradnl" altLang="en-US" sz="1650" i="1" dirty="0">
                <a:latin typeface="Times New Roman" panose="02020603050405020304" pitchFamily="18" charset="0"/>
              </a:rPr>
              <a:t>i</a:t>
            </a:r>
            <a:r>
              <a:rPr lang="es-ES_tradnl" altLang="en-US" sz="1650" dirty="0">
                <a:latin typeface="Century Gothic" panose="020B0502020202020204" pitchFamily="34" charset="0"/>
              </a:rPr>
              <a:t>, el depósito que se hace en cada periodo al fondo </a:t>
            </a:r>
            <a:r>
              <a:rPr lang="es-ES_tradnl" altLang="en-US" sz="1650" i="1" dirty="0">
                <a:latin typeface="Times New Roman" panose="02020603050405020304" pitchFamily="18" charset="0"/>
              </a:rPr>
              <a:t>X/m</a:t>
            </a:r>
            <a:r>
              <a:rPr lang="es-ES_tradnl" altLang="en-US" sz="1650" dirty="0">
                <a:latin typeface="Century Gothic" panose="020B0502020202020204" pitchFamily="34" charset="0"/>
              </a:rPr>
              <a:t>, considerando depósitos iguales en cada periodo, debe satisfacer:</a:t>
            </a:r>
          </a:p>
        </p:txBody>
      </p:sp>
      <p:sp>
        <p:nvSpPr>
          <p:cNvPr id="13318" name="Text Box 4"/>
          <p:cNvSpPr txBox="1">
            <a:spLocks noChangeArrowheads="1"/>
          </p:cNvSpPr>
          <p:nvPr/>
        </p:nvSpPr>
        <p:spPr bwMode="auto">
          <a:xfrm>
            <a:off x="356333" y="2437426"/>
            <a:ext cx="75196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Valor nominal de la deuda (</a:t>
            </a:r>
            <a:r>
              <a:rPr lang="es-ES_tradnl" altLang="en-US" sz="1650" i="1">
                <a:latin typeface="Century Gothic" panose="020B0502020202020204" pitchFamily="34" charset="0"/>
              </a:rPr>
              <a:t>VND</a:t>
            </a:r>
            <a:r>
              <a:rPr lang="es-ES_tradnl" altLang="en-US" sz="1650">
                <a:latin typeface="Century Gothic" panose="020B0502020202020204" pitchFamily="34" charset="0"/>
              </a:rPr>
              <a:t>)=</a:t>
            </a:r>
          </a:p>
        </p:txBody>
      </p:sp>
      <p:graphicFrame>
        <p:nvGraphicFramePr>
          <p:cNvPr id="13314" name="Object 2"/>
          <p:cNvGraphicFramePr>
            <a:graphicFrameLocks noChangeAspect="1"/>
          </p:cNvGraphicFramePr>
          <p:nvPr>
            <p:extLst/>
          </p:nvPr>
        </p:nvGraphicFramePr>
        <p:xfrm>
          <a:off x="3993156" y="2386884"/>
          <a:ext cx="561975" cy="441722"/>
        </p:xfrm>
        <a:graphic>
          <a:graphicData uri="http://schemas.openxmlformats.org/presentationml/2006/ole">
            <mc:AlternateContent xmlns:mc="http://schemas.openxmlformats.org/markup-compatibility/2006">
              <mc:Choice xmlns:v="urn:schemas-microsoft-com:vml" Requires="v">
                <p:oleObj spid="_x0000_s70672" name="Ecuación" r:id="rId4" imgW="355446" imgH="279279" progId="Equation.3">
                  <p:embed/>
                </p:oleObj>
              </mc:Choice>
              <mc:Fallback>
                <p:oleObj name="Ecuación" r:id="rId4" imgW="355446" imgH="279279" progId="Equation.3">
                  <p:embed/>
                  <p:pic>
                    <p:nvPicPr>
                      <p:cNvPr id="133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156" y="2386884"/>
                        <a:ext cx="561975" cy="441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19" name="Text Box 4"/>
          <p:cNvSpPr txBox="1">
            <a:spLocks noChangeArrowheads="1"/>
          </p:cNvSpPr>
          <p:nvPr/>
        </p:nvSpPr>
        <p:spPr bwMode="auto">
          <a:xfrm>
            <a:off x="367048" y="3189686"/>
            <a:ext cx="744583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Intereses pagados en el periodo=(</a:t>
            </a:r>
            <a:r>
              <a:rPr lang="es-ES_tradnl" altLang="en-US" sz="1650" i="1" dirty="0">
                <a:latin typeface="Century Gothic" panose="020B0502020202020204" pitchFamily="34" charset="0"/>
              </a:rPr>
              <a:t>VND</a:t>
            </a:r>
            <a:r>
              <a:rPr lang="es-ES_tradnl" altLang="en-US" sz="1650" dirty="0">
                <a:latin typeface="Century Gothic" panose="020B0502020202020204" pitchFamily="34" charset="0"/>
              </a:rPr>
              <a:t>)</a:t>
            </a:r>
            <a:r>
              <a:rPr lang="es-ES_tradnl" altLang="en-US" sz="1650" i="1" dirty="0">
                <a:latin typeface="Century Gothic" panose="020B0502020202020204" pitchFamily="34" charset="0"/>
              </a:rPr>
              <a:t>*</a:t>
            </a:r>
          </a:p>
        </p:txBody>
      </p:sp>
      <p:graphicFrame>
        <p:nvGraphicFramePr>
          <p:cNvPr id="13315" name="Object 3"/>
          <p:cNvGraphicFramePr>
            <a:graphicFrameLocks noChangeAspect="1"/>
          </p:cNvGraphicFramePr>
          <p:nvPr>
            <p:extLst/>
          </p:nvPr>
        </p:nvGraphicFramePr>
        <p:xfrm>
          <a:off x="4603844" y="2987280"/>
          <a:ext cx="661988" cy="763190"/>
        </p:xfrm>
        <a:graphic>
          <a:graphicData uri="http://schemas.openxmlformats.org/presentationml/2006/ole">
            <mc:AlternateContent xmlns:mc="http://schemas.openxmlformats.org/markup-compatibility/2006">
              <mc:Choice xmlns:v="urn:schemas-microsoft-com:vml" Requires="v">
                <p:oleObj spid="_x0000_s70673" name="Ecuación" r:id="rId6" imgW="418918" imgH="482391" progId="Equation.3">
                  <p:embed/>
                </p:oleObj>
              </mc:Choice>
              <mc:Fallback>
                <p:oleObj name="Ecuación" r:id="rId6" imgW="418918" imgH="482391" progId="Equation.3">
                  <p:embed/>
                  <p:pic>
                    <p:nvPicPr>
                      <p:cNvPr id="1331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844" y="2987280"/>
                        <a:ext cx="661988" cy="763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0" name="Text Box 4"/>
          <p:cNvSpPr txBox="1">
            <a:spLocks noChangeArrowheads="1"/>
          </p:cNvSpPr>
          <p:nvPr/>
        </p:nvSpPr>
        <p:spPr bwMode="auto">
          <a:xfrm>
            <a:off x="356333" y="3832622"/>
            <a:ext cx="84817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Donde </a:t>
            </a:r>
            <a:r>
              <a:rPr lang="es-ES_tradnl" altLang="en-US" sz="1650" i="1" dirty="0">
                <a:latin typeface="Times New Roman" panose="02020603050405020304" pitchFamily="18" charset="0"/>
              </a:rPr>
              <a:t>j</a:t>
            </a:r>
            <a:r>
              <a:rPr lang="es-ES_tradnl" altLang="en-US" sz="1650" baseline="30000" dirty="0">
                <a:latin typeface="Century Gothic" panose="020B0502020202020204" pitchFamily="34" charset="0"/>
              </a:rPr>
              <a:t>(</a:t>
            </a:r>
            <a:r>
              <a:rPr lang="es-ES_tradnl" altLang="en-US" sz="1650" i="1" baseline="30000" dirty="0">
                <a:latin typeface="Times New Roman" panose="02020603050405020304" pitchFamily="18" charset="0"/>
              </a:rPr>
              <a:t>m</a:t>
            </a:r>
            <a:r>
              <a:rPr lang="es-ES_tradnl" altLang="en-US" sz="1650" baseline="30000" dirty="0">
                <a:latin typeface="Century Gothic" panose="020B0502020202020204" pitchFamily="34" charset="0"/>
              </a:rPr>
              <a:t>)</a:t>
            </a:r>
            <a:r>
              <a:rPr lang="es-ES_tradnl" altLang="en-US" sz="1650" dirty="0">
                <a:latin typeface="Century Gothic" panose="020B0502020202020204" pitchFamily="34" charset="0"/>
              </a:rPr>
              <a:t> e </a:t>
            </a:r>
            <a:r>
              <a:rPr lang="es-ES_tradnl" altLang="en-US" sz="1650" i="1" dirty="0">
                <a:latin typeface="Times New Roman" panose="02020603050405020304" pitchFamily="18" charset="0"/>
              </a:rPr>
              <a:t>i</a:t>
            </a:r>
            <a:r>
              <a:rPr lang="es-ES_tradnl" altLang="en-US" sz="1650" baseline="30000" dirty="0">
                <a:latin typeface="Century Gothic" panose="020B0502020202020204" pitchFamily="34" charset="0"/>
              </a:rPr>
              <a:t>(</a:t>
            </a:r>
            <a:r>
              <a:rPr lang="es-ES_tradnl" altLang="en-US" sz="1650" i="1" baseline="30000" dirty="0">
                <a:latin typeface="Times New Roman" panose="02020603050405020304" pitchFamily="18" charset="0"/>
              </a:rPr>
              <a:t>m</a:t>
            </a:r>
            <a:r>
              <a:rPr lang="es-ES_tradnl" altLang="en-US" sz="1650" baseline="30000" dirty="0">
                <a:latin typeface="Century Gothic" panose="020B0502020202020204" pitchFamily="34" charset="0"/>
              </a:rPr>
              <a:t>)</a:t>
            </a:r>
            <a:r>
              <a:rPr lang="es-ES_tradnl" altLang="en-US" sz="1650" dirty="0">
                <a:latin typeface="Century Gothic" panose="020B0502020202020204" pitchFamily="34" charset="0"/>
              </a:rPr>
              <a:t> son las tasas de interés nominales equivalentes a las tasas de interés efectivas anuales </a:t>
            </a:r>
            <a:r>
              <a:rPr lang="es-ES_tradnl" altLang="en-US" sz="1650" i="1" dirty="0">
                <a:latin typeface="Times New Roman" panose="02020603050405020304" pitchFamily="18" charset="0"/>
              </a:rPr>
              <a:t>j</a:t>
            </a:r>
            <a:r>
              <a:rPr lang="es-ES_tradnl" altLang="en-US" sz="1650" dirty="0">
                <a:latin typeface="Century Gothic" panose="020B0502020202020204" pitchFamily="34" charset="0"/>
              </a:rPr>
              <a:t> e </a:t>
            </a:r>
            <a:r>
              <a:rPr lang="es-ES_tradnl" altLang="en-US" sz="1650" i="1" dirty="0">
                <a:latin typeface="Times New Roman" panose="02020603050405020304" pitchFamily="18" charset="0"/>
              </a:rPr>
              <a:t>i</a:t>
            </a:r>
            <a:r>
              <a:rPr lang="es-ES_tradnl" altLang="en-US" sz="1650" dirty="0">
                <a:latin typeface="Century Gothic" panose="020B0502020202020204" pitchFamily="34" charset="0"/>
              </a:rPr>
              <a:t>, respectivamente.</a:t>
            </a:r>
          </a:p>
        </p:txBody>
      </p:sp>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Valor de la Deuda</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37575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4"/>
          <p:cNvSpPr txBox="1">
            <a:spLocks noChangeArrowheads="1"/>
          </p:cNvSpPr>
          <p:nvPr/>
        </p:nvSpPr>
        <p:spPr bwMode="auto">
          <a:xfrm>
            <a:off x="377763" y="681038"/>
            <a:ext cx="84603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Por lo tanto:</a:t>
            </a:r>
          </a:p>
        </p:txBody>
      </p:sp>
      <p:sp>
        <p:nvSpPr>
          <p:cNvPr id="62466" name="Text Box 4"/>
          <p:cNvSpPr txBox="1">
            <a:spLocks noChangeArrowheads="1"/>
          </p:cNvSpPr>
          <p:nvPr/>
        </p:nvSpPr>
        <p:spPr bwMode="auto">
          <a:xfrm>
            <a:off x="367047" y="951311"/>
            <a:ext cx="84603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Costo de la deuda por periodo</a:t>
            </a:r>
          </a:p>
        </p:txBody>
      </p:sp>
      <p:graphicFrame>
        <p:nvGraphicFramePr>
          <p:cNvPr id="62467" name="Object 2"/>
          <p:cNvGraphicFramePr>
            <a:graphicFrameLocks noChangeAspect="1"/>
          </p:cNvGraphicFramePr>
          <p:nvPr/>
        </p:nvGraphicFramePr>
        <p:xfrm>
          <a:off x="4538664" y="825104"/>
          <a:ext cx="1945481" cy="694134"/>
        </p:xfrm>
        <a:graphic>
          <a:graphicData uri="http://schemas.openxmlformats.org/presentationml/2006/ole">
            <mc:AlternateContent xmlns:mc="http://schemas.openxmlformats.org/markup-compatibility/2006">
              <mc:Choice xmlns:v="urn:schemas-microsoft-com:vml" Requires="v">
                <p:oleObj spid="_x0000_s71717" name="Ecuación" r:id="rId4" imgW="1422400" imgH="508000" progId="Equation.3">
                  <p:embed/>
                </p:oleObj>
              </mc:Choice>
              <mc:Fallback>
                <p:oleObj name="Ecuación" r:id="rId4" imgW="1422400" imgH="508000" progId="Equation.3">
                  <p:embed/>
                  <p:pic>
                    <p:nvPicPr>
                      <p:cNvPr id="624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8664" y="825104"/>
                        <a:ext cx="1945481" cy="694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4572000" y="1437086"/>
          <a:ext cx="1676400" cy="759619"/>
        </p:xfrm>
        <a:graphic>
          <a:graphicData uri="http://schemas.openxmlformats.org/presentationml/2006/ole">
            <mc:AlternateContent xmlns:mc="http://schemas.openxmlformats.org/markup-compatibility/2006">
              <mc:Choice xmlns:v="urn:schemas-microsoft-com:vml" Requires="v">
                <p:oleObj spid="_x0000_s71718" name="Ecuación" r:id="rId6" imgW="1231366" imgH="558558" progId="Equation.3">
                  <p:embed/>
                </p:oleObj>
              </mc:Choice>
              <mc:Fallback>
                <p:oleObj name="Ecuación" r:id="rId6" imgW="1231366" imgH="558558" progId="Equation.3">
                  <p:embed/>
                  <p:pic>
                    <p:nvPicPr>
                      <p:cNvPr id="1433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437086"/>
                        <a:ext cx="1676400" cy="759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40" name="Object 5"/>
          <p:cNvGraphicFramePr>
            <a:graphicFrameLocks noChangeAspect="1"/>
          </p:cNvGraphicFramePr>
          <p:nvPr/>
        </p:nvGraphicFramePr>
        <p:xfrm>
          <a:off x="4604149" y="2247900"/>
          <a:ext cx="2182415" cy="652463"/>
        </p:xfrm>
        <a:graphic>
          <a:graphicData uri="http://schemas.openxmlformats.org/presentationml/2006/ole">
            <mc:AlternateContent xmlns:mc="http://schemas.openxmlformats.org/markup-compatibility/2006">
              <mc:Choice xmlns:v="urn:schemas-microsoft-com:vml" Requires="v">
                <p:oleObj spid="_x0000_s71719" name="Ecuación" r:id="rId8" imgW="1612900" imgH="482600" progId="Equation.3">
                  <p:embed/>
                </p:oleObj>
              </mc:Choice>
              <mc:Fallback>
                <p:oleObj name="Ecuación" r:id="rId8" imgW="1612900" imgH="482600" progId="Equation.3">
                  <p:embed/>
                  <p:pic>
                    <p:nvPicPr>
                      <p:cNvPr id="1434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4149" y="2247900"/>
                        <a:ext cx="2182415"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46" name="Text Box 4"/>
          <p:cNvSpPr txBox="1">
            <a:spLocks noChangeArrowheads="1"/>
          </p:cNvSpPr>
          <p:nvPr/>
        </p:nvSpPr>
        <p:spPr bwMode="auto">
          <a:xfrm>
            <a:off x="375381" y="2842023"/>
            <a:ext cx="84603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Considerando que </a:t>
            </a:r>
            <a:r>
              <a:rPr lang="es-ES_tradnl" altLang="en-US" sz="1650" i="1">
                <a:latin typeface="Times New Roman" panose="02020603050405020304" pitchFamily="18" charset="0"/>
              </a:rPr>
              <a:t>i=j</a:t>
            </a:r>
            <a:r>
              <a:rPr lang="es-ES_tradnl" altLang="en-US" sz="1650">
                <a:latin typeface="Century Gothic" panose="020B0502020202020204" pitchFamily="34" charset="0"/>
              </a:rPr>
              <a:t>, se tiene:</a:t>
            </a:r>
          </a:p>
        </p:txBody>
      </p:sp>
      <p:sp>
        <p:nvSpPr>
          <p:cNvPr id="14347" name="Text Box 4"/>
          <p:cNvSpPr txBox="1">
            <a:spLocks noChangeArrowheads="1"/>
          </p:cNvSpPr>
          <p:nvPr/>
        </p:nvSpPr>
        <p:spPr bwMode="auto">
          <a:xfrm>
            <a:off x="367047" y="3192067"/>
            <a:ext cx="846036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Costo de la deuda por periodo</a:t>
            </a:r>
          </a:p>
        </p:txBody>
      </p:sp>
      <p:graphicFrame>
        <p:nvGraphicFramePr>
          <p:cNvPr id="14341" name="Object 7"/>
          <p:cNvGraphicFramePr>
            <a:graphicFrameLocks noChangeAspect="1"/>
          </p:cNvGraphicFramePr>
          <p:nvPr/>
        </p:nvGraphicFramePr>
        <p:xfrm>
          <a:off x="4544617" y="3057525"/>
          <a:ext cx="3268265" cy="701279"/>
        </p:xfrm>
        <a:graphic>
          <a:graphicData uri="http://schemas.openxmlformats.org/presentationml/2006/ole">
            <mc:AlternateContent xmlns:mc="http://schemas.openxmlformats.org/markup-compatibility/2006">
              <mc:Choice xmlns:v="urn:schemas-microsoft-com:vml" Requires="v">
                <p:oleObj spid="_x0000_s71720" name="Ecuación" r:id="rId10" imgW="2247900" imgH="482600" progId="Equation.3">
                  <p:embed/>
                </p:oleObj>
              </mc:Choice>
              <mc:Fallback>
                <p:oleObj name="Ecuación" r:id="rId10" imgW="2247900" imgH="482600" progId="Equation.3">
                  <p:embed/>
                  <p:pic>
                    <p:nvPicPr>
                      <p:cNvPr id="1434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4617" y="3057525"/>
                        <a:ext cx="3268265" cy="701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4342" name="Object 8"/>
          <p:cNvGraphicFramePr>
            <a:graphicFrameLocks noChangeAspect="1"/>
          </p:cNvGraphicFramePr>
          <p:nvPr/>
        </p:nvGraphicFramePr>
        <p:xfrm>
          <a:off x="4585097" y="3706416"/>
          <a:ext cx="708422" cy="608409"/>
        </p:xfrm>
        <a:graphic>
          <a:graphicData uri="http://schemas.openxmlformats.org/presentationml/2006/ole">
            <mc:AlternateContent xmlns:mc="http://schemas.openxmlformats.org/markup-compatibility/2006">
              <mc:Choice xmlns:v="urn:schemas-microsoft-com:vml" Requires="v">
                <p:oleObj spid="_x0000_s71721" name="Ecuación" r:id="rId12" imgW="545863" imgH="469696" progId="Equation.3">
                  <p:embed/>
                </p:oleObj>
              </mc:Choice>
              <mc:Fallback>
                <p:oleObj name="Ecuación" r:id="rId12" imgW="545863" imgH="469696" progId="Equation.3">
                  <p:embed/>
                  <p:pic>
                    <p:nvPicPr>
                      <p:cNvPr id="14342"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5097" y="3706416"/>
                        <a:ext cx="708422" cy="608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48" name="Text Box 4"/>
          <p:cNvSpPr txBox="1">
            <a:spLocks noChangeArrowheads="1"/>
          </p:cNvSpPr>
          <p:nvPr/>
        </p:nvSpPr>
        <p:spPr bwMode="auto">
          <a:xfrm>
            <a:off x="367047" y="4207132"/>
            <a:ext cx="846036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Que corresponde al pago por periodo que se realiza en el pago de una deuda utilizando la tabla de amortización.</a:t>
            </a:r>
          </a:p>
        </p:txBody>
      </p:sp>
      <p:sp>
        <p:nvSpPr>
          <p:cNvPr id="13"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Costo de la Deuda</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288055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P spid="14347" grpId="0"/>
      <p:bldP spid="143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367048" y="750094"/>
            <a:ext cx="84710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En términos generales, una tabla de fondo de amortización sigue la siguiente estructura:</a:t>
            </a:r>
          </a:p>
        </p:txBody>
      </p:sp>
      <p:sp>
        <p:nvSpPr>
          <p:cNvPr id="9"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Estructura</a:t>
            </a:r>
            <a:endParaRPr sz="2400" dirty="0">
              <a:solidFill>
                <a:schemeClr val="lt1"/>
              </a:solidFill>
              <a:latin typeface="Montserrat"/>
              <a:ea typeface="Montserrat"/>
              <a:cs typeface="Montserrat"/>
              <a:sym typeface="Montserrat"/>
            </a:endParaRPr>
          </a:p>
        </p:txBody>
      </p:sp>
      <p:pic>
        <p:nvPicPr>
          <p:cNvPr id="2" name="Imagen 1"/>
          <p:cNvPicPr>
            <a:picLocks noChangeAspect="1"/>
          </p:cNvPicPr>
          <p:nvPr/>
        </p:nvPicPr>
        <p:blipFill>
          <a:blip r:embed="rId3"/>
          <a:stretch>
            <a:fillRect/>
          </a:stretch>
        </p:blipFill>
        <p:spPr>
          <a:xfrm>
            <a:off x="1105228" y="1492249"/>
            <a:ext cx="6976210" cy="2732617"/>
          </a:xfrm>
          <a:prstGeom prst="rect">
            <a:avLst/>
          </a:prstGeom>
        </p:spPr>
      </p:pic>
    </p:spTree>
    <p:extLst>
      <p:ext uri="{BB962C8B-B14F-4D97-AF65-F5344CB8AC3E}">
        <p14:creationId xmlns:p14="http://schemas.microsoft.com/office/powerpoint/2010/main" val="2104489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4"/>
          <p:cNvSpPr txBox="1">
            <a:spLocks noChangeArrowheads="1"/>
          </p:cNvSpPr>
          <p:nvPr/>
        </p:nvSpPr>
        <p:spPr bwMode="auto">
          <a:xfrm>
            <a:off x="367048" y="3142176"/>
            <a:ext cx="750893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graphicFrame>
        <p:nvGraphicFramePr>
          <p:cNvPr id="14339" name="Object 4"/>
          <p:cNvGraphicFramePr>
            <a:graphicFrameLocks noChangeAspect="1"/>
          </p:cNvGraphicFramePr>
          <p:nvPr/>
        </p:nvGraphicFramePr>
        <p:xfrm>
          <a:off x="1410892" y="3598070"/>
          <a:ext cx="1583531" cy="436960"/>
        </p:xfrm>
        <a:graphic>
          <a:graphicData uri="http://schemas.openxmlformats.org/presentationml/2006/ole">
            <mc:AlternateContent xmlns:mc="http://schemas.openxmlformats.org/markup-compatibility/2006">
              <mc:Choice xmlns:v="urn:schemas-microsoft-com:vml" Requires="v">
                <p:oleObj spid="_x0000_s72724" name="Ecuación" r:id="rId4" imgW="964781" imgH="266584" progId="Equation.3">
                  <p:embed/>
                </p:oleObj>
              </mc:Choice>
              <mc:Fallback>
                <p:oleObj name="Ecuación" r:id="rId4" imgW="964781" imgH="266584" progId="Equation.3">
                  <p:embed/>
                  <p:pic>
                    <p:nvPicPr>
                      <p:cNvPr id="1433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892" y="3598070"/>
                        <a:ext cx="1583531" cy="436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10 Grupo"/>
          <p:cNvGrpSpPr>
            <a:grpSpLocks/>
          </p:cNvGrpSpPr>
          <p:nvPr/>
        </p:nvGrpSpPr>
        <p:grpSpPr bwMode="auto">
          <a:xfrm>
            <a:off x="1438275" y="4051697"/>
            <a:ext cx="2481263" cy="770334"/>
            <a:chOff x="393700" y="5402263"/>
            <a:chExt cx="3308350" cy="1027112"/>
          </a:xfrm>
        </p:grpSpPr>
        <p:graphicFrame>
          <p:nvGraphicFramePr>
            <p:cNvPr id="66566" name="Object 5"/>
            <p:cNvGraphicFramePr>
              <a:graphicFrameLocks noChangeAspect="1"/>
            </p:cNvGraphicFramePr>
            <p:nvPr/>
          </p:nvGraphicFramePr>
          <p:xfrm>
            <a:off x="393700" y="5402263"/>
            <a:ext cx="3249613" cy="1027112"/>
          </p:xfrm>
          <a:graphic>
            <a:graphicData uri="http://schemas.openxmlformats.org/presentationml/2006/ole">
              <mc:AlternateContent xmlns:mc="http://schemas.openxmlformats.org/markup-compatibility/2006">
                <mc:Choice xmlns:v="urn:schemas-microsoft-com:vml" Requires="v">
                  <p:oleObj spid="_x0000_s72725" name="Ecuación" r:id="rId6" imgW="1485900" imgH="469900" progId="Equation.3">
                    <p:embed/>
                  </p:oleObj>
                </mc:Choice>
                <mc:Fallback>
                  <p:oleObj name="Ecuación" r:id="rId6" imgW="1485900" imgH="469900" progId="Equation.3">
                    <p:embed/>
                    <p:pic>
                      <p:nvPicPr>
                        <p:cNvPr id="6656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5402263"/>
                          <a:ext cx="3249613"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567" name="11 Rectángulo"/>
            <p:cNvSpPr>
              <a:spLocks noChangeArrowheads="1"/>
            </p:cNvSpPr>
            <p:nvPr/>
          </p:nvSpPr>
          <p:spPr bwMode="auto">
            <a:xfrm>
              <a:off x="2273300" y="5618163"/>
              <a:ext cx="1428750" cy="428625"/>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grpSp>
      <p:sp>
        <p:nvSpPr>
          <p:cNvPr id="9" name="Text Box 4">
            <a:extLst>
              <a:ext uri="{FF2B5EF4-FFF2-40B4-BE49-F238E27FC236}">
                <a16:creationId xmlns:a16="http://schemas.microsoft.com/office/drawing/2014/main" id="{90DD5A96-543F-4E42-8F2F-C47D47AAD2E7}"/>
              </a:ext>
            </a:extLst>
          </p:cNvPr>
          <p:cNvSpPr txBox="1">
            <a:spLocks noChangeArrowheads="1"/>
          </p:cNvSpPr>
          <p:nvPr/>
        </p:nvSpPr>
        <p:spPr bwMode="auto">
          <a:xfrm>
            <a:off x="367048" y="714394"/>
            <a:ext cx="8471079" cy="23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23</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Una deuda de $5,000 que devenga intereses al 4% de interés efectivo anual va a ser liquidada dentro de 4 años. Los intereses se pagan anualmente. El valor nominal de la deuda se va a acumular mediante un fondo de amortización al cual se le van a hacer aportaciones anuales y otorga un interés del 4% efectivo anual.</a:t>
            </a:r>
          </a:p>
          <a:p>
            <a:pPr algn="just" eaLnBrk="1" hangingPunct="1"/>
            <a:r>
              <a:rPr lang="es-ES_tradnl" altLang="en-US" sz="1650" dirty="0">
                <a:latin typeface="Century Gothic" panose="020B0502020202020204" pitchFamily="34" charset="0"/>
              </a:rPr>
              <a:t>¿Cuál es el importe de cada depósito?</a:t>
            </a:r>
          </a:p>
          <a:p>
            <a:pPr algn="just" eaLnBrk="1" hangingPunct="1"/>
            <a:r>
              <a:rPr lang="es-ES_tradnl" altLang="en-US" sz="1650" dirty="0">
                <a:latin typeface="Century Gothic" panose="020B0502020202020204" pitchFamily="34" charset="0"/>
              </a:rPr>
              <a:t>¿Cuál es el costo anual de la deuda?</a:t>
            </a:r>
          </a:p>
          <a:p>
            <a:pPr algn="just" eaLnBrk="1" hangingPunct="1"/>
            <a:r>
              <a:rPr lang="es-ES_tradnl" altLang="en-US" sz="1650" dirty="0">
                <a:latin typeface="Century Gothic" panose="020B0502020202020204" pitchFamily="34" charset="0"/>
              </a:rPr>
              <a:t>Construya la tabla del fondo de amortización.</a:t>
            </a:r>
          </a:p>
        </p:txBody>
      </p:sp>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21261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4"/>
          <p:cNvSpPr txBox="1">
            <a:spLocks noChangeArrowheads="1"/>
          </p:cNvSpPr>
          <p:nvPr/>
        </p:nvSpPr>
        <p:spPr bwMode="auto">
          <a:xfrm>
            <a:off x="367048" y="750094"/>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23 </a:t>
            </a:r>
            <a:r>
              <a:rPr lang="es-ES_tradnl" altLang="en-US" sz="1650" dirty="0">
                <a:solidFill>
                  <a:srgbClr val="006853"/>
                </a:solidFill>
                <a:latin typeface="Century Gothic" panose="020B0502020202020204" pitchFamily="34" charset="0"/>
              </a:rPr>
              <a:t>(</a:t>
            </a:r>
            <a:r>
              <a:rPr lang="es-ES_tradnl" altLang="en-US" sz="1650" i="1" dirty="0">
                <a:solidFill>
                  <a:srgbClr val="006853"/>
                </a:solidFill>
                <a:latin typeface="Times New Roman" panose="02020603050405020304" pitchFamily="18" charset="0"/>
              </a:rPr>
              <a:t>Continuación</a:t>
            </a:r>
            <a:r>
              <a:rPr lang="es-ES_tradnl" altLang="en-US" sz="1650" dirty="0">
                <a:solidFill>
                  <a:srgbClr val="006853"/>
                </a:solidFill>
                <a:latin typeface="Century Gothic" panose="020B0502020202020204" pitchFamily="34" charset="0"/>
              </a:rPr>
              <a:t>)</a:t>
            </a:r>
          </a:p>
        </p:txBody>
      </p:sp>
      <p:sp>
        <p:nvSpPr>
          <p:cNvPr id="68610" name="Text Box 4"/>
          <p:cNvSpPr txBox="1">
            <a:spLocks noChangeArrowheads="1"/>
          </p:cNvSpPr>
          <p:nvPr/>
        </p:nvSpPr>
        <p:spPr bwMode="auto">
          <a:xfrm>
            <a:off x="367048" y="1067992"/>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Costo anual de la deuda= pago de intereses + depósito</a:t>
            </a:r>
          </a:p>
        </p:txBody>
      </p:sp>
      <p:sp>
        <p:nvSpPr>
          <p:cNvPr id="36869" name="Text Box 4"/>
          <p:cNvSpPr txBox="1">
            <a:spLocks noChangeArrowheads="1"/>
          </p:cNvSpPr>
          <p:nvPr/>
        </p:nvSpPr>
        <p:spPr bwMode="auto">
          <a:xfrm>
            <a:off x="367048" y="1421607"/>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Intereses=$5,000(4%)=$200</a:t>
            </a:r>
          </a:p>
        </p:txBody>
      </p:sp>
      <p:sp>
        <p:nvSpPr>
          <p:cNvPr id="36870" name="Text Box 4"/>
          <p:cNvSpPr txBox="1">
            <a:spLocks noChangeArrowheads="1"/>
          </p:cNvSpPr>
          <p:nvPr/>
        </p:nvSpPr>
        <p:spPr bwMode="auto">
          <a:xfrm>
            <a:off x="367048" y="1796655"/>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Costo anual de la deuda= $200 + $1,177.45=$1,377.45</a:t>
            </a:r>
          </a:p>
        </p:txBody>
      </p:sp>
      <p:sp>
        <p:nvSpPr>
          <p:cNvPr id="36871" name="13 Rectángulo"/>
          <p:cNvSpPr>
            <a:spLocks noChangeArrowheads="1"/>
          </p:cNvSpPr>
          <p:nvPr/>
        </p:nvSpPr>
        <p:spPr bwMode="auto">
          <a:xfrm>
            <a:off x="4951241" y="1821657"/>
            <a:ext cx="990600" cy="321469"/>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pic>
        <p:nvPicPr>
          <p:cNvPr id="368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464594"/>
            <a:ext cx="5162550" cy="207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395548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4"/>
          <p:cNvSpPr txBox="1">
            <a:spLocks noChangeArrowheads="1"/>
          </p:cNvSpPr>
          <p:nvPr/>
        </p:nvSpPr>
        <p:spPr bwMode="auto">
          <a:xfrm>
            <a:off x="367048" y="920389"/>
            <a:ext cx="840346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Pagos Variables: </a:t>
            </a:r>
            <a:r>
              <a:rPr lang="es-ES_tradnl" altLang="en-US" sz="1650" dirty="0">
                <a:latin typeface="Century Gothic" panose="020B0502020202020204" pitchFamily="34" charset="0"/>
              </a:rPr>
              <a:t>Considere el caso en el cual se desea conocer el importe de una deuda que es liquidada por una sucesión de pagos anuales </a:t>
            </a:r>
            <a:r>
              <a:rPr lang="es-ES_tradnl" altLang="en-US" sz="1650" i="1" dirty="0">
                <a:latin typeface="Times New Roman" panose="02020603050405020304" pitchFamily="18" charset="0"/>
              </a:rPr>
              <a:t>u</a:t>
            </a:r>
            <a:r>
              <a:rPr lang="es-ES_tradnl" altLang="en-US" sz="1650" baseline="-25000" dirty="0">
                <a:latin typeface="Times New Roman" panose="02020603050405020304" pitchFamily="18" charset="0"/>
              </a:rPr>
              <a:t>1</a:t>
            </a:r>
            <a:r>
              <a:rPr lang="es-ES_tradnl" altLang="en-US" sz="1650" dirty="0">
                <a:latin typeface="Times New Roman" panose="02020603050405020304" pitchFamily="18" charset="0"/>
              </a:rPr>
              <a:t>,</a:t>
            </a:r>
            <a:r>
              <a:rPr lang="es-ES_tradnl" altLang="en-US" sz="1650" i="1" dirty="0">
                <a:latin typeface="Times New Roman" panose="02020603050405020304" pitchFamily="18" charset="0"/>
              </a:rPr>
              <a:t>u</a:t>
            </a:r>
            <a:r>
              <a:rPr lang="es-ES_tradnl" altLang="en-US" sz="1650" baseline="-25000" dirty="0">
                <a:latin typeface="Times New Roman" panose="02020603050405020304" pitchFamily="18" charset="0"/>
              </a:rPr>
              <a:t>2</a:t>
            </a:r>
            <a:r>
              <a:rPr lang="es-ES_tradnl" altLang="en-US" sz="1650" dirty="0">
                <a:latin typeface="Times New Roman" panose="02020603050405020304" pitchFamily="18" charset="0"/>
              </a:rPr>
              <a:t>,</a:t>
            </a:r>
            <a:r>
              <a:rPr lang="es-ES_tradnl" altLang="en-US" sz="1650" i="1" dirty="0">
                <a:latin typeface="Times New Roman" panose="02020603050405020304" pitchFamily="18" charset="0"/>
              </a:rPr>
              <a:t>u</a:t>
            </a:r>
            <a:r>
              <a:rPr lang="es-ES_tradnl" altLang="en-US" sz="1650" baseline="-25000" dirty="0">
                <a:latin typeface="Times New Roman" panose="02020603050405020304" pitchFamily="18" charset="0"/>
              </a:rPr>
              <a:t>3</a:t>
            </a:r>
            <a:r>
              <a:rPr lang="es-ES_tradnl" altLang="en-US" sz="1650" dirty="0">
                <a:latin typeface="Times New Roman" panose="02020603050405020304" pitchFamily="18" charset="0"/>
              </a:rPr>
              <a:t>,…,</a:t>
            </a:r>
            <a:r>
              <a:rPr lang="es-ES_tradnl" altLang="en-US" sz="1650" i="1" dirty="0">
                <a:latin typeface="Times New Roman" panose="02020603050405020304" pitchFamily="18" charset="0"/>
              </a:rPr>
              <a:t>u</a:t>
            </a:r>
            <a:r>
              <a:rPr lang="es-ES_tradnl" altLang="en-US" sz="1650" i="1" baseline="-25000" dirty="0">
                <a:latin typeface="Times New Roman" panose="02020603050405020304" pitchFamily="18" charset="0"/>
              </a:rPr>
              <a:t>n</a:t>
            </a:r>
            <a:r>
              <a:rPr lang="es-ES_tradnl" altLang="en-US" sz="1650" dirty="0">
                <a:latin typeface="Century Gothic" panose="020B0502020202020204" pitchFamily="34" charset="0"/>
              </a:rPr>
              <a:t> hechos a un fondo; estos pagos incluyen los intereses que son pagados anualmente a una tasa de </a:t>
            </a:r>
            <a:r>
              <a:rPr lang="es-ES_tradnl" altLang="en-US" sz="1650" i="1" dirty="0">
                <a:latin typeface="Times New Roman" panose="02020603050405020304" pitchFamily="18" charset="0"/>
              </a:rPr>
              <a:t>i</a:t>
            </a:r>
            <a:r>
              <a:rPr lang="es-ES_tradnl" altLang="en-US" sz="1650" dirty="0">
                <a:latin typeface="Century Gothic" panose="020B0502020202020204" pitchFamily="34" charset="0"/>
              </a:rPr>
              <a:t>% anual. Si el fondo genera intereses a una tasa </a:t>
            </a:r>
            <a:r>
              <a:rPr lang="es-ES_tradnl" altLang="en-US" sz="1650" i="1" dirty="0">
                <a:latin typeface="Times New Roman" panose="02020603050405020304" pitchFamily="18" charset="0"/>
              </a:rPr>
              <a:t>j</a:t>
            </a:r>
            <a:r>
              <a:rPr lang="es-ES_tradnl" altLang="en-US" sz="1650" dirty="0">
                <a:latin typeface="Century Gothic" panose="020B0502020202020204" pitchFamily="34" charset="0"/>
              </a:rPr>
              <a:t>% efectiva anual, entonces la tabla del fondo de amortización se construirá de la siguiente forma:</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460736"/>
            <a:ext cx="64293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08034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 Box 4"/>
          <p:cNvSpPr txBox="1">
            <a:spLocks noChangeArrowheads="1"/>
          </p:cNvSpPr>
          <p:nvPr/>
        </p:nvSpPr>
        <p:spPr bwMode="auto">
          <a:xfrm>
            <a:off x="364667" y="2247900"/>
            <a:ext cx="751131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graphicFrame>
        <p:nvGraphicFramePr>
          <p:cNvPr id="16386" name="Object 5"/>
          <p:cNvGraphicFramePr>
            <a:graphicFrameLocks noChangeAspect="1"/>
          </p:cNvGraphicFramePr>
          <p:nvPr/>
        </p:nvGraphicFramePr>
        <p:xfrm>
          <a:off x="5036344" y="4192192"/>
          <a:ext cx="2957513" cy="645319"/>
        </p:xfrm>
        <a:graphic>
          <a:graphicData uri="http://schemas.openxmlformats.org/presentationml/2006/ole">
            <mc:AlternateContent xmlns:mc="http://schemas.openxmlformats.org/markup-compatibility/2006">
              <mc:Choice xmlns:v="urn:schemas-microsoft-com:vml" Requires="v">
                <p:oleObj spid="_x0000_s73739" name="Ecuación" r:id="rId4" imgW="1803400" imgH="393700" progId="Equation.3">
                  <p:embed/>
                </p:oleObj>
              </mc:Choice>
              <mc:Fallback>
                <p:oleObj name="Ecuación" r:id="rId4" imgW="1803400" imgH="393700" progId="Equation.3">
                  <p:embed/>
                  <p:pic>
                    <p:nvPicPr>
                      <p:cNvPr id="163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344" y="4192192"/>
                        <a:ext cx="2957513" cy="645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90" name="11 Rectángulo"/>
          <p:cNvSpPr>
            <a:spLocks noChangeArrowheads="1"/>
          </p:cNvSpPr>
          <p:nvPr/>
        </p:nvSpPr>
        <p:spPr bwMode="auto">
          <a:xfrm>
            <a:off x="6812757" y="4354117"/>
            <a:ext cx="1188244" cy="286940"/>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pic>
        <p:nvPicPr>
          <p:cNvPr id="1639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8086" y="2787253"/>
            <a:ext cx="5255419"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4"/>
          <p:cNvSpPr txBox="1">
            <a:spLocks noChangeArrowheads="1"/>
          </p:cNvSpPr>
          <p:nvPr/>
        </p:nvSpPr>
        <p:spPr bwMode="auto">
          <a:xfrm>
            <a:off x="364667" y="2463405"/>
            <a:ext cx="751965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Sea </a:t>
            </a:r>
            <a:r>
              <a:rPr lang="es-ES_tradnl" altLang="en-US" sz="1650" i="1">
                <a:latin typeface="Times New Roman" panose="02020603050405020304" pitchFamily="18" charset="0"/>
              </a:rPr>
              <a:t>X</a:t>
            </a:r>
            <a:r>
              <a:rPr lang="es-ES_tradnl" altLang="en-US" sz="1650">
                <a:latin typeface="Century Gothic" panose="020B0502020202020204" pitchFamily="34" charset="0"/>
              </a:rPr>
              <a:t> el monto de la deuda.</a:t>
            </a:r>
          </a:p>
        </p:txBody>
      </p:sp>
      <p:sp>
        <p:nvSpPr>
          <p:cNvPr id="9" name="Text Box 4">
            <a:extLst>
              <a:ext uri="{FF2B5EF4-FFF2-40B4-BE49-F238E27FC236}">
                <a16:creationId xmlns:a16="http://schemas.microsoft.com/office/drawing/2014/main" id="{4DD14256-401B-7E4F-B65E-10309806D98A}"/>
              </a:ext>
            </a:extLst>
          </p:cNvPr>
          <p:cNvSpPr txBox="1">
            <a:spLocks noChangeArrowheads="1"/>
          </p:cNvSpPr>
          <p:nvPr/>
        </p:nvSpPr>
        <p:spPr bwMode="auto">
          <a:xfrm>
            <a:off x="367048" y="707375"/>
            <a:ext cx="840346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24</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Se paga una deuda en 3 años mediante pagos vencidos de $1,000; $2,000 y $3,000 mediante el método del fondo de amortización. Si la deuda genera intereses al 6% efectivo anual y el fondo acumula el 4% efectivo anual. ¿Cuál es el importe de la deuda?</a:t>
            </a:r>
          </a:p>
        </p:txBody>
      </p:sp>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73218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animBg="1"/>
      <p:bldP spid="1639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FD48B92B-F919-ED4C-BC1E-B38D09927568}"/>
              </a:ext>
            </a:extLst>
          </p:cNvPr>
          <p:cNvSpPr txBox="1">
            <a:spLocks noChangeArrowheads="1"/>
          </p:cNvSpPr>
          <p:nvPr/>
        </p:nvSpPr>
        <p:spPr bwMode="auto">
          <a:xfrm>
            <a:off x="3505" y="2075461"/>
            <a:ext cx="91369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n-US" sz="2400" dirty="0">
                <a:solidFill>
                  <a:srgbClr val="006853"/>
                </a:solidFill>
                <a:latin typeface="Century Gothic" panose="020B0502020202020204" pitchFamily="34" charset="0"/>
              </a:rPr>
              <a:t>Tablas de Amortización</a:t>
            </a:r>
          </a:p>
          <a:p>
            <a:pPr algn="ctr" eaLnBrk="1" hangingPunct="1">
              <a:spcBef>
                <a:spcPct val="50000"/>
              </a:spcBef>
            </a:pPr>
            <a:r>
              <a:rPr lang="es-ES_tradnl" altLang="en-US" sz="2400" dirty="0">
                <a:solidFill>
                  <a:srgbClr val="006853"/>
                </a:solidFill>
                <a:latin typeface="Century Gothic" panose="020B0502020202020204" pitchFamily="34" charset="0"/>
              </a:rPr>
              <a:t>(</a:t>
            </a:r>
            <a:r>
              <a:rPr lang="es-ES_tradnl" altLang="en-US" sz="2400" i="1" dirty="0" err="1">
                <a:solidFill>
                  <a:srgbClr val="006853"/>
                </a:solidFill>
                <a:latin typeface="Times New Roman" panose="02020603050405020304" pitchFamily="18" charset="0"/>
                <a:cs typeface="Times New Roman" panose="02020603050405020304" pitchFamily="18" charset="0"/>
              </a:rPr>
              <a:t>Amortization</a:t>
            </a:r>
            <a:r>
              <a:rPr lang="es-ES_tradnl" altLang="en-US" sz="2400" dirty="0">
                <a:solidFill>
                  <a:srgbClr val="006853"/>
                </a:solidFill>
                <a:latin typeface="Century Gothic" panose="020B0502020202020204" pitchFamily="34" charset="0"/>
              </a:rPr>
              <a:t>)</a:t>
            </a:r>
          </a:p>
        </p:txBody>
      </p:sp>
    </p:spTree>
    <p:extLst>
      <p:ext uri="{BB962C8B-B14F-4D97-AF65-F5344CB8AC3E}">
        <p14:creationId xmlns:p14="http://schemas.microsoft.com/office/powerpoint/2010/main" val="2920618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4"/>
          <p:cNvSpPr txBox="1">
            <a:spLocks noChangeArrowheads="1"/>
          </p:cNvSpPr>
          <p:nvPr/>
        </p:nvSpPr>
        <p:spPr bwMode="auto">
          <a:xfrm>
            <a:off x="364667" y="1872855"/>
            <a:ext cx="670369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p:txBody>
      </p:sp>
      <p:graphicFrame>
        <p:nvGraphicFramePr>
          <p:cNvPr id="17410" name="Object 5"/>
          <p:cNvGraphicFramePr>
            <a:graphicFrameLocks noChangeAspect="1"/>
          </p:cNvGraphicFramePr>
          <p:nvPr/>
        </p:nvGraphicFramePr>
        <p:xfrm>
          <a:off x="3196830" y="3759994"/>
          <a:ext cx="2750344" cy="595313"/>
        </p:xfrm>
        <a:graphic>
          <a:graphicData uri="http://schemas.openxmlformats.org/presentationml/2006/ole">
            <mc:AlternateContent xmlns:mc="http://schemas.openxmlformats.org/markup-compatibility/2006">
              <mc:Choice xmlns:v="urn:schemas-microsoft-com:vml" Requires="v">
                <p:oleObj spid="_x0000_s74772" name="Ecuación" r:id="rId4" imgW="1815312" imgH="393529" progId="Equation.3">
                  <p:embed/>
                </p:oleObj>
              </mc:Choice>
              <mc:Fallback>
                <p:oleObj name="Ecuación" r:id="rId4" imgW="1815312" imgH="393529" progId="Equation.3">
                  <p:embed/>
                  <p:pic>
                    <p:nvPicPr>
                      <p:cNvPr id="174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830" y="3759994"/>
                        <a:ext cx="2750344"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415" name="11 Rectángulo"/>
          <p:cNvSpPr>
            <a:spLocks noChangeArrowheads="1"/>
          </p:cNvSpPr>
          <p:nvPr/>
        </p:nvSpPr>
        <p:spPr bwMode="auto">
          <a:xfrm>
            <a:off x="4904185" y="3912394"/>
            <a:ext cx="1071563" cy="286941"/>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sp>
        <p:nvSpPr>
          <p:cNvPr id="17416" name="Text Box 4"/>
          <p:cNvSpPr txBox="1">
            <a:spLocks noChangeArrowheads="1"/>
          </p:cNvSpPr>
          <p:nvPr/>
        </p:nvSpPr>
        <p:spPr bwMode="auto">
          <a:xfrm>
            <a:off x="364667" y="2089548"/>
            <a:ext cx="841312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Sea </a:t>
            </a:r>
            <a:r>
              <a:rPr lang="es-ES_tradnl" altLang="en-US" sz="1650" i="1">
                <a:latin typeface="Times New Roman" panose="02020603050405020304" pitchFamily="18" charset="0"/>
              </a:rPr>
              <a:t>X</a:t>
            </a:r>
            <a:r>
              <a:rPr lang="es-ES_tradnl" altLang="en-US" sz="1650">
                <a:latin typeface="Century Gothic" panose="020B0502020202020204" pitchFamily="34" charset="0"/>
              </a:rPr>
              <a:t> el monto de la deuda.</a:t>
            </a:r>
          </a:p>
        </p:txBody>
      </p:sp>
      <p:pic>
        <p:nvPicPr>
          <p:cNvPr id="174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305" y="2416969"/>
            <a:ext cx="5055394" cy="138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1" name="Object 3"/>
          <p:cNvGraphicFramePr>
            <a:graphicFrameLocks noChangeAspect="1"/>
          </p:cNvGraphicFramePr>
          <p:nvPr/>
        </p:nvGraphicFramePr>
        <p:xfrm>
          <a:off x="4065985" y="4245770"/>
          <a:ext cx="3638550" cy="608410"/>
        </p:xfrm>
        <a:graphic>
          <a:graphicData uri="http://schemas.openxmlformats.org/presentationml/2006/ole">
            <mc:AlternateContent xmlns:mc="http://schemas.openxmlformats.org/markup-compatibility/2006">
              <mc:Choice xmlns:v="urn:schemas-microsoft-com:vml" Requires="v">
                <p:oleObj spid="_x0000_s74773" name="Ecuación" r:id="rId7" imgW="2578100" imgH="431800" progId="Equation.3">
                  <p:embed/>
                </p:oleObj>
              </mc:Choice>
              <mc:Fallback>
                <p:oleObj name="Ecuación" r:id="rId7" imgW="2578100" imgH="431800" progId="Equation.3">
                  <p:embed/>
                  <p:pic>
                    <p:nvPicPr>
                      <p:cNvPr id="1741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5985" y="4245770"/>
                        <a:ext cx="3638550"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418" name="Text Box 4"/>
          <p:cNvSpPr txBox="1">
            <a:spLocks noChangeArrowheads="1"/>
          </p:cNvSpPr>
          <p:nvPr/>
        </p:nvSpPr>
        <p:spPr bwMode="auto">
          <a:xfrm>
            <a:off x="1303735" y="4327923"/>
            <a:ext cx="65722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a:latin typeface="Century Gothic" panose="020B0502020202020204" pitchFamily="34" charset="0"/>
              </a:rPr>
              <a:t>Calculando VP, tenemos:</a:t>
            </a:r>
          </a:p>
        </p:txBody>
      </p:sp>
      <p:sp>
        <p:nvSpPr>
          <p:cNvPr id="17419" name="11 Rectángulo"/>
          <p:cNvSpPr>
            <a:spLocks noChangeArrowheads="1"/>
          </p:cNvSpPr>
          <p:nvPr/>
        </p:nvSpPr>
        <p:spPr bwMode="auto">
          <a:xfrm>
            <a:off x="6757989" y="4407694"/>
            <a:ext cx="937022" cy="286941"/>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sp>
        <p:nvSpPr>
          <p:cNvPr id="12" name="Text Box 4">
            <a:extLst>
              <a:ext uri="{FF2B5EF4-FFF2-40B4-BE49-F238E27FC236}">
                <a16:creationId xmlns:a16="http://schemas.microsoft.com/office/drawing/2014/main" id="{29626A16-A995-0C48-BE04-FA617E7CD627}"/>
              </a:ext>
            </a:extLst>
          </p:cNvPr>
          <p:cNvSpPr txBox="1">
            <a:spLocks noChangeArrowheads="1"/>
          </p:cNvSpPr>
          <p:nvPr/>
        </p:nvSpPr>
        <p:spPr bwMode="auto">
          <a:xfrm>
            <a:off x="367048" y="733712"/>
            <a:ext cx="84131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25</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Considere que en el </a:t>
            </a:r>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24</a:t>
            </a:r>
            <a:r>
              <a:rPr lang="es-ES_tradnl" altLang="en-US" sz="1650" dirty="0" smtClean="0">
                <a:latin typeface="Century Gothic" panose="020B0502020202020204" pitchFamily="34" charset="0"/>
              </a:rPr>
              <a:t> </a:t>
            </a:r>
            <a:r>
              <a:rPr lang="es-ES_tradnl" altLang="en-US" sz="1650" dirty="0">
                <a:latin typeface="Century Gothic" panose="020B0502020202020204" pitchFamily="34" charset="0"/>
              </a:rPr>
              <a:t>la tasa del fondo de amortización y tasa de interés que genera la deuda son iguales y es de 4% efectivo anual. ¿Cuál es el importe de la deuda?</a:t>
            </a:r>
          </a:p>
        </p:txBody>
      </p:sp>
      <p:sp>
        <p:nvSpPr>
          <p:cNvPr id="14"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169973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animBg="1"/>
      <p:bldP spid="17416" grpId="0"/>
      <p:bldP spid="17418" grpId="0"/>
      <p:bldP spid="174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4"/>
          <p:cNvSpPr txBox="1">
            <a:spLocks noChangeArrowheads="1"/>
          </p:cNvSpPr>
          <p:nvPr/>
        </p:nvSpPr>
        <p:spPr bwMode="auto">
          <a:xfrm>
            <a:off x="357388" y="920388"/>
            <a:ext cx="842278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Del ejemplo anterior, se observa que si la tasa de la deuda y la del fondo de amortización son iguales, los pagos hechos bajo el método de fondo de amortización son iguales a los hechos bajo el método de amortización. Es decir:</a:t>
            </a:r>
          </a:p>
        </p:txBody>
      </p:sp>
      <p:graphicFrame>
        <p:nvGraphicFramePr>
          <p:cNvPr id="18434" name="Object 5"/>
          <p:cNvGraphicFramePr>
            <a:graphicFrameLocks noChangeAspect="1"/>
          </p:cNvGraphicFramePr>
          <p:nvPr>
            <p:extLst/>
          </p:nvPr>
        </p:nvGraphicFramePr>
        <p:xfrm>
          <a:off x="3290888" y="2017556"/>
          <a:ext cx="2562225" cy="708422"/>
        </p:xfrm>
        <a:graphic>
          <a:graphicData uri="http://schemas.openxmlformats.org/presentationml/2006/ole">
            <mc:AlternateContent xmlns:mc="http://schemas.openxmlformats.org/markup-compatibility/2006">
              <mc:Choice xmlns:v="urn:schemas-microsoft-com:vml" Requires="v">
                <p:oleObj spid="_x0000_s75792" name="Ecuación" r:id="rId4" imgW="1562100" imgH="431800" progId="Equation.3">
                  <p:embed/>
                </p:oleObj>
              </mc:Choice>
              <mc:Fallback>
                <p:oleObj name="Ecuación" r:id="rId4" imgW="1562100" imgH="431800" progId="Equation.3">
                  <p:embed/>
                  <p:pic>
                    <p:nvPicPr>
                      <p:cNvPr id="1843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88" y="2017556"/>
                        <a:ext cx="2562225" cy="708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8438" name="Text Box 4"/>
          <p:cNvSpPr txBox="1">
            <a:spLocks noChangeArrowheads="1"/>
          </p:cNvSpPr>
          <p:nvPr/>
        </p:nvSpPr>
        <p:spPr bwMode="auto">
          <a:xfrm>
            <a:off x="355007" y="1832220"/>
            <a:ext cx="842278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Si </a:t>
            </a:r>
            <a:r>
              <a:rPr lang="es-ES_tradnl" altLang="en-US" sz="1650" i="1" dirty="0">
                <a:latin typeface="Times New Roman" panose="02020603050405020304" pitchFamily="18" charset="0"/>
              </a:rPr>
              <a:t>X</a:t>
            </a:r>
            <a:r>
              <a:rPr lang="es-ES_tradnl" altLang="en-US" sz="1650" dirty="0">
                <a:latin typeface="Century Gothic" panose="020B0502020202020204" pitchFamily="34" charset="0"/>
              </a:rPr>
              <a:t> representa el monto de la deuda.</a:t>
            </a:r>
          </a:p>
        </p:txBody>
      </p:sp>
      <p:sp>
        <p:nvSpPr>
          <p:cNvPr id="18439" name="Text Box 4"/>
          <p:cNvSpPr txBox="1">
            <a:spLocks noChangeArrowheads="1"/>
          </p:cNvSpPr>
          <p:nvPr/>
        </p:nvSpPr>
        <p:spPr bwMode="auto">
          <a:xfrm>
            <a:off x="346673" y="2587194"/>
            <a:ext cx="8422784"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Entonces si </a:t>
            </a:r>
            <a:r>
              <a:rPr lang="es-ES_tradnl" altLang="en-US" sz="1650" i="1" dirty="0">
                <a:latin typeface="Times New Roman" panose="02020603050405020304" pitchFamily="18" charset="0"/>
              </a:rPr>
              <a:t>i</a:t>
            </a:r>
            <a:r>
              <a:rPr lang="es-ES_tradnl" altLang="en-US" sz="1650" dirty="0">
                <a:latin typeface="Times New Roman" panose="02020603050405020304" pitchFamily="18" charset="0"/>
              </a:rPr>
              <a:t>=</a:t>
            </a:r>
            <a:r>
              <a:rPr lang="es-ES_tradnl" altLang="en-US" sz="1650" i="1" dirty="0">
                <a:latin typeface="Times New Roman" panose="02020603050405020304" pitchFamily="18" charset="0"/>
              </a:rPr>
              <a:t>j</a:t>
            </a:r>
          </a:p>
        </p:txBody>
      </p:sp>
      <p:graphicFrame>
        <p:nvGraphicFramePr>
          <p:cNvPr id="18435" name="Object 3"/>
          <p:cNvGraphicFramePr>
            <a:graphicFrameLocks noChangeAspect="1"/>
          </p:cNvGraphicFramePr>
          <p:nvPr>
            <p:extLst/>
          </p:nvPr>
        </p:nvGraphicFramePr>
        <p:xfrm>
          <a:off x="1854610" y="2728208"/>
          <a:ext cx="5541169" cy="708422"/>
        </p:xfrm>
        <a:graphic>
          <a:graphicData uri="http://schemas.openxmlformats.org/presentationml/2006/ole">
            <mc:AlternateContent xmlns:mc="http://schemas.openxmlformats.org/markup-compatibility/2006">
              <mc:Choice xmlns:v="urn:schemas-microsoft-com:vml" Requires="v">
                <p:oleObj spid="_x0000_s75793" name="Ecuación" r:id="rId6" imgW="3378200" imgH="431800" progId="Equation.3">
                  <p:embed/>
                </p:oleObj>
              </mc:Choice>
              <mc:Fallback>
                <p:oleObj name="Ecuación" r:id="rId6" imgW="3378200" imgH="431800" progId="Equation.3">
                  <p:embed/>
                  <p:pic>
                    <p:nvPicPr>
                      <p:cNvPr id="1843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610" y="2728208"/>
                        <a:ext cx="5541169" cy="708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1844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259" y="3375908"/>
            <a:ext cx="4600575"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68807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4"/>
          <p:cNvSpPr txBox="1">
            <a:spLocks noChangeArrowheads="1"/>
          </p:cNvSpPr>
          <p:nvPr/>
        </p:nvSpPr>
        <p:spPr bwMode="auto">
          <a:xfrm>
            <a:off x="367048" y="865585"/>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latin typeface="Century Gothic" panose="020B0502020202020204" pitchFamily="34" charset="0"/>
              </a:rPr>
              <a:t>A partir del </a:t>
            </a:r>
            <a:r>
              <a:rPr lang="es-ES_tradnl" altLang="en-US" sz="1650" dirty="0">
                <a:solidFill>
                  <a:srgbClr val="006853"/>
                </a:solidFill>
                <a:latin typeface="Century Gothic" panose="020B0502020202020204" pitchFamily="34" charset="0"/>
              </a:rPr>
              <a:t>Ejemplo 72</a:t>
            </a:r>
            <a:r>
              <a:rPr lang="es-ES_tradnl" altLang="en-US" sz="1650" dirty="0">
                <a:latin typeface="Century Gothic" panose="020B0502020202020204" pitchFamily="34" charset="0"/>
              </a:rPr>
              <a:t>, se tiene la siguiente tabla de amortización:</a:t>
            </a:r>
          </a:p>
        </p:txBody>
      </p:sp>
      <p:pic>
        <p:nvPicPr>
          <p:cNvPr id="788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205" y="1733551"/>
            <a:ext cx="5641181"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Fondo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220314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0"/>
          <p:cNvPicPr preferRelativeResize="0"/>
          <p:nvPr/>
        </p:nvPicPr>
        <p:blipFill>
          <a:blip r:embed="rId3">
            <a:alphaModFix/>
          </a:blip>
          <a:stretch>
            <a:fillRect/>
          </a:stretch>
        </p:blipFill>
        <p:spPr>
          <a:xfrm>
            <a:off x="0" y="0"/>
            <a:ext cx="9144000" cy="5143495"/>
          </a:xfrm>
          <a:prstGeom prst="rect">
            <a:avLst/>
          </a:prstGeom>
          <a:noFill/>
          <a:ln>
            <a:noFill/>
          </a:ln>
        </p:spPr>
      </p:pic>
      <p:sp>
        <p:nvSpPr>
          <p:cNvPr id="319" name="Google Shape;319;p30"/>
          <p:cNvSpPr/>
          <p:nvPr/>
        </p:nvSpPr>
        <p:spPr>
          <a:xfrm>
            <a:off x="-12975" y="4453225"/>
            <a:ext cx="9152700" cy="690300"/>
          </a:xfrm>
          <a:prstGeom prst="rect">
            <a:avLst/>
          </a:prstGeom>
          <a:solidFill>
            <a:srgbClr val="D64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0"/>
          <p:cNvSpPr txBox="1"/>
          <p:nvPr/>
        </p:nvSpPr>
        <p:spPr>
          <a:xfrm>
            <a:off x="447300" y="264000"/>
            <a:ext cx="4815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smtClean="0">
                <a:solidFill>
                  <a:schemeClr val="lt1"/>
                </a:solidFill>
                <a:latin typeface="Montserrat"/>
                <a:ea typeface="Montserrat"/>
                <a:cs typeface="Montserrat"/>
                <a:sym typeface="Montserrat"/>
              </a:rPr>
              <a:t>¡Gracias!</a:t>
            </a:r>
            <a:endParaRPr sz="4800" b="1" dirty="0">
              <a:solidFill>
                <a:schemeClr val="lt1"/>
              </a:solidFill>
              <a:latin typeface="Montserrat"/>
              <a:ea typeface="Montserrat"/>
              <a:cs typeface="Montserrat"/>
              <a:sym typeface="Montserrat"/>
            </a:endParaRPr>
          </a:p>
        </p:txBody>
      </p:sp>
      <p:pic>
        <p:nvPicPr>
          <p:cNvPr id="321" name="Google Shape;321;p30"/>
          <p:cNvPicPr preferRelativeResize="0"/>
          <p:nvPr/>
        </p:nvPicPr>
        <p:blipFill rotWithShape="1">
          <a:blip r:embed="rId4">
            <a:alphaModFix/>
          </a:blip>
          <a:srcRect/>
          <a:stretch/>
        </p:blipFill>
        <p:spPr>
          <a:xfrm>
            <a:off x="7265301" y="448650"/>
            <a:ext cx="1537725" cy="554100"/>
          </a:xfrm>
          <a:prstGeom prst="rect">
            <a:avLst/>
          </a:prstGeom>
          <a:noFill/>
          <a:ln>
            <a:noFill/>
          </a:ln>
        </p:spPr>
      </p:pic>
      <p:sp>
        <p:nvSpPr>
          <p:cNvPr id="322" name="Google Shape;322;p30"/>
          <p:cNvSpPr txBox="1"/>
          <p:nvPr/>
        </p:nvSpPr>
        <p:spPr>
          <a:xfrm>
            <a:off x="447300" y="4589400"/>
            <a:ext cx="372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smtClean="0">
                <a:solidFill>
                  <a:schemeClr val="lt1"/>
                </a:solidFill>
                <a:latin typeface="Montserrat"/>
                <a:ea typeface="Montserrat"/>
                <a:cs typeface="Montserrat"/>
                <a:sym typeface="Montserrat"/>
              </a:rPr>
              <a:t>Fernando J. </a:t>
            </a:r>
            <a:r>
              <a:rPr lang="en" sz="1800" dirty="0" smtClean="0">
                <a:solidFill>
                  <a:schemeClr val="lt1"/>
                </a:solidFill>
                <a:latin typeface="Montserrat"/>
                <a:ea typeface="Montserrat"/>
                <a:cs typeface="Montserrat"/>
                <a:sym typeface="Montserrat"/>
              </a:rPr>
              <a:t>MARTINEZ EISSA</a:t>
            </a:r>
            <a:endParaRPr sz="1800" dirty="0">
              <a:solidFill>
                <a:schemeClr val="lt1"/>
              </a:solidFill>
              <a:latin typeface="Montserrat"/>
              <a:ea typeface="Montserrat"/>
              <a:cs typeface="Montserrat"/>
              <a:sym typeface="Montserrat"/>
            </a:endParaRPr>
          </a:p>
        </p:txBody>
      </p:sp>
      <p:sp>
        <p:nvSpPr>
          <p:cNvPr id="323" name="Google Shape;323;p30"/>
          <p:cNvSpPr txBox="1"/>
          <p:nvPr/>
        </p:nvSpPr>
        <p:spPr>
          <a:xfrm>
            <a:off x="5082125" y="4589400"/>
            <a:ext cx="3720900" cy="61552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dirty="0" smtClean="0">
                <a:solidFill>
                  <a:schemeClr val="lt1"/>
                </a:solidFill>
                <a:latin typeface="Montserrat"/>
                <a:ea typeface="Montserrat"/>
                <a:cs typeface="Montserrat"/>
                <a:sym typeface="Montserrat"/>
              </a:rPr>
              <a:t>W:55 2128 2207</a:t>
            </a:r>
          </a:p>
          <a:p>
            <a:pPr marL="0" lvl="0" indent="0" algn="r" rtl="0">
              <a:spcBef>
                <a:spcPts val="0"/>
              </a:spcBef>
              <a:spcAft>
                <a:spcPts val="0"/>
              </a:spcAft>
              <a:buNone/>
            </a:pPr>
            <a:r>
              <a:rPr lang="en" b="1" dirty="0" smtClean="0">
                <a:solidFill>
                  <a:schemeClr val="lt1"/>
                </a:solidFill>
                <a:latin typeface="Montserrat"/>
                <a:ea typeface="Montserrat"/>
                <a:cs typeface="Montserrat"/>
                <a:sym typeface="Montserrat"/>
              </a:rPr>
              <a:t>M: fereissa@gmail.com</a:t>
            </a:r>
            <a:endParaRPr dirty="0">
              <a:solidFill>
                <a:schemeClr val="lt1"/>
              </a:solidFill>
              <a:latin typeface="Montserrat"/>
              <a:ea typeface="Montserrat"/>
              <a:cs typeface="Montserrat"/>
              <a:sym typeface="Montserrat"/>
            </a:endParaRPr>
          </a:p>
        </p:txBody>
      </p:sp>
      <p:sp>
        <p:nvSpPr>
          <p:cNvPr id="2" name="Marcador de número de diapositiva 1"/>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s-MX" smtClean="0"/>
              <a:t>33</a:t>
            </a:fld>
            <a:endParaRPr lang="es-MX" dirty="0"/>
          </a:p>
        </p:txBody>
      </p:sp>
    </p:spTree>
    <p:extLst>
      <p:ext uri="{BB962C8B-B14F-4D97-AF65-F5344CB8AC3E}">
        <p14:creationId xmlns:p14="http://schemas.microsoft.com/office/powerpoint/2010/main" val="2325326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4"/>
          <p:cNvSpPr txBox="1">
            <a:spLocks noChangeArrowheads="1"/>
          </p:cNvSpPr>
          <p:nvPr/>
        </p:nvSpPr>
        <p:spPr bwMode="auto">
          <a:xfrm>
            <a:off x="367048" y="681038"/>
            <a:ext cx="8467758"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El </a:t>
            </a:r>
            <a:r>
              <a:rPr lang="es-ES_tradnl" altLang="en-US" sz="1650" dirty="0">
                <a:solidFill>
                  <a:srgbClr val="006853"/>
                </a:solidFill>
                <a:latin typeface="Century Gothic" panose="020B0502020202020204" pitchFamily="34" charset="0"/>
              </a:rPr>
              <a:t>saldo insoluto </a:t>
            </a:r>
            <a:r>
              <a:rPr lang="es-ES_tradnl" altLang="en-US" sz="1650" dirty="0">
                <a:latin typeface="Century Gothic" panose="020B0502020202020204" pitchFamily="34" charset="0"/>
              </a:rPr>
              <a:t>corresponde a la parte de la deuda no cubierta a una determinada fecha de valuación. Al inicio del periodo es la deuda original y al final es cero.</a:t>
            </a:r>
          </a:p>
        </p:txBody>
      </p:sp>
      <p:sp>
        <p:nvSpPr>
          <p:cNvPr id="27651" name="Text Box 4"/>
          <p:cNvSpPr txBox="1">
            <a:spLocks noChangeArrowheads="1"/>
          </p:cNvSpPr>
          <p:nvPr/>
        </p:nvSpPr>
        <p:spPr bwMode="auto">
          <a:xfrm>
            <a:off x="356333" y="1600200"/>
            <a:ext cx="84141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Existen dos métodos para determinar el valor del saldo insoluto:</a:t>
            </a:r>
          </a:p>
        </p:txBody>
      </p:sp>
      <p:sp>
        <p:nvSpPr>
          <p:cNvPr id="27652" name="Text Box 4"/>
          <p:cNvSpPr txBox="1">
            <a:spLocks noChangeArrowheads="1"/>
          </p:cNvSpPr>
          <p:nvPr/>
        </p:nvSpPr>
        <p:spPr bwMode="auto">
          <a:xfrm>
            <a:off x="367048" y="2243138"/>
            <a:ext cx="841418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B36932"/>
              </a:buClr>
              <a:buFontTx/>
              <a:buAutoNum type="arabicPeriod"/>
            </a:pPr>
            <a:r>
              <a:rPr lang="es-ES_tradnl" altLang="en-US" sz="1650" dirty="0">
                <a:solidFill>
                  <a:srgbClr val="006853"/>
                </a:solidFill>
                <a:latin typeface="Century Gothic" panose="020B0502020202020204" pitchFamily="34" charset="0"/>
              </a:rPr>
              <a:t>Método prospectivo: </a:t>
            </a:r>
            <a:r>
              <a:rPr lang="es-ES_tradnl" altLang="en-US" sz="1650" dirty="0">
                <a:latin typeface="Century Gothic" panose="020B0502020202020204" pitchFamily="34" charset="0"/>
              </a:rPr>
              <a:t>El saldo insoluto en cualquier momento es igual al valor presente de los pagos futuros (pendientes) evaluados a la fecha de valuación.</a:t>
            </a:r>
          </a:p>
        </p:txBody>
      </p:sp>
      <p:sp>
        <p:nvSpPr>
          <p:cNvPr id="27654" name="Text Box 4"/>
          <p:cNvSpPr txBox="1">
            <a:spLocks noChangeArrowheads="1"/>
          </p:cNvSpPr>
          <p:nvPr/>
        </p:nvSpPr>
        <p:spPr bwMode="auto">
          <a:xfrm>
            <a:off x="420626" y="4354117"/>
            <a:ext cx="841418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En términos generales, ambos métodos son equivalentes.</a:t>
            </a:r>
          </a:p>
        </p:txBody>
      </p:sp>
      <p:sp>
        <p:nvSpPr>
          <p:cNvPr id="7" name="Text Box 4"/>
          <p:cNvSpPr txBox="1">
            <a:spLocks noChangeArrowheads="1"/>
          </p:cNvSpPr>
          <p:nvPr/>
        </p:nvSpPr>
        <p:spPr bwMode="auto">
          <a:xfrm>
            <a:off x="359904" y="3208735"/>
            <a:ext cx="841418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buClr>
                <a:srgbClr val="B36932"/>
              </a:buClr>
              <a:buFont typeface="Arial" panose="020B0604020202020204" pitchFamily="34" charset="0"/>
              <a:buAutoNum type="arabicPeriod" startAt="2"/>
            </a:pPr>
            <a:r>
              <a:rPr lang="es-ES_tradnl" altLang="en-US" sz="1650" dirty="0">
                <a:solidFill>
                  <a:srgbClr val="006853"/>
                </a:solidFill>
                <a:latin typeface="Century Gothic" panose="020B0502020202020204" pitchFamily="34" charset="0"/>
              </a:rPr>
              <a:t>Método retrospectivo: </a:t>
            </a:r>
            <a:r>
              <a:rPr lang="es-ES_tradnl" altLang="en-US" sz="1650" dirty="0">
                <a:latin typeface="Century Gothic" panose="020B0502020202020204" pitchFamily="34" charset="0"/>
              </a:rPr>
              <a:t>El saldo insoluto en cualquier momento es igual al monto original acumulado a la fecha de valuación, menos el monto acumulado de los pagos realizados a la misma fecha de valuación.</a:t>
            </a:r>
          </a:p>
        </p:txBody>
      </p:sp>
      <p:sp>
        <p:nvSpPr>
          <p:cNvPr id="9"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Saldo Insoluto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940737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4"/>
          <p:cNvSpPr txBox="1">
            <a:spLocks noChangeArrowheads="1"/>
          </p:cNvSpPr>
          <p:nvPr/>
        </p:nvSpPr>
        <p:spPr bwMode="auto">
          <a:xfrm>
            <a:off x="367048" y="735807"/>
            <a:ext cx="8471079"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En casos específicos se puede probar que algebraicamente ambos métodos son iguales. Por ejemplo, considere un préstamo por </a:t>
            </a:r>
            <a:r>
              <a:rPr lang="es-ES_tradnl" altLang="en-US" sz="1650" i="1" dirty="0" err="1">
                <a:latin typeface="Times New Roman" panose="02020603050405020304" pitchFamily="18" charset="0"/>
              </a:rPr>
              <a:t>a</a:t>
            </a:r>
            <a:r>
              <a:rPr lang="es-ES_tradnl" altLang="en-US" sz="1650" i="1" baseline="-25000" dirty="0" err="1">
                <a:latin typeface="Times New Roman" panose="02020603050405020304" pitchFamily="18" charset="0"/>
              </a:rPr>
              <a:t>n</a:t>
            </a:r>
            <a:r>
              <a:rPr lang="es-ES_tradnl" altLang="en-US" sz="1650" i="1" baseline="-25000" dirty="0">
                <a:latin typeface="Times New Roman" panose="02020603050405020304" pitchFamily="18" charset="0"/>
              </a:rPr>
              <a:t> i</a:t>
            </a:r>
            <a:r>
              <a:rPr lang="es-ES_tradnl" altLang="en-US" sz="1650" dirty="0">
                <a:latin typeface="Century Gothic" panose="020B0502020202020204" pitchFamily="34" charset="0"/>
              </a:rPr>
              <a:t> con una tasa de interés que </a:t>
            </a:r>
            <a:r>
              <a:rPr lang="es-ES_tradnl" altLang="en-US" sz="1650" i="1" dirty="0">
                <a:latin typeface="Times New Roman" panose="02020603050405020304" pitchFamily="18" charset="0"/>
              </a:rPr>
              <a:t>i</a:t>
            </a:r>
            <a:r>
              <a:rPr lang="es-ES_tradnl" altLang="en-US" sz="1650" dirty="0">
                <a:latin typeface="Century Gothic" panose="020B0502020202020204" pitchFamily="34" charset="0"/>
              </a:rPr>
              <a:t>, que se pagará con pagos de $1 al final de cada periodo durante </a:t>
            </a:r>
            <a:r>
              <a:rPr lang="es-ES_tradnl" altLang="en-US" sz="1650" i="1" dirty="0">
                <a:latin typeface="Times New Roman" panose="02020603050405020304" pitchFamily="18" charset="0"/>
              </a:rPr>
              <a:t>n</a:t>
            </a:r>
            <a:r>
              <a:rPr lang="es-ES_tradnl" altLang="en-US" sz="1650" dirty="0">
                <a:latin typeface="Century Gothic" panose="020B0502020202020204" pitchFamily="34" charset="0"/>
              </a:rPr>
              <a:t> periodos. Si se desea conocer el saldo insoluto del préstamo </a:t>
            </a:r>
            <a:r>
              <a:rPr lang="es-ES_tradnl" altLang="en-US" sz="1650" i="1" dirty="0">
                <a:latin typeface="Times New Roman" panose="02020603050405020304" pitchFamily="18" charset="0"/>
              </a:rPr>
              <a:t>t</a:t>
            </a:r>
            <a:r>
              <a:rPr lang="es-ES_tradnl" altLang="en-US" sz="1650" dirty="0">
                <a:latin typeface="Century Gothic" panose="020B0502020202020204" pitchFamily="34" charset="0"/>
              </a:rPr>
              <a:t> periodos después que se otorgó, se tendrá:</a:t>
            </a:r>
          </a:p>
        </p:txBody>
      </p:sp>
      <p:sp>
        <p:nvSpPr>
          <p:cNvPr id="3078" name="Text Box 4"/>
          <p:cNvSpPr txBox="1">
            <a:spLocks noChangeArrowheads="1"/>
          </p:cNvSpPr>
          <p:nvPr/>
        </p:nvSpPr>
        <p:spPr bwMode="auto">
          <a:xfrm>
            <a:off x="367048" y="2202605"/>
            <a:ext cx="75184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solidFill>
                  <a:srgbClr val="B36932"/>
                </a:solidFill>
                <a:latin typeface="Century Gothic" panose="020B0502020202020204" pitchFamily="34" charset="0"/>
              </a:rPr>
              <a:t>Método Prospectivo</a:t>
            </a:r>
          </a:p>
        </p:txBody>
      </p:sp>
      <p:sp>
        <p:nvSpPr>
          <p:cNvPr id="3079" name="Text Box 4"/>
          <p:cNvSpPr txBox="1">
            <a:spLocks noChangeArrowheads="1"/>
          </p:cNvSpPr>
          <p:nvPr/>
        </p:nvSpPr>
        <p:spPr bwMode="auto">
          <a:xfrm>
            <a:off x="367048" y="3541170"/>
            <a:ext cx="45621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s-ES_tradnl" altLang="en-US" sz="1650" dirty="0">
                <a:solidFill>
                  <a:srgbClr val="B36932"/>
                </a:solidFill>
                <a:latin typeface="Century Gothic" panose="020B0502020202020204" pitchFamily="34" charset="0"/>
              </a:rPr>
              <a:t>Método Retrospectivo</a:t>
            </a:r>
          </a:p>
        </p:txBody>
      </p:sp>
      <p:sp>
        <p:nvSpPr>
          <p:cNvPr id="3083" name="Text Box 4"/>
          <p:cNvSpPr txBox="1">
            <a:spLocks noChangeArrowheads="1"/>
          </p:cNvSpPr>
          <p:nvPr/>
        </p:nvSpPr>
        <p:spPr bwMode="auto">
          <a:xfrm>
            <a:off x="3821906" y="2731796"/>
            <a:ext cx="48133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a:latin typeface="Century Gothic" panose="020B0502020202020204" pitchFamily="34" charset="0"/>
              </a:rPr>
              <a:t>Si se conoce el tamaño y número de pagos</a:t>
            </a:r>
          </a:p>
        </p:txBody>
      </p:sp>
      <p:sp>
        <p:nvSpPr>
          <p:cNvPr id="3084" name="Text Box 4"/>
          <p:cNvSpPr txBox="1">
            <a:spLocks noChangeArrowheads="1"/>
          </p:cNvSpPr>
          <p:nvPr/>
        </p:nvSpPr>
        <p:spPr bwMode="auto">
          <a:xfrm>
            <a:off x="4326731" y="3868341"/>
            <a:ext cx="4511396"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Si no se conoce el tamaño o número de pagos o si se realiza un pago final irregular.</a:t>
            </a:r>
          </a:p>
        </p:txBody>
      </p:sp>
      <p:grpSp>
        <p:nvGrpSpPr>
          <p:cNvPr id="9224" name="Group 15"/>
          <p:cNvGrpSpPr>
            <a:grpSpLocks/>
          </p:cNvGrpSpPr>
          <p:nvPr/>
        </p:nvGrpSpPr>
        <p:grpSpPr bwMode="auto">
          <a:xfrm>
            <a:off x="2922985" y="1425178"/>
            <a:ext cx="108347" cy="108347"/>
            <a:chOff x="1519" y="300"/>
            <a:chExt cx="91" cy="91"/>
          </a:xfrm>
        </p:grpSpPr>
        <p:sp>
          <p:nvSpPr>
            <p:cNvPr id="9226" name="Line 13"/>
            <p:cNvSpPr>
              <a:spLocks noChangeShapeType="1"/>
            </p:cNvSpPr>
            <p:nvPr/>
          </p:nvSpPr>
          <p:spPr bwMode="auto">
            <a:xfrm>
              <a:off x="1519" y="300"/>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sz="1050"/>
            </a:p>
          </p:txBody>
        </p:sp>
        <p:sp>
          <p:nvSpPr>
            <p:cNvPr id="9227" name="Line 14"/>
            <p:cNvSpPr>
              <a:spLocks noChangeShapeType="1"/>
            </p:cNvSpPr>
            <p:nvPr/>
          </p:nvSpPr>
          <p:spPr bwMode="auto">
            <a:xfrm>
              <a:off x="1610" y="300"/>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sz="1050"/>
            </a:p>
          </p:txBody>
        </p:sp>
      </p:grpSp>
      <p:sp>
        <p:nvSpPr>
          <p:cNvPr id="14"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Saldo Insoluto</a:t>
            </a:r>
            <a:endParaRPr sz="2400" dirty="0">
              <a:solidFill>
                <a:schemeClr val="lt1"/>
              </a:solidFill>
              <a:latin typeface="Montserrat"/>
              <a:ea typeface="Montserrat"/>
              <a:cs typeface="Montserrat"/>
              <a:sym typeface="Montserrat"/>
            </a:endParaRPr>
          </a:p>
        </p:txBody>
      </p:sp>
      <mc:AlternateContent xmlns:mc="http://schemas.openxmlformats.org/markup-compatibility/2006">
        <mc:Choice xmlns:a14="http://schemas.microsoft.com/office/drawing/2010/main" Requires="a14">
          <p:sp>
            <p:nvSpPr>
              <p:cNvPr id="2" name="CuadroTexto 1"/>
              <p:cNvSpPr txBox="1"/>
              <p:nvPr/>
            </p:nvSpPr>
            <p:spPr>
              <a:xfrm>
                <a:off x="801848" y="2770268"/>
                <a:ext cx="278582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𝑆</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𝐼</m:t>
                          </m:r>
                        </m:e>
                        <m:sub>
                          <m:r>
                            <a:rPr lang="es-MX" sz="2000" b="0" i="1" smtClean="0">
                              <a:latin typeface="Cambria Math" panose="02040503050406030204" pitchFamily="18" charset="0"/>
                            </a:rPr>
                            <m:t>𝑡</m:t>
                          </m:r>
                        </m:sub>
                      </m:sSub>
                      <m:r>
                        <a:rPr lang="es-MX" sz="2000" b="0" i="1" smtClean="0">
                          <a:latin typeface="Cambria Math" panose="02040503050406030204" pitchFamily="18" charset="0"/>
                        </a:rPr>
                        <m:t>=</m:t>
                      </m:r>
                      <m:r>
                        <a:rPr lang="es-MX" sz="2000" b="0" i="1" smtClean="0">
                          <a:latin typeface="Cambria Math" panose="02040503050406030204" pitchFamily="18" charset="0"/>
                        </a:rPr>
                        <m:t>𝑉𝑃</m:t>
                      </m:r>
                      <m:r>
                        <a:rPr lang="es-MX" sz="2000" b="0" i="1" smtClean="0">
                          <a:latin typeface="Cambria Math" panose="02040503050406030204" pitchFamily="18" charset="0"/>
                        </a:rPr>
                        <m:t> </m:t>
                      </m:r>
                      <m:r>
                        <a:rPr lang="es-MX" sz="2000" b="0" i="1" smtClean="0">
                          <a:latin typeface="Cambria Math" panose="02040503050406030204" pitchFamily="18" charset="0"/>
                        </a:rPr>
                        <m:t>𝑝𝑎𝑔𝑜𝑠</m:t>
                      </m:r>
                      <m:r>
                        <a:rPr lang="es-MX" sz="2000" b="0" i="1" smtClean="0">
                          <a:latin typeface="Cambria Math" panose="02040503050406030204" pitchFamily="18" charset="0"/>
                        </a:rPr>
                        <m:t> </m:t>
                      </m:r>
                      <m:r>
                        <a:rPr lang="es-MX" sz="2000" b="0" i="1" smtClean="0">
                          <a:latin typeface="Cambria Math" panose="02040503050406030204" pitchFamily="18" charset="0"/>
                        </a:rPr>
                        <m:t>𝑓𝑢𝑡𝑢𝑟𝑜𝑠</m:t>
                      </m:r>
                    </m:oMath>
                  </m:oMathPara>
                </a14:m>
                <a:endParaRPr lang="es-MX" sz="2000" dirty="0"/>
              </a:p>
            </p:txBody>
          </p:sp>
        </mc:Choice>
        <mc:Fallback>
          <p:sp>
            <p:nvSpPr>
              <p:cNvPr id="2" name="CuadroTexto 1"/>
              <p:cNvSpPr txBox="1">
                <a:spLocks noRot="1" noChangeAspect="1" noMove="1" noResize="1" noEditPoints="1" noAdjustHandles="1" noChangeArrowheads="1" noChangeShapeType="1" noTextEdit="1"/>
              </p:cNvSpPr>
              <p:nvPr/>
            </p:nvSpPr>
            <p:spPr>
              <a:xfrm>
                <a:off x="801848" y="2770268"/>
                <a:ext cx="2785827" cy="307777"/>
              </a:xfrm>
              <a:prstGeom prst="rect">
                <a:avLst/>
              </a:prstGeom>
              <a:blipFill>
                <a:blip r:embed="rId3"/>
                <a:stretch>
                  <a:fillRect l="-1532" r="-2407" b="-37255"/>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15" name="CuadroTexto 14"/>
              <p:cNvSpPr txBox="1"/>
              <p:nvPr/>
            </p:nvSpPr>
            <p:spPr>
              <a:xfrm>
                <a:off x="236909" y="4105083"/>
                <a:ext cx="354013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𝑆</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𝐼</m:t>
                          </m:r>
                        </m:e>
                        <m:sub>
                          <m:r>
                            <a:rPr lang="es-MX" sz="2000" b="0" i="1" smtClean="0">
                              <a:latin typeface="Cambria Math" panose="02040503050406030204" pitchFamily="18" charset="0"/>
                            </a:rPr>
                            <m:t>𝑡</m:t>
                          </m:r>
                        </m:sub>
                      </m:sSub>
                      <m:r>
                        <a:rPr lang="es-MX" sz="2000" b="0" i="1" smtClean="0">
                          <a:latin typeface="Cambria Math" panose="02040503050406030204" pitchFamily="18" charset="0"/>
                        </a:rPr>
                        <m:t>=</m:t>
                      </m:r>
                      <m:r>
                        <a:rPr lang="es-MX" sz="2000" b="0" i="1" smtClean="0">
                          <a:latin typeface="Cambria Math" panose="02040503050406030204" pitchFamily="18" charset="0"/>
                        </a:rPr>
                        <m:t>𝑉𝑃</m:t>
                      </m:r>
                      <m:r>
                        <a:rPr lang="es-MX" sz="2000" b="0" i="1" smtClean="0">
                          <a:latin typeface="Cambria Math" panose="02040503050406030204" pitchFamily="18" charset="0"/>
                        </a:rPr>
                        <m:t> </m:t>
                      </m:r>
                      <m:r>
                        <a:rPr lang="es-MX" sz="2000" b="0" i="1" smtClean="0">
                          <a:latin typeface="Cambria Math" panose="02040503050406030204" pitchFamily="18" charset="0"/>
                        </a:rPr>
                        <m:t>𝐷𝑒𝑢𝑑</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𝑎</m:t>
                          </m:r>
                        </m:e>
                        <m:sub>
                          <m:r>
                            <a:rPr lang="es-MX" sz="2000" b="0" i="1" smtClean="0">
                              <a:latin typeface="Cambria Math" panose="02040503050406030204" pitchFamily="18" charset="0"/>
                            </a:rPr>
                            <m:t>𝑡</m:t>
                          </m:r>
                        </m:sub>
                      </m:sSub>
                      <m:r>
                        <a:rPr lang="es-MX" sz="2000" b="0" i="1" smtClean="0">
                          <a:latin typeface="Cambria Math" panose="02040503050406030204" pitchFamily="18" charset="0"/>
                        </a:rPr>
                        <m:t>−</m:t>
                      </m:r>
                      <m:r>
                        <a:rPr lang="es-MX" sz="2000" b="0" i="1" smtClean="0">
                          <a:latin typeface="Cambria Math" panose="02040503050406030204" pitchFamily="18" charset="0"/>
                        </a:rPr>
                        <m:t>𝑉𝑃</m:t>
                      </m:r>
                      <m:r>
                        <a:rPr lang="es-MX" sz="2000" b="0" i="1" smtClean="0">
                          <a:latin typeface="Cambria Math" panose="02040503050406030204" pitchFamily="18" charset="0"/>
                        </a:rPr>
                        <m:t> </m:t>
                      </m:r>
                      <m:r>
                        <a:rPr lang="es-MX" sz="2000" b="0" i="1" smtClean="0">
                          <a:latin typeface="Cambria Math" panose="02040503050406030204" pitchFamily="18" charset="0"/>
                        </a:rPr>
                        <m:t>𝑃𝑎𝑔𝑜</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𝑠</m:t>
                          </m:r>
                        </m:e>
                        <m:sub>
                          <m:r>
                            <a:rPr lang="es-MX" sz="2000" b="0" i="1" smtClean="0">
                              <a:latin typeface="Cambria Math" panose="02040503050406030204" pitchFamily="18" charset="0"/>
                            </a:rPr>
                            <m:t>𝑡</m:t>
                          </m:r>
                        </m:sub>
                      </m:sSub>
                    </m:oMath>
                  </m:oMathPara>
                </a14:m>
                <a:endParaRPr lang="es-MX" sz="2000" dirty="0"/>
              </a:p>
            </p:txBody>
          </p:sp>
        </mc:Choice>
        <mc:Fallback>
          <p:sp>
            <p:nvSpPr>
              <p:cNvPr id="15" name="CuadroTexto 14"/>
              <p:cNvSpPr txBox="1">
                <a:spLocks noRot="1" noChangeAspect="1" noMove="1" noResize="1" noEditPoints="1" noAdjustHandles="1" noChangeArrowheads="1" noChangeShapeType="1" noTextEdit="1"/>
              </p:cNvSpPr>
              <p:nvPr/>
            </p:nvSpPr>
            <p:spPr>
              <a:xfrm>
                <a:off x="236909" y="4105083"/>
                <a:ext cx="3540136" cy="307777"/>
              </a:xfrm>
              <a:prstGeom prst="rect">
                <a:avLst/>
              </a:prstGeom>
              <a:blipFill>
                <a:blip r:embed="rId4"/>
                <a:stretch>
                  <a:fillRect b="-35294"/>
                </a:stretch>
              </a:blipFill>
            </p:spPr>
            <p:txBody>
              <a:bodyPr/>
              <a:lstStyle/>
              <a:p>
                <a:r>
                  <a:rPr lang="es-MX">
                    <a:noFill/>
                  </a:rPr>
                  <a:t> </a:t>
                </a:r>
              </a:p>
            </p:txBody>
          </p:sp>
        </mc:Fallback>
      </mc:AlternateContent>
    </p:spTree>
    <p:extLst>
      <p:ext uri="{BB962C8B-B14F-4D97-AF65-F5344CB8AC3E}">
        <p14:creationId xmlns:p14="http://schemas.microsoft.com/office/powerpoint/2010/main" val="3449870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p:bldP spid="3083" grpId="0"/>
      <p:bldP spid="30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67048" y="668443"/>
            <a:ext cx="84034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El monto de los </a:t>
            </a:r>
            <a:r>
              <a:rPr lang="es-ES_tradnl" altLang="en-US" sz="1650" dirty="0">
                <a:solidFill>
                  <a:srgbClr val="B36932"/>
                </a:solidFill>
                <a:latin typeface="Century Gothic" panose="020B0502020202020204" pitchFamily="34" charset="0"/>
              </a:rPr>
              <a:t>pagos</a:t>
            </a:r>
            <a:r>
              <a:rPr lang="es-ES_tradnl" altLang="en-US" sz="1650" dirty="0">
                <a:latin typeface="Century Gothic" panose="020B0502020202020204" pitchFamily="34" charset="0"/>
              </a:rPr>
              <a:t> en una tabla de amortización normalmente son iguales y vencidos.</a:t>
            </a:r>
          </a:p>
        </p:txBody>
      </p:sp>
      <p:sp>
        <p:nvSpPr>
          <p:cNvPr id="29699" name="Text Box 4"/>
          <p:cNvSpPr txBox="1">
            <a:spLocks noChangeArrowheads="1"/>
          </p:cNvSpPr>
          <p:nvPr/>
        </p:nvSpPr>
        <p:spPr bwMode="auto">
          <a:xfrm>
            <a:off x="1303735" y="2154594"/>
            <a:ext cx="657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ES_tradnl" altLang="en-US" sz="1800" i="1">
                <a:latin typeface="Times New Roman" panose="02020603050405020304" pitchFamily="18" charset="0"/>
              </a:rPr>
              <a:t>i</a:t>
            </a:r>
            <a:r>
              <a:rPr lang="es-ES_tradnl" altLang="en-US" sz="1800" i="1" baseline="-25000">
                <a:latin typeface="Times New Roman" panose="02020603050405020304" pitchFamily="18" charset="0"/>
              </a:rPr>
              <a:t>t</a:t>
            </a:r>
            <a:r>
              <a:rPr lang="es-ES_tradnl" altLang="en-US" sz="1800">
                <a:latin typeface="Times New Roman" panose="02020603050405020304" pitchFamily="18" charset="0"/>
              </a:rPr>
              <a:t>= </a:t>
            </a:r>
            <a:r>
              <a:rPr lang="es-ES_tradnl" altLang="en-US" sz="1800" i="1">
                <a:latin typeface="Times New Roman" panose="02020603050405020304" pitchFamily="18" charset="0"/>
              </a:rPr>
              <a:t>SI</a:t>
            </a:r>
            <a:r>
              <a:rPr lang="es-ES_tradnl" altLang="en-US" sz="1800" i="1" baseline="-25000">
                <a:latin typeface="Times New Roman" panose="02020603050405020304" pitchFamily="18" charset="0"/>
              </a:rPr>
              <a:t>t</a:t>
            </a:r>
            <a:r>
              <a:rPr lang="es-ES_tradnl" altLang="en-US" sz="1800">
                <a:latin typeface="Times New Roman" panose="02020603050405020304" pitchFamily="18" charset="0"/>
              </a:rPr>
              <a:t>*</a:t>
            </a:r>
            <a:r>
              <a:rPr lang="es-ES_tradnl" altLang="en-US" sz="1800" i="1">
                <a:latin typeface="Times New Roman" panose="02020603050405020304" pitchFamily="18" charset="0"/>
              </a:rPr>
              <a:t>i</a:t>
            </a:r>
            <a:r>
              <a:rPr lang="es-ES_tradnl" altLang="en-US" sz="1800" i="1" baseline="-25000">
                <a:latin typeface="Times New Roman" panose="02020603050405020304" pitchFamily="18" charset="0"/>
              </a:rPr>
              <a:t>efectiva t</a:t>
            </a:r>
          </a:p>
        </p:txBody>
      </p:sp>
      <p:sp>
        <p:nvSpPr>
          <p:cNvPr id="29700" name="Text Box 4"/>
          <p:cNvSpPr txBox="1">
            <a:spLocks noChangeArrowheads="1"/>
          </p:cNvSpPr>
          <p:nvPr/>
        </p:nvSpPr>
        <p:spPr bwMode="auto">
          <a:xfrm>
            <a:off x="302754" y="2621856"/>
            <a:ext cx="84034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El capital </a:t>
            </a:r>
            <a:r>
              <a:rPr lang="es-ES_tradnl" altLang="en-US" sz="1650" dirty="0">
                <a:solidFill>
                  <a:srgbClr val="B36932"/>
                </a:solidFill>
                <a:latin typeface="Century Gothic" panose="020B0502020202020204" pitchFamily="34" charset="0"/>
              </a:rPr>
              <a:t>amortizado </a:t>
            </a:r>
            <a:r>
              <a:rPr lang="es-ES_tradnl" altLang="en-US" sz="1650" dirty="0">
                <a:latin typeface="Century Gothic" panose="020B0502020202020204" pitchFamily="34" charset="0"/>
              </a:rPr>
              <a:t>corresponde a la diferencia entre el pago realizado y los intereses del periodo.</a:t>
            </a:r>
          </a:p>
        </p:txBody>
      </p:sp>
      <p:sp>
        <p:nvSpPr>
          <p:cNvPr id="29702" name="Text Box 4"/>
          <p:cNvSpPr txBox="1">
            <a:spLocks noChangeArrowheads="1"/>
          </p:cNvSpPr>
          <p:nvPr/>
        </p:nvSpPr>
        <p:spPr bwMode="auto">
          <a:xfrm>
            <a:off x="362285" y="1331621"/>
            <a:ext cx="840346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Los </a:t>
            </a:r>
            <a:r>
              <a:rPr lang="es-ES_tradnl" altLang="en-US" sz="1650" dirty="0">
                <a:solidFill>
                  <a:srgbClr val="B36932"/>
                </a:solidFill>
                <a:latin typeface="Century Gothic" panose="020B0502020202020204" pitchFamily="34" charset="0"/>
              </a:rPr>
              <a:t>intereses</a:t>
            </a:r>
            <a:r>
              <a:rPr lang="es-ES_tradnl" altLang="en-US" sz="1650" dirty="0">
                <a:latin typeface="Century Gothic" panose="020B0502020202020204" pitchFamily="34" charset="0"/>
              </a:rPr>
              <a:t> contenidos en un pago, corresponden a aquellos que deben pagarse durante el periodo por tener una deuda igual al saldo insoluto al principio del periodo.</a:t>
            </a:r>
          </a:p>
        </p:txBody>
      </p:sp>
      <p:sp>
        <p:nvSpPr>
          <p:cNvPr id="29703" name="Text Box 4"/>
          <p:cNvSpPr txBox="1">
            <a:spLocks noChangeArrowheads="1"/>
          </p:cNvSpPr>
          <p:nvPr/>
        </p:nvSpPr>
        <p:spPr bwMode="auto">
          <a:xfrm>
            <a:off x="1303735" y="3230131"/>
            <a:ext cx="657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ES_tradnl" altLang="en-US" sz="1800" i="1" dirty="0">
                <a:latin typeface="Times New Roman" panose="02020603050405020304" pitchFamily="18" charset="0"/>
              </a:rPr>
              <a:t>A</a:t>
            </a:r>
            <a:r>
              <a:rPr lang="es-ES_tradnl" altLang="en-US" sz="1800" i="1" baseline="-25000" dirty="0">
                <a:latin typeface="Times New Roman" panose="02020603050405020304" pitchFamily="18" charset="0"/>
              </a:rPr>
              <a:t>t</a:t>
            </a:r>
            <a:r>
              <a:rPr lang="es-ES_tradnl" altLang="en-US" sz="1800" dirty="0">
                <a:latin typeface="Times New Roman" panose="02020603050405020304" pitchFamily="18" charset="0"/>
              </a:rPr>
              <a:t>= </a:t>
            </a:r>
            <a:r>
              <a:rPr lang="es-ES_tradnl" altLang="en-US" sz="1800" i="1" dirty="0">
                <a:latin typeface="Times New Roman" panose="02020603050405020304" pitchFamily="18" charset="0"/>
              </a:rPr>
              <a:t>P</a:t>
            </a:r>
            <a:r>
              <a:rPr lang="es-ES_tradnl" altLang="en-US" sz="1800" i="1" baseline="-25000" dirty="0">
                <a:latin typeface="Times New Roman" panose="02020603050405020304" pitchFamily="18" charset="0"/>
              </a:rPr>
              <a:t>t</a:t>
            </a:r>
            <a:r>
              <a:rPr lang="es-ES_tradnl" altLang="en-US" sz="1800" dirty="0">
                <a:latin typeface="Times New Roman" panose="02020603050405020304" pitchFamily="18" charset="0"/>
              </a:rPr>
              <a:t>-</a:t>
            </a:r>
            <a:r>
              <a:rPr lang="es-ES_tradnl" altLang="en-US" sz="1800" i="1" dirty="0" err="1">
                <a:latin typeface="Times New Roman" panose="02020603050405020304" pitchFamily="18" charset="0"/>
              </a:rPr>
              <a:t>SI</a:t>
            </a:r>
            <a:r>
              <a:rPr lang="es-ES_tradnl" altLang="en-US" sz="1800" i="1" baseline="-25000" dirty="0" err="1">
                <a:latin typeface="Times New Roman" panose="02020603050405020304" pitchFamily="18" charset="0"/>
              </a:rPr>
              <a:t>t</a:t>
            </a:r>
            <a:r>
              <a:rPr lang="es-ES_tradnl" altLang="en-US" sz="1800" dirty="0">
                <a:latin typeface="Times New Roman" panose="02020603050405020304" pitchFamily="18" charset="0"/>
              </a:rPr>
              <a:t>*</a:t>
            </a:r>
            <a:r>
              <a:rPr lang="es-ES_tradnl" altLang="en-US" sz="1800" i="1" dirty="0" err="1">
                <a:latin typeface="Times New Roman" panose="02020603050405020304" pitchFamily="18" charset="0"/>
              </a:rPr>
              <a:t>i</a:t>
            </a:r>
            <a:r>
              <a:rPr lang="es-ES_tradnl" altLang="en-US" sz="1800" i="1" baseline="-25000" dirty="0" err="1">
                <a:latin typeface="Times New Roman" panose="02020603050405020304" pitchFamily="18" charset="0"/>
              </a:rPr>
              <a:t>efectiva</a:t>
            </a:r>
            <a:r>
              <a:rPr lang="es-ES_tradnl" altLang="en-US" sz="1800" i="1" baseline="-25000" dirty="0">
                <a:latin typeface="Times New Roman" panose="02020603050405020304" pitchFamily="18" charset="0"/>
              </a:rPr>
              <a:t> t</a:t>
            </a:r>
          </a:p>
        </p:txBody>
      </p:sp>
      <p:sp>
        <p:nvSpPr>
          <p:cNvPr id="29704" name="Text Box 4"/>
          <p:cNvSpPr txBox="1">
            <a:spLocks noChangeArrowheads="1"/>
          </p:cNvSpPr>
          <p:nvPr/>
        </p:nvSpPr>
        <p:spPr bwMode="auto">
          <a:xfrm>
            <a:off x="302754" y="3640762"/>
            <a:ext cx="840346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El </a:t>
            </a:r>
            <a:r>
              <a:rPr lang="es-ES_tradnl" altLang="en-US" sz="1650" dirty="0">
                <a:solidFill>
                  <a:srgbClr val="B36932"/>
                </a:solidFill>
                <a:latin typeface="Century Gothic" panose="020B0502020202020204" pitchFamily="34" charset="0"/>
              </a:rPr>
              <a:t>Saldo Insoluto </a:t>
            </a:r>
            <a:r>
              <a:rPr lang="es-ES_tradnl" altLang="en-US" sz="1650" dirty="0">
                <a:latin typeface="Century Gothic" panose="020B0502020202020204" pitchFamily="34" charset="0"/>
              </a:rPr>
              <a:t>al inicio del periodo </a:t>
            </a:r>
            <a:r>
              <a:rPr lang="es-ES_tradnl" altLang="en-US" sz="1650" i="1" dirty="0">
                <a:latin typeface="Times New Roman" panose="02020603050405020304" pitchFamily="18" charset="0"/>
              </a:rPr>
              <a:t>t</a:t>
            </a:r>
            <a:r>
              <a:rPr lang="es-ES_tradnl" altLang="en-US" sz="1650" dirty="0">
                <a:latin typeface="Century Gothic" panose="020B0502020202020204" pitchFamily="34" charset="0"/>
              </a:rPr>
              <a:t>, corresponde al (saldo insoluto del periodo </a:t>
            </a:r>
            <a:r>
              <a:rPr lang="es-ES_tradnl" altLang="en-US" sz="1650" i="1" dirty="0">
                <a:latin typeface="Times New Roman" panose="02020603050405020304" pitchFamily="18" charset="0"/>
              </a:rPr>
              <a:t>t-</a:t>
            </a:r>
            <a:r>
              <a:rPr lang="es-ES_tradnl" altLang="en-US" sz="1650" dirty="0">
                <a:latin typeface="Century Gothic" panose="020B0502020202020204" pitchFamily="34" charset="0"/>
              </a:rPr>
              <a:t>1) - (capital Amortizado del tiempo </a:t>
            </a:r>
            <a:r>
              <a:rPr lang="es-ES_tradnl" altLang="en-US" sz="1650" i="1" dirty="0">
                <a:latin typeface="Times New Roman" panose="02020603050405020304" pitchFamily="18" charset="0"/>
              </a:rPr>
              <a:t>t</a:t>
            </a:r>
            <a:r>
              <a:rPr lang="es-ES_tradnl" altLang="en-US" sz="1650" dirty="0">
                <a:latin typeface="Century Gothic" panose="020B0502020202020204" pitchFamily="34" charset="0"/>
              </a:rPr>
              <a:t>-1).</a:t>
            </a:r>
          </a:p>
        </p:txBody>
      </p:sp>
      <p:sp>
        <p:nvSpPr>
          <p:cNvPr id="29705" name="Text Box 4"/>
          <p:cNvSpPr txBox="1">
            <a:spLocks noChangeArrowheads="1"/>
          </p:cNvSpPr>
          <p:nvPr/>
        </p:nvSpPr>
        <p:spPr bwMode="auto">
          <a:xfrm>
            <a:off x="1303735" y="4330420"/>
            <a:ext cx="6572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s-ES_tradnl" altLang="en-US" sz="1800" i="1" dirty="0" err="1">
                <a:latin typeface="Times New Roman" panose="02020603050405020304" pitchFamily="18" charset="0"/>
              </a:rPr>
              <a:t>SI</a:t>
            </a:r>
            <a:r>
              <a:rPr lang="es-ES_tradnl" altLang="en-US" sz="1800" i="1" baseline="-25000" dirty="0" err="1">
                <a:latin typeface="Times New Roman" panose="02020603050405020304" pitchFamily="18" charset="0"/>
              </a:rPr>
              <a:t>t</a:t>
            </a:r>
            <a:r>
              <a:rPr lang="es-ES_tradnl" altLang="en-US" sz="1800" dirty="0">
                <a:latin typeface="Times New Roman" panose="02020603050405020304" pitchFamily="18" charset="0"/>
              </a:rPr>
              <a:t>= </a:t>
            </a:r>
            <a:r>
              <a:rPr lang="es-ES_tradnl" altLang="en-US" sz="1800" i="1" dirty="0">
                <a:latin typeface="Times New Roman" panose="02020603050405020304" pitchFamily="18" charset="0"/>
              </a:rPr>
              <a:t>SI</a:t>
            </a:r>
            <a:r>
              <a:rPr lang="es-ES_tradnl" altLang="en-US" sz="1800" i="1" baseline="-25000" dirty="0">
                <a:latin typeface="Times New Roman" panose="02020603050405020304" pitchFamily="18" charset="0"/>
              </a:rPr>
              <a:t>t-</a:t>
            </a:r>
            <a:r>
              <a:rPr lang="es-ES_tradnl" altLang="en-US" sz="1800" baseline="-25000" dirty="0">
                <a:latin typeface="Times New Roman" panose="02020603050405020304" pitchFamily="18" charset="0"/>
              </a:rPr>
              <a:t>1</a:t>
            </a:r>
            <a:r>
              <a:rPr lang="es-ES_tradnl" altLang="en-US" sz="1800" dirty="0">
                <a:latin typeface="Times New Roman" panose="02020603050405020304" pitchFamily="18" charset="0"/>
              </a:rPr>
              <a:t>-</a:t>
            </a:r>
            <a:r>
              <a:rPr lang="es-ES_tradnl" altLang="en-US" sz="1800" i="1" dirty="0">
                <a:latin typeface="Times New Roman" panose="02020603050405020304" pitchFamily="18" charset="0"/>
              </a:rPr>
              <a:t>A</a:t>
            </a:r>
            <a:r>
              <a:rPr lang="es-ES_tradnl" altLang="en-US" sz="1800" i="1" baseline="-25000" dirty="0">
                <a:latin typeface="Times New Roman" panose="02020603050405020304" pitchFamily="18" charset="0"/>
              </a:rPr>
              <a:t>t-</a:t>
            </a:r>
            <a:r>
              <a:rPr lang="es-ES_tradnl" altLang="en-US" sz="1800" baseline="-25000" dirty="0">
                <a:latin typeface="Times New Roman" panose="02020603050405020304" pitchFamily="18" charset="0"/>
              </a:rPr>
              <a:t>1</a:t>
            </a:r>
          </a:p>
        </p:txBody>
      </p:sp>
      <p:sp>
        <p:nvSpPr>
          <p:cNvPr id="11"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Tabla de Amortización</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844082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7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2" grpId="0"/>
      <p:bldP spid="29703" grpId="0"/>
      <p:bldP spid="29704" grpId="0"/>
      <p:bldP spid="297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367048" y="750094"/>
            <a:ext cx="847107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50000"/>
              </a:spcBef>
            </a:pPr>
            <a:r>
              <a:rPr lang="es-ES_tradnl" altLang="en-US" sz="1650" dirty="0">
                <a:latin typeface="Century Gothic" panose="020B0502020202020204" pitchFamily="34" charset="0"/>
              </a:rPr>
              <a:t>En términos generales, una tabla de </a:t>
            </a:r>
            <a:r>
              <a:rPr lang="es-ES_tradnl" altLang="en-US" sz="1650" dirty="0" smtClean="0">
                <a:latin typeface="Century Gothic" panose="020B0502020202020204" pitchFamily="34" charset="0"/>
              </a:rPr>
              <a:t>amortización </a:t>
            </a:r>
            <a:r>
              <a:rPr lang="es-ES_tradnl" altLang="en-US" sz="1650" dirty="0">
                <a:latin typeface="Century Gothic" panose="020B0502020202020204" pitchFamily="34" charset="0"/>
              </a:rPr>
              <a:t>sigue la siguiente estructura:</a:t>
            </a:r>
          </a:p>
        </p:txBody>
      </p:sp>
      <p:sp>
        <p:nvSpPr>
          <p:cNvPr id="9"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2400" b="1" dirty="0" smtClean="0">
                <a:solidFill>
                  <a:schemeClr val="lt1"/>
                </a:solidFill>
                <a:latin typeface="Montserrat"/>
                <a:ea typeface="Montserrat"/>
                <a:cs typeface="Montserrat"/>
                <a:sym typeface="Montserrat"/>
              </a:rPr>
              <a:t>Estructura</a:t>
            </a:r>
            <a:endParaRPr sz="2400" dirty="0">
              <a:solidFill>
                <a:schemeClr val="lt1"/>
              </a:solidFill>
              <a:latin typeface="Montserrat"/>
              <a:ea typeface="Montserrat"/>
              <a:cs typeface="Montserrat"/>
              <a:sym typeface="Montserrat"/>
            </a:endParaRPr>
          </a:p>
        </p:txBody>
      </p:sp>
      <p:pic>
        <p:nvPicPr>
          <p:cNvPr id="4" name="Imagen 3"/>
          <p:cNvPicPr>
            <a:picLocks noChangeAspect="1"/>
          </p:cNvPicPr>
          <p:nvPr/>
        </p:nvPicPr>
        <p:blipFill>
          <a:blip r:embed="rId3"/>
          <a:stretch>
            <a:fillRect/>
          </a:stretch>
        </p:blipFill>
        <p:spPr>
          <a:xfrm>
            <a:off x="946602" y="1390649"/>
            <a:ext cx="7142243" cy="2935817"/>
          </a:xfrm>
          <a:prstGeom prst="rect">
            <a:avLst/>
          </a:prstGeom>
        </p:spPr>
      </p:pic>
    </p:spTree>
    <p:extLst>
      <p:ext uri="{BB962C8B-B14F-4D97-AF65-F5344CB8AC3E}">
        <p14:creationId xmlns:p14="http://schemas.microsoft.com/office/powerpoint/2010/main" val="399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
          <p:cNvSpPr txBox="1">
            <a:spLocks noChangeArrowheads="1"/>
          </p:cNvSpPr>
          <p:nvPr/>
        </p:nvSpPr>
        <p:spPr bwMode="auto">
          <a:xfrm>
            <a:off x="367048" y="683372"/>
            <a:ext cx="840990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17</a:t>
            </a:r>
            <a:endParaRPr lang="es-ES_tradnl" altLang="en-US" sz="1650" dirty="0">
              <a:solidFill>
                <a:srgbClr val="006853"/>
              </a:solidFill>
              <a:latin typeface="Century Gothic" panose="020B0502020202020204" pitchFamily="34" charset="0"/>
            </a:endParaRPr>
          </a:p>
          <a:p>
            <a:pPr algn="just" eaLnBrk="1" hangingPunct="1"/>
            <a:r>
              <a:rPr lang="es-ES_tradnl" altLang="en-US" sz="1650" dirty="0">
                <a:latin typeface="Century Gothic" panose="020B0502020202020204" pitchFamily="34" charset="0"/>
              </a:rPr>
              <a:t>Un préstamo se va a saldar mediante 10 pagos de $3,000, seguidos de 10 pagos de $2,000 al final de cada semestre. Si la tasa nominal de interés convertible semestral es 14%, encontrar el saldo insoluto inmediatamente después de 5 pagos.</a:t>
            </a:r>
          </a:p>
        </p:txBody>
      </p:sp>
      <p:sp>
        <p:nvSpPr>
          <p:cNvPr id="5126" name="Text Box 4"/>
          <p:cNvSpPr txBox="1">
            <a:spLocks noChangeArrowheads="1"/>
          </p:cNvSpPr>
          <p:nvPr/>
        </p:nvSpPr>
        <p:spPr bwMode="auto">
          <a:xfrm>
            <a:off x="367048" y="1983515"/>
            <a:ext cx="75089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a:p>
            <a:pPr algn="just" eaLnBrk="1" hangingPunct="1"/>
            <a:r>
              <a:rPr lang="es-ES_tradnl" altLang="en-US" sz="1650" dirty="0">
                <a:latin typeface="Century Gothic" panose="020B0502020202020204" pitchFamily="34" charset="0"/>
              </a:rPr>
              <a:t>Método prospectivo</a:t>
            </a:r>
          </a:p>
        </p:txBody>
      </p:sp>
      <p:sp>
        <p:nvSpPr>
          <p:cNvPr id="5161" name="64 Flecha abajo"/>
          <p:cNvSpPr>
            <a:spLocks noChangeArrowheads="1"/>
          </p:cNvSpPr>
          <p:nvPr/>
        </p:nvSpPr>
        <p:spPr bwMode="auto">
          <a:xfrm rot="10800000">
            <a:off x="3330178" y="2897696"/>
            <a:ext cx="214313" cy="428625"/>
          </a:xfrm>
          <a:prstGeom prst="downArrow">
            <a:avLst>
              <a:gd name="adj1" fmla="val 50000"/>
              <a:gd name="adj2" fmla="val 50000"/>
            </a:avLst>
          </a:prstGeom>
          <a:solidFill>
            <a:srgbClr val="006853"/>
          </a:solidFill>
          <a:ln w="9525">
            <a:solidFill>
              <a:srgbClr val="006853"/>
            </a:solidFill>
            <a:round/>
            <a:headEnd/>
            <a:tailEnd/>
          </a:ln>
        </p:spPr>
        <p:txBody>
          <a:bodyPr rot="108000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grpSp>
        <p:nvGrpSpPr>
          <p:cNvPr id="2" name="64 Grupo"/>
          <p:cNvGrpSpPr>
            <a:grpSpLocks/>
          </p:cNvGrpSpPr>
          <p:nvPr/>
        </p:nvGrpSpPr>
        <p:grpSpPr bwMode="auto">
          <a:xfrm>
            <a:off x="2296717" y="2423047"/>
            <a:ext cx="4697501" cy="629742"/>
            <a:chOff x="1538287" y="3785149"/>
            <a:chExt cx="6263335" cy="839656"/>
          </a:xfrm>
        </p:grpSpPr>
        <p:cxnSp>
          <p:nvCxnSpPr>
            <p:cNvPr id="13323" name="26 Conector recto"/>
            <p:cNvCxnSpPr>
              <a:cxnSpLocks noChangeShapeType="1"/>
            </p:cNvCxnSpPr>
            <p:nvPr/>
          </p:nvCxnSpPr>
          <p:spPr bwMode="auto">
            <a:xfrm>
              <a:off x="1643063" y="4214813"/>
              <a:ext cx="57594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4" name="28 Conector recto"/>
            <p:cNvCxnSpPr>
              <a:cxnSpLocks noChangeShapeType="1"/>
            </p:cNvCxnSpPr>
            <p:nvPr/>
          </p:nvCxnSpPr>
          <p:spPr bwMode="auto">
            <a:xfrm rot="5400000">
              <a:off x="1535112"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5" name="29 Conector recto"/>
            <p:cNvCxnSpPr>
              <a:cxnSpLocks noChangeShapeType="1"/>
            </p:cNvCxnSpPr>
            <p:nvPr/>
          </p:nvCxnSpPr>
          <p:spPr bwMode="auto">
            <a:xfrm rot="5400000">
              <a:off x="1811338" y="423227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6" name="30 Conector recto"/>
            <p:cNvCxnSpPr>
              <a:cxnSpLocks noChangeShapeType="1"/>
            </p:cNvCxnSpPr>
            <p:nvPr/>
          </p:nvCxnSpPr>
          <p:spPr bwMode="auto">
            <a:xfrm rot="5400000">
              <a:off x="2106612" y="423703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7" name="31 Conector recto"/>
            <p:cNvCxnSpPr>
              <a:cxnSpLocks noChangeShapeType="1"/>
            </p:cNvCxnSpPr>
            <p:nvPr/>
          </p:nvCxnSpPr>
          <p:spPr bwMode="auto">
            <a:xfrm rot="5400000">
              <a:off x="2384425" y="42243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8" name="32 Conector recto"/>
            <p:cNvCxnSpPr>
              <a:cxnSpLocks noChangeShapeType="1"/>
            </p:cNvCxnSpPr>
            <p:nvPr/>
          </p:nvCxnSpPr>
          <p:spPr bwMode="auto">
            <a:xfrm rot="5400000">
              <a:off x="2660651" y="4232275"/>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29" name="33 Conector recto"/>
            <p:cNvCxnSpPr>
              <a:cxnSpLocks noChangeShapeType="1"/>
            </p:cNvCxnSpPr>
            <p:nvPr/>
          </p:nvCxnSpPr>
          <p:spPr bwMode="auto">
            <a:xfrm rot="5400000">
              <a:off x="2955925" y="42497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0" name="34 Conector recto"/>
            <p:cNvCxnSpPr>
              <a:cxnSpLocks noChangeShapeType="1"/>
            </p:cNvCxnSpPr>
            <p:nvPr/>
          </p:nvCxnSpPr>
          <p:spPr bwMode="auto">
            <a:xfrm rot="5400000">
              <a:off x="3224212"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1" name="35 Conector recto"/>
            <p:cNvCxnSpPr>
              <a:cxnSpLocks noChangeShapeType="1"/>
            </p:cNvCxnSpPr>
            <p:nvPr/>
          </p:nvCxnSpPr>
          <p:spPr bwMode="auto">
            <a:xfrm rot="5400000">
              <a:off x="3500437" y="4233863"/>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2" name="36 Conector recto"/>
            <p:cNvCxnSpPr>
              <a:cxnSpLocks noChangeShapeType="1"/>
            </p:cNvCxnSpPr>
            <p:nvPr/>
          </p:nvCxnSpPr>
          <p:spPr bwMode="auto">
            <a:xfrm rot="5400000">
              <a:off x="379571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3" name="37 Conector recto"/>
            <p:cNvCxnSpPr>
              <a:cxnSpLocks noChangeShapeType="1"/>
            </p:cNvCxnSpPr>
            <p:nvPr/>
          </p:nvCxnSpPr>
          <p:spPr bwMode="auto">
            <a:xfrm rot="5400000">
              <a:off x="4073525" y="42370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4" name="38 Conector recto"/>
            <p:cNvCxnSpPr>
              <a:cxnSpLocks noChangeShapeType="1"/>
            </p:cNvCxnSpPr>
            <p:nvPr/>
          </p:nvCxnSpPr>
          <p:spPr bwMode="auto">
            <a:xfrm rot="5400000">
              <a:off x="4349751" y="422910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5" name="41 Conector recto"/>
            <p:cNvCxnSpPr>
              <a:cxnSpLocks noChangeShapeType="1"/>
            </p:cNvCxnSpPr>
            <p:nvPr/>
          </p:nvCxnSpPr>
          <p:spPr bwMode="auto">
            <a:xfrm rot="5400000">
              <a:off x="464026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6" name="42 Conector recto"/>
            <p:cNvCxnSpPr>
              <a:cxnSpLocks noChangeShapeType="1"/>
            </p:cNvCxnSpPr>
            <p:nvPr/>
          </p:nvCxnSpPr>
          <p:spPr bwMode="auto">
            <a:xfrm rot="5400000">
              <a:off x="49355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7" name="43 Conector recto"/>
            <p:cNvCxnSpPr>
              <a:cxnSpLocks noChangeShapeType="1"/>
            </p:cNvCxnSpPr>
            <p:nvPr/>
          </p:nvCxnSpPr>
          <p:spPr bwMode="auto">
            <a:xfrm rot="5400000">
              <a:off x="52149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8" name="44 Conector recto"/>
            <p:cNvCxnSpPr>
              <a:cxnSpLocks noChangeShapeType="1"/>
            </p:cNvCxnSpPr>
            <p:nvPr/>
          </p:nvCxnSpPr>
          <p:spPr bwMode="auto">
            <a:xfrm rot="5400000">
              <a:off x="5489575" y="42243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39" name="45 Conector recto"/>
            <p:cNvCxnSpPr>
              <a:cxnSpLocks noChangeShapeType="1"/>
            </p:cNvCxnSpPr>
            <p:nvPr/>
          </p:nvCxnSpPr>
          <p:spPr bwMode="auto">
            <a:xfrm rot="5400000">
              <a:off x="5784851" y="421640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40" name="46 Conector recto"/>
            <p:cNvCxnSpPr>
              <a:cxnSpLocks noChangeShapeType="1"/>
            </p:cNvCxnSpPr>
            <p:nvPr/>
          </p:nvCxnSpPr>
          <p:spPr bwMode="auto">
            <a:xfrm rot="5400000">
              <a:off x="6054725" y="42370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41" name="47 Conector recto"/>
            <p:cNvCxnSpPr>
              <a:cxnSpLocks noChangeShapeType="1"/>
            </p:cNvCxnSpPr>
            <p:nvPr/>
          </p:nvCxnSpPr>
          <p:spPr bwMode="auto">
            <a:xfrm rot="5400000">
              <a:off x="632936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42" name="48 Conector recto"/>
            <p:cNvCxnSpPr>
              <a:cxnSpLocks noChangeShapeType="1"/>
            </p:cNvCxnSpPr>
            <p:nvPr/>
          </p:nvCxnSpPr>
          <p:spPr bwMode="auto">
            <a:xfrm rot="5400000">
              <a:off x="66246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43" name="49 Conector recto"/>
            <p:cNvCxnSpPr>
              <a:cxnSpLocks noChangeShapeType="1"/>
            </p:cNvCxnSpPr>
            <p:nvPr/>
          </p:nvCxnSpPr>
          <p:spPr bwMode="auto">
            <a:xfrm rot="5400000">
              <a:off x="6904037" y="42433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44" name="50 Conector recto"/>
            <p:cNvCxnSpPr>
              <a:cxnSpLocks noChangeShapeType="1"/>
            </p:cNvCxnSpPr>
            <p:nvPr/>
          </p:nvCxnSpPr>
          <p:spPr bwMode="auto">
            <a:xfrm rot="5400000">
              <a:off x="7178676" y="423545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45" name="53 CuadroTexto"/>
            <p:cNvSpPr txBox="1">
              <a:spLocks noChangeArrowheads="1"/>
            </p:cNvSpPr>
            <p:nvPr/>
          </p:nvSpPr>
          <p:spPr bwMode="auto">
            <a:xfrm>
              <a:off x="2109787" y="4268787"/>
              <a:ext cx="184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1</a:t>
              </a:r>
            </a:p>
          </p:txBody>
        </p:sp>
        <p:sp>
          <p:nvSpPr>
            <p:cNvPr id="13346" name="54 CuadroTexto"/>
            <p:cNvSpPr txBox="1">
              <a:spLocks noChangeArrowheads="1"/>
            </p:cNvSpPr>
            <p:nvPr/>
          </p:nvSpPr>
          <p:spPr bwMode="auto">
            <a:xfrm>
              <a:off x="26685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2</a:t>
              </a:r>
            </a:p>
          </p:txBody>
        </p:sp>
        <p:sp>
          <p:nvSpPr>
            <p:cNvPr id="13347" name="55 CuadroTexto"/>
            <p:cNvSpPr txBox="1">
              <a:spLocks noChangeArrowheads="1"/>
            </p:cNvSpPr>
            <p:nvPr/>
          </p:nvSpPr>
          <p:spPr bwMode="auto">
            <a:xfrm>
              <a:off x="32273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3</a:t>
              </a:r>
            </a:p>
          </p:txBody>
        </p:sp>
        <p:sp>
          <p:nvSpPr>
            <p:cNvPr id="13348" name="56 CuadroTexto"/>
            <p:cNvSpPr txBox="1">
              <a:spLocks noChangeArrowheads="1"/>
            </p:cNvSpPr>
            <p:nvPr/>
          </p:nvSpPr>
          <p:spPr bwMode="auto">
            <a:xfrm>
              <a:off x="37909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4</a:t>
              </a:r>
            </a:p>
          </p:txBody>
        </p:sp>
        <p:sp>
          <p:nvSpPr>
            <p:cNvPr id="13349" name="57 CuadroTexto"/>
            <p:cNvSpPr txBox="1">
              <a:spLocks noChangeArrowheads="1"/>
            </p:cNvSpPr>
            <p:nvPr/>
          </p:nvSpPr>
          <p:spPr bwMode="auto">
            <a:xfrm>
              <a:off x="43703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5</a:t>
              </a:r>
            </a:p>
          </p:txBody>
        </p:sp>
        <p:sp>
          <p:nvSpPr>
            <p:cNvPr id="13350" name="58 CuadroTexto"/>
            <p:cNvSpPr txBox="1">
              <a:spLocks noChangeArrowheads="1"/>
            </p:cNvSpPr>
            <p:nvPr/>
          </p:nvSpPr>
          <p:spPr bwMode="auto">
            <a:xfrm>
              <a:off x="49466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6</a:t>
              </a:r>
            </a:p>
          </p:txBody>
        </p:sp>
        <p:sp>
          <p:nvSpPr>
            <p:cNvPr id="13351" name="59 CuadroTexto"/>
            <p:cNvSpPr txBox="1">
              <a:spLocks noChangeArrowheads="1"/>
            </p:cNvSpPr>
            <p:nvPr/>
          </p:nvSpPr>
          <p:spPr bwMode="auto">
            <a:xfrm>
              <a:off x="55054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7</a:t>
              </a:r>
            </a:p>
          </p:txBody>
        </p:sp>
        <p:sp>
          <p:nvSpPr>
            <p:cNvPr id="13352" name="60 CuadroTexto"/>
            <p:cNvSpPr txBox="1">
              <a:spLocks noChangeArrowheads="1"/>
            </p:cNvSpPr>
            <p:nvPr/>
          </p:nvSpPr>
          <p:spPr bwMode="auto">
            <a:xfrm>
              <a:off x="60642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8</a:t>
              </a:r>
            </a:p>
          </p:txBody>
        </p:sp>
        <p:sp>
          <p:nvSpPr>
            <p:cNvPr id="13353" name="61 CuadroTexto"/>
            <p:cNvSpPr txBox="1">
              <a:spLocks noChangeArrowheads="1"/>
            </p:cNvSpPr>
            <p:nvPr/>
          </p:nvSpPr>
          <p:spPr bwMode="auto">
            <a:xfrm>
              <a:off x="66484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9</a:t>
              </a:r>
            </a:p>
          </p:txBody>
        </p:sp>
        <p:sp>
          <p:nvSpPr>
            <p:cNvPr id="13354" name="62 CuadroTexto"/>
            <p:cNvSpPr txBox="1">
              <a:spLocks noChangeArrowheads="1"/>
            </p:cNvSpPr>
            <p:nvPr/>
          </p:nvSpPr>
          <p:spPr bwMode="auto">
            <a:xfrm>
              <a:off x="7054850" y="4273550"/>
              <a:ext cx="50006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10</a:t>
              </a:r>
            </a:p>
          </p:txBody>
        </p:sp>
        <p:sp>
          <p:nvSpPr>
            <p:cNvPr id="13355" name="63 CuadroTexto"/>
            <p:cNvSpPr txBox="1">
              <a:spLocks noChangeArrowheads="1"/>
            </p:cNvSpPr>
            <p:nvPr/>
          </p:nvSpPr>
          <p:spPr bwMode="auto">
            <a:xfrm>
              <a:off x="1538287" y="4286250"/>
              <a:ext cx="18415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0</a:t>
              </a:r>
            </a:p>
          </p:txBody>
        </p:sp>
        <p:sp>
          <p:nvSpPr>
            <p:cNvPr id="13356" name="65 CuadroTexto"/>
            <p:cNvSpPr txBox="1">
              <a:spLocks noChangeArrowheads="1"/>
            </p:cNvSpPr>
            <p:nvPr/>
          </p:nvSpPr>
          <p:spPr bwMode="auto">
            <a:xfrm rot="19756582">
              <a:off x="1741602" y="3785149"/>
              <a:ext cx="73138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57" name="66 CuadroTexto"/>
            <p:cNvSpPr txBox="1">
              <a:spLocks noChangeArrowheads="1"/>
            </p:cNvSpPr>
            <p:nvPr/>
          </p:nvSpPr>
          <p:spPr bwMode="auto">
            <a:xfrm rot="19756582">
              <a:off x="2031920" y="3822422"/>
              <a:ext cx="66626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3358" name="67 CuadroTexto"/>
            <p:cNvSpPr txBox="1">
              <a:spLocks noChangeArrowheads="1"/>
            </p:cNvSpPr>
            <p:nvPr/>
          </p:nvSpPr>
          <p:spPr bwMode="auto">
            <a:xfrm rot="19756582">
              <a:off x="2337700" y="3799566"/>
              <a:ext cx="67494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59" name="68 CuadroTexto"/>
            <p:cNvSpPr txBox="1">
              <a:spLocks noChangeArrowheads="1"/>
            </p:cNvSpPr>
            <p:nvPr/>
          </p:nvSpPr>
          <p:spPr bwMode="auto">
            <a:xfrm rot="19756582">
              <a:off x="2621335" y="3841528"/>
              <a:ext cx="65983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60" name="69 CuadroTexto"/>
            <p:cNvSpPr txBox="1">
              <a:spLocks noChangeArrowheads="1"/>
            </p:cNvSpPr>
            <p:nvPr/>
          </p:nvSpPr>
          <p:spPr bwMode="auto">
            <a:xfrm rot="19756582">
              <a:off x="2899770" y="3832232"/>
              <a:ext cx="69622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3361" name="70 CuadroTexto"/>
            <p:cNvSpPr txBox="1">
              <a:spLocks noChangeArrowheads="1"/>
            </p:cNvSpPr>
            <p:nvPr/>
          </p:nvSpPr>
          <p:spPr bwMode="auto">
            <a:xfrm rot="19756582">
              <a:off x="3177617" y="3851279"/>
              <a:ext cx="62787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62" name="71 CuadroTexto"/>
            <p:cNvSpPr txBox="1">
              <a:spLocks noChangeArrowheads="1"/>
            </p:cNvSpPr>
            <p:nvPr/>
          </p:nvSpPr>
          <p:spPr bwMode="auto">
            <a:xfrm rot="19756582">
              <a:off x="3457003" y="3828120"/>
              <a:ext cx="71853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3363" name="72 CuadroTexto"/>
            <p:cNvSpPr txBox="1">
              <a:spLocks noChangeArrowheads="1"/>
            </p:cNvSpPr>
            <p:nvPr/>
          </p:nvSpPr>
          <p:spPr bwMode="auto">
            <a:xfrm rot="19756582">
              <a:off x="3741429" y="3821712"/>
              <a:ext cx="73740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64" name="73 CuadroTexto"/>
            <p:cNvSpPr txBox="1">
              <a:spLocks noChangeArrowheads="1"/>
            </p:cNvSpPr>
            <p:nvPr/>
          </p:nvSpPr>
          <p:spPr bwMode="auto">
            <a:xfrm rot="19756582">
              <a:off x="4030915" y="3836896"/>
              <a:ext cx="68417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3365" name="74 CuadroTexto"/>
            <p:cNvSpPr txBox="1">
              <a:spLocks noChangeArrowheads="1"/>
            </p:cNvSpPr>
            <p:nvPr/>
          </p:nvSpPr>
          <p:spPr bwMode="auto">
            <a:xfrm rot="19756582">
              <a:off x="4317026" y="3823925"/>
              <a:ext cx="67902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3366" name="75 CuadroTexto"/>
            <p:cNvSpPr txBox="1">
              <a:spLocks noChangeArrowheads="1"/>
            </p:cNvSpPr>
            <p:nvPr/>
          </p:nvSpPr>
          <p:spPr bwMode="auto">
            <a:xfrm rot="19756582">
              <a:off x="4605882" y="3835228"/>
              <a:ext cx="63477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67" name="76 CuadroTexto"/>
            <p:cNvSpPr txBox="1">
              <a:spLocks noChangeArrowheads="1"/>
            </p:cNvSpPr>
            <p:nvPr/>
          </p:nvSpPr>
          <p:spPr bwMode="auto">
            <a:xfrm rot="19756582">
              <a:off x="4889199" y="3821614"/>
              <a:ext cx="66942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68" name="77 CuadroTexto"/>
            <p:cNvSpPr txBox="1">
              <a:spLocks noChangeArrowheads="1"/>
            </p:cNvSpPr>
            <p:nvPr/>
          </p:nvSpPr>
          <p:spPr bwMode="auto">
            <a:xfrm rot="19756582">
              <a:off x="5175663" y="3816277"/>
              <a:ext cx="65925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2,000</a:t>
              </a:r>
            </a:p>
          </p:txBody>
        </p:sp>
        <p:sp>
          <p:nvSpPr>
            <p:cNvPr id="13369" name="78 CuadroTexto"/>
            <p:cNvSpPr txBox="1">
              <a:spLocks noChangeArrowheads="1"/>
            </p:cNvSpPr>
            <p:nvPr/>
          </p:nvSpPr>
          <p:spPr bwMode="auto">
            <a:xfrm rot="19756582">
              <a:off x="5461381" y="3816156"/>
              <a:ext cx="65972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70" name="79 CuadroTexto"/>
            <p:cNvSpPr txBox="1">
              <a:spLocks noChangeArrowheads="1"/>
            </p:cNvSpPr>
            <p:nvPr/>
          </p:nvSpPr>
          <p:spPr bwMode="auto">
            <a:xfrm rot="19756582">
              <a:off x="5747338" y="3804212"/>
              <a:ext cx="65676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71" name="80 CuadroTexto"/>
            <p:cNvSpPr txBox="1">
              <a:spLocks noChangeArrowheads="1"/>
            </p:cNvSpPr>
            <p:nvPr/>
          </p:nvSpPr>
          <p:spPr bwMode="auto">
            <a:xfrm rot="19756582">
              <a:off x="6020199" y="3816224"/>
              <a:ext cx="6594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72" name="81 CuadroTexto"/>
            <p:cNvSpPr txBox="1">
              <a:spLocks noChangeArrowheads="1"/>
            </p:cNvSpPr>
            <p:nvPr/>
          </p:nvSpPr>
          <p:spPr bwMode="auto">
            <a:xfrm rot="19756582">
              <a:off x="6294882" y="3822170"/>
              <a:ext cx="63617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2,000</a:t>
              </a:r>
            </a:p>
          </p:txBody>
        </p:sp>
        <p:sp>
          <p:nvSpPr>
            <p:cNvPr id="13373" name="82 CuadroTexto"/>
            <p:cNvSpPr txBox="1">
              <a:spLocks noChangeArrowheads="1"/>
            </p:cNvSpPr>
            <p:nvPr/>
          </p:nvSpPr>
          <p:spPr bwMode="auto">
            <a:xfrm rot="19756582">
              <a:off x="6589563" y="3808449"/>
              <a:ext cx="68988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74" name="83 CuadroTexto"/>
            <p:cNvSpPr txBox="1">
              <a:spLocks noChangeArrowheads="1"/>
            </p:cNvSpPr>
            <p:nvPr/>
          </p:nvSpPr>
          <p:spPr bwMode="auto">
            <a:xfrm rot="19756582">
              <a:off x="6866481" y="3835224"/>
              <a:ext cx="63479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3375" name="84 CuadroTexto"/>
            <p:cNvSpPr txBox="1">
              <a:spLocks noChangeArrowheads="1"/>
            </p:cNvSpPr>
            <p:nvPr/>
          </p:nvSpPr>
          <p:spPr bwMode="auto">
            <a:xfrm rot="19756582">
              <a:off x="7151129" y="3818513"/>
              <a:ext cx="65049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2,000</a:t>
              </a:r>
            </a:p>
          </p:txBody>
        </p:sp>
      </p:grpSp>
      <p:graphicFrame>
        <p:nvGraphicFramePr>
          <p:cNvPr id="5123" name="Object 3"/>
          <p:cNvGraphicFramePr>
            <a:graphicFrameLocks noChangeAspect="1"/>
          </p:cNvGraphicFramePr>
          <p:nvPr>
            <p:extLst/>
          </p:nvPr>
        </p:nvGraphicFramePr>
        <p:xfrm>
          <a:off x="1303735" y="3822945"/>
          <a:ext cx="5589984" cy="442913"/>
        </p:xfrm>
        <a:graphic>
          <a:graphicData uri="http://schemas.openxmlformats.org/presentationml/2006/ole">
            <mc:AlternateContent xmlns:mc="http://schemas.openxmlformats.org/markup-compatibility/2006">
              <mc:Choice xmlns:v="urn:schemas-microsoft-com:vml" Requires="v">
                <p:oleObj spid="_x0000_s58396" name="Ecuación" r:id="rId4" imgW="2882900" imgH="228600" progId="Equation.3">
                  <p:embed/>
                </p:oleObj>
              </mc:Choice>
              <mc:Fallback>
                <p:oleObj name="Ecuación" r:id="rId4" imgW="2882900" imgH="228600" progId="Equation.3">
                  <p:embed/>
                  <p:pic>
                    <p:nvPicPr>
                      <p:cNvPr id="51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735" y="3822945"/>
                        <a:ext cx="5589984"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 name="66 Grupo"/>
          <p:cNvGrpSpPr>
            <a:grpSpLocks/>
          </p:cNvGrpSpPr>
          <p:nvPr/>
        </p:nvGrpSpPr>
        <p:grpSpPr bwMode="auto">
          <a:xfrm>
            <a:off x="1346599" y="4257523"/>
            <a:ext cx="1659731" cy="422672"/>
            <a:chOff x="271463" y="5956300"/>
            <a:chExt cx="2514600" cy="706438"/>
          </a:xfrm>
        </p:grpSpPr>
        <p:graphicFrame>
          <p:nvGraphicFramePr>
            <p:cNvPr id="13321" name="Object 3"/>
            <p:cNvGraphicFramePr>
              <a:graphicFrameLocks noChangeAspect="1"/>
            </p:cNvGraphicFramePr>
            <p:nvPr/>
          </p:nvGraphicFramePr>
          <p:xfrm>
            <a:off x="271463" y="5956300"/>
            <a:ext cx="2514600" cy="706438"/>
          </p:xfrm>
          <a:graphic>
            <a:graphicData uri="http://schemas.openxmlformats.org/presentationml/2006/ole">
              <mc:AlternateContent xmlns:mc="http://schemas.openxmlformats.org/markup-compatibility/2006">
                <mc:Choice xmlns:v="urn:schemas-microsoft-com:vml" Requires="v">
                  <p:oleObj spid="_x0000_s58397" name="Ecuación" r:id="rId6" imgW="812447" imgH="228501" progId="Equation.3">
                    <p:embed/>
                  </p:oleObj>
                </mc:Choice>
                <mc:Fallback>
                  <p:oleObj name="Ecuación" r:id="rId6" imgW="812447" imgH="228501" progId="Equation.3">
                    <p:embed/>
                    <p:pic>
                      <p:nvPicPr>
                        <p:cNvPr id="1332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3" y="5956300"/>
                          <a:ext cx="25146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322" name="91 Rectángulo"/>
            <p:cNvSpPr>
              <a:spLocks noChangeArrowheads="1"/>
            </p:cNvSpPr>
            <p:nvPr/>
          </p:nvSpPr>
          <p:spPr bwMode="auto">
            <a:xfrm>
              <a:off x="285749" y="6007209"/>
              <a:ext cx="2500314" cy="571500"/>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grpSp>
      <p:sp>
        <p:nvSpPr>
          <p:cNvPr id="66"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Saldo Insoluto</a:t>
            </a:r>
            <a:endParaRPr sz="2400" dirty="0">
              <a:solidFill>
                <a:schemeClr val="lt1"/>
              </a:solidFill>
              <a:latin typeface="Montserrat"/>
              <a:ea typeface="Montserrat"/>
              <a:cs typeface="Montserrat"/>
              <a:sym typeface="Montserrat"/>
            </a:endParaRPr>
          </a:p>
        </p:txBody>
      </p:sp>
      <mc:AlternateContent xmlns:mc="http://schemas.openxmlformats.org/markup-compatibility/2006">
        <mc:Choice xmlns:a14="http://schemas.microsoft.com/office/drawing/2010/main" Requires="a14">
          <p:sp>
            <p:nvSpPr>
              <p:cNvPr id="65" name="CuadroTexto 64"/>
              <p:cNvSpPr txBox="1"/>
              <p:nvPr/>
            </p:nvSpPr>
            <p:spPr>
              <a:xfrm>
                <a:off x="794857" y="3382426"/>
                <a:ext cx="6654642"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𝑆</m:t>
                      </m:r>
                      <m:sSub>
                        <m:sSubPr>
                          <m:ctrlPr>
                            <a:rPr lang="es-MX" sz="2000" b="0" i="1" smtClean="0">
                              <a:latin typeface="Cambria Math" panose="02040503050406030204" pitchFamily="18" charset="0"/>
                            </a:rPr>
                          </m:ctrlPr>
                        </m:sSubPr>
                        <m:e>
                          <m:r>
                            <a:rPr lang="es-MX" sz="2000" b="0" i="1" smtClean="0">
                              <a:latin typeface="Cambria Math" panose="02040503050406030204" pitchFamily="18" charset="0"/>
                            </a:rPr>
                            <m:t>𝐼</m:t>
                          </m:r>
                        </m:e>
                        <m:sub>
                          <m:r>
                            <a:rPr lang="es-MX" sz="2000" b="0" i="1" smtClean="0">
                              <a:latin typeface="Cambria Math" panose="02040503050406030204" pitchFamily="18" charset="0"/>
                            </a:rPr>
                            <m:t>5</m:t>
                          </m:r>
                        </m:sub>
                      </m:sSub>
                      <m:r>
                        <a:rPr lang="es-MX" sz="2000" b="0" i="1" smtClean="0">
                          <a:latin typeface="Cambria Math" panose="02040503050406030204" pitchFamily="18" charset="0"/>
                        </a:rPr>
                        <m:t>=</m:t>
                      </m:r>
                      <m:r>
                        <a:rPr lang="es-MX" sz="2000" b="0" i="1" smtClean="0">
                          <a:latin typeface="Cambria Math" panose="02040503050406030204" pitchFamily="18" charset="0"/>
                        </a:rPr>
                        <m:t>𝑉𝑃</m:t>
                      </m:r>
                      <m:r>
                        <a:rPr lang="es-MX" sz="2000" b="0" i="1" smtClean="0">
                          <a:latin typeface="Cambria Math" panose="02040503050406030204" pitchFamily="18" charset="0"/>
                        </a:rPr>
                        <m:t> </m:t>
                      </m:r>
                      <m:d>
                        <m:dPr>
                          <m:ctrlPr>
                            <a:rPr lang="es-MX" sz="2000" b="0" i="1" smtClean="0">
                              <a:latin typeface="Cambria Math" panose="02040503050406030204" pitchFamily="18" charset="0"/>
                            </a:rPr>
                          </m:ctrlPr>
                        </m:dPr>
                        <m:e>
                          <m:r>
                            <a:rPr lang="es-MX" sz="2000" b="0" i="1" smtClean="0">
                              <a:latin typeface="Cambria Math" panose="02040503050406030204" pitchFamily="18" charset="0"/>
                            </a:rPr>
                            <m:t>5,7%,−3000,,0</m:t>
                          </m:r>
                        </m:e>
                      </m:d>
                      <m:r>
                        <a:rPr lang="es-MX" sz="2000" b="0" i="1" smtClean="0">
                          <a:latin typeface="Cambria Math" panose="02040503050406030204" pitchFamily="18" charset="0"/>
                        </a:rPr>
                        <m:t>+</m:t>
                      </m:r>
                      <m:r>
                        <a:rPr lang="es-MX" sz="2000" b="0" i="1" smtClean="0">
                          <a:latin typeface="Cambria Math" panose="02040503050406030204" pitchFamily="18" charset="0"/>
                        </a:rPr>
                        <m:t>𝑉𝑃</m:t>
                      </m:r>
                      <m:d>
                        <m:dPr>
                          <m:ctrlPr>
                            <a:rPr lang="es-MX" sz="2000" i="1">
                              <a:latin typeface="Cambria Math" panose="02040503050406030204" pitchFamily="18" charset="0"/>
                            </a:rPr>
                          </m:ctrlPr>
                        </m:dPr>
                        <m:e>
                          <m:r>
                            <a:rPr lang="es-MX" sz="2000" i="1">
                              <a:latin typeface="Cambria Math" panose="02040503050406030204" pitchFamily="18" charset="0"/>
                            </a:rPr>
                            <m:t>5,7%,−</m:t>
                          </m:r>
                          <m:r>
                            <a:rPr lang="es-MX" sz="2000" b="0" i="1" smtClean="0">
                              <a:latin typeface="Cambria Math" panose="02040503050406030204" pitchFamily="18" charset="0"/>
                            </a:rPr>
                            <m:t>2</m:t>
                          </m:r>
                          <m:r>
                            <a:rPr lang="es-MX" sz="2000" i="1">
                              <a:latin typeface="Cambria Math" panose="02040503050406030204" pitchFamily="18" charset="0"/>
                            </a:rPr>
                            <m:t>000,,0</m:t>
                          </m:r>
                        </m:e>
                      </m:d>
                      <m:sSup>
                        <m:sSupPr>
                          <m:ctrlPr>
                            <a:rPr lang="es-MX" sz="2000" b="0" i="1" smtClean="0">
                              <a:latin typeface="Cambria Math" panose="02040503050406030204" pitchFamily="18" charset="0"/>
                            </a:rPr>
                          </m:ctrlPr>
                        </m:sSupPr>
                        <m:e>
                          <m:d>
                            <m:dPr>
                              <m:ctrlPr>
                                <a:rPr lang="es-MX" sz="2000" b="0" i="1" smtClean="0">
                                  <a:latin typeface="Cambria Math" panose="02040503050406030204" pitchFamily="18" charset="0"/>
                                </a:rPr>
                              </m:ctrlPr>
                            </m:dPr>
                            <m:e>
                              <m:r>
                                <a:rPr lang="es-MX" sz="2000" b="0" i="1" smtClean="0">
                                  <a:latin typeface="Cambria Math" panose="02040503050406030204" pitchFamily="18" charset="0"/>
                                </a:rPr>
                                <m:t>1.07</m:t>
                              </m:r>
                            </m:e>
                          </m:d>
                        </m:e>
                        <m:sup>
                          <m:r>
                            <a:rPr lang="es-MX" sz="2000" b="0" i="1" smtClean="0">
                              <a:latin typeface="Cambria Math" panose="02040503050406030204" pitchFamily="18" charset="0"/>
                            </a:rPr>
                            <m:t>−5</m:t>
                          </m:r>
                        </m:sup>
                      </m:sSup>
                    </m:oMath>
                  </m:oMathPara>
                </a14:m>
                <a:endParaRPr lang="es-MX" sz="2000" dirty="0"/>
              </a:p>
            </p:txBody>
          </p:sp>
        </mc:Choice>
        <mc:Fallback>
          <p:sp>
            <p:nvSpPr>
              <p:cNvPr id="65" name="CuadroTexto 64"/>
              <p:cNvSpPr txBox="1">
                <a:spLocks noRot="1" noChangeAspect="1" noMove="1" noResize="1" noEditPoints="1" noAdjustHandles="1" noChangeArrowheads="1" noChangeShapeType="1" noTextEdit="1"/>
              </p:cNvSpPr>
              <p:nvPr/>
            </p:nvSpPr>
            <p:spPr>
              <a:xfrm>
                <a:off x="794857" y="3382426"/>
                <a:ext cx="6654642" cy="311304"/>
              </a:xfrm>
              <a:prstGeom prst="rect">
                <a:avLst/>
              </a:prstGeom>
              <a:blipFill>
                <a:blip r:embed="rId8"/>
                <a:stretch>
                  <a:fillRect l="-275" b="-17647"/>
                </a:stretch>
              </a:blipFill>
            </p:spPr>
            <p:txBody>
              <a:bodyPr/>
              <a:lstStyle/>
              <a:p>
                <a:r>
                  <a:rPr lang="es-MX">
                    <a:noFill/>
                  </a:rPr>
                  <a:t> </a:t>
                </a:r>
              </a:p>
            </p:txBody>
          </p:sp>
        </mc:Fallback>
      </mc:AlternateContent>
    </p:spTree>
    <p:extLst>
      <p:ext uri="{BB962C8B-B14F-4D97-AF65-F5344CB8AC3E}">
        <p14:creationId xmlns:p14="http://schemas.microsoft.com/office/powerpoint/2010/main" val="2775885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extLst/>
          </p:nvPr>
        </p:nvGraphicFramePr>
        <p:xfrm>
          <a:off x="1221582" y="3349210"/>
          <a:ext cx="5456635" cy="528638"/>
        </p:xfrm>
        <a:graphic>
          <a:graphicData uri="http://schemas.openxmlformats.org/presentationml/2006/ole">
            <mc:AlternateContent xmlns:mc="http://schemas.openxmlformats.org/markup-compatibility/2006">
              <mc:Choice xmlns:v="urn:schemas-microsoft-com:vml" Requires="v">
                <p:oleObj spid="_x0000_s59421" name="Ecuación" r:id="rId4" imgW="3009900" imgH="292100" progId="Equation.3">
                  <p:embed/>
                </p:oleObj>
              </mc:Choice>
              <mc:Fallback>
                <p:oleObj name="Ecuación" r:id="rId4" imgW="3009900" imgH="292100" progId="Equation.3">
                  <p:embed/>
                  <p:pic>
                    <p:nvPicPr>
                      <p:cNvPr id="410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582" y="3349210"/>
                        <a:ext cx="5456635"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47" name="Object 3"/>
          <p:cNvGraphicFramePr>
            <a:graphicFrameLocks noChangeAspect="1"/>
          </p:cNvGraphicFramePr>
          <p:nvPr>
            <p:extLst/>
          </p:nvPr>
        </p:nvGraphicFramePr>
        <p:xfrm>
          <a:off x="1240631" y="3834986"/>
          <a:ext cx="4897041" cy="467916"/>
        </p:xfrm>
        <a:graphic>
          <a:graphicData uri="http://schemas.openxmlformats.org/presentationml/2006/ole">
            <mc:AlternateContent xmlns:mc="http://schemas.openxmlformats.org/markup-compatibility/2006">
              <mc:Choice xmlns:v="urn:schemas-microsoft-com:vml" Requires="v">
                <p:oleObj spid="_x0000_s59422" name="Ecuación" r:id="rId6" imgW="2654300" imgH="254000" progId="Equation.3">
                  <p:embed/>
                </p:oleObj>
              </mc:Choice>
              <mc:Fallback>
                <p:oleObj name="Ecuación" r:id="rId6" imgW="2654300" imgH="254000" progId="Equation.3">
                  <p:embed/>
                  <p:pic>
                    <p:nvPicPr>
                      <p:cNvPr id="61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631" y="3834986"/>
                        <a:ext cx="4897041" cy="467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148" name="Object 3"/>
          <p:cNvGraphicFramePr>
            <a:graphicFrameLocks noChangeAspect="1"/>
          </p:cNvGraphicFramePr>
          <p:nvPr>
            <p:extLst/>
          </p:nvPr>
        </p:nvGraphicFramePr>
        <p:xfrm>
          <a:off x="1272779" y="4320761"/>
          <a:ext cx="3418284" cy="410766"/>
        </p:xfrm>
        <a:graphic>
          <a:graphicData uri="http://schemas.openxmlformats.org/presentationml/2006/ole">
            <mc:AlternateContent xmlns:mc="http://schemas.openxmlformats.org/markup-compatibility/2006">
              <mc:Choice xmlns:v="urn:schemas-microsoft-com:vml" Requires="v">
                <p:oleObj spid="_x0000_s59423" name="Ecuación" r:id="rId8" imgW="1905000" imgH="228600" progId="Equation.3">
                  <p:embed/>
                </p:oleObj>
              </mc:Choice>
              <mc:Fallback>
                <p:oleObj name="Ecuación" r:id="rId8" imgW="1905000" imgH="228600" progId="Equation.3">
                  <p:embed/>
                  <p:pic>
                    <p:nvPicPr>
                      <p:cNvPr id="6148"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2779" y="4320761"/>
                        <a:ext cx="3418284"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209" name="86 Rectángulo"/>
          <p:cNvSpPr>
            <a:spLocks noChangeArrowheads="1"/>
          </p:cNvSpPr>
          <p:nvPr/>
        </p:nvSpPr>
        <p:spPr bwMode="auto">
          <a:xfrm>
            <a:off x="3869531" y="4385189"/>
            <a:ext cx="810816" cy="286941"/>
          </a:xfrm>
          <a:prstGeom prst="rect">
            <a:avLst/>
          </a:prstGeom>
          <a:noFill/>
          <a:ln w="31750">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sp>
        <p:nvSpPr>
          <p:cNvPr id="65" name="Text Box 4">
            <a:extLst>
              <a:ext uri="{FF2B5EF4-FFF2-40B4-BE49-F238E27FC236}">
                <a16:creationId xmlns:a16="http://schemas.microsoft.com/office/drawing/2014/main" id="{787A62E7-5A1C-6E4E-9708-861D3B68DEF4}"/>
              </a:ext>
            </a:extLst>
          </p:cNvPr>
          <p:cNvSpPr txBox="1">
            <a:spLocks noChangeArrowheads="1"/>
          </p:cNvSpPr>
          <p:nvPr/>
        </p:nvSpPr>
        <p:spPr bwMode="auto">
          <a:xfrm>
            <a:off x="367048" y="1951983"/>
            <a:ext cx="75089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r>
              <a:rPr lang="es-ES_tradnl" altLang="en-US" sz="1650" dirty="0">
                <a:solidFill>
                  <a:srgbClr val="B36932"/>
                </a:solidFill>
                <a:latin typeface="Century Gothic" panose="020B0502020202020204" pitchFamily="34" charset="0"/>
              </a:rPr>
              <a:t>Solución</a:t>
            </a:r>
          </a:p>
          <a:p>
            <a:pPr algn="just" eaLnBrk="1" hangingPunct="1"/>
            <a:r>
              <a:rPr lang="es-ES_tradnl" altLang="en-US" sz="1650" dirty="0">
                <a:latin typeface="Century Gothic" panose="020B0502020202020204" pitchFamily="34" charset="0"/>
              </a:rPr>
              <a:t>Método retrospectivo</a:t>
            </a:r>
          </a:p>
        </p:txBody>
      </p:sp>
      <p:sp>
        <p:nvSpPr>
          <p:cNvPr id="66" name="Text Box 4">
            <a:extLst>
              <a:ext uri="{FF2B5EF4-FFF2-40B4-BE49-F238E27FC236}">
                <a16:creationId xmlns:a16="http://schemas.microsoft.com/office/drawing/2014/main" id="{EF566453-18DF-9246-AF96-DBA9315DD1A6}"/>
              </a:ext>
            </a:extLst>
          </p:cNvPr>
          <p:cNvSpPr txBox="1">
            <a:spLocks noChangeArrowheads="1"/>
          </p:cNvSpPr>
          <p:nvPr/>
        </p:nvSpPr>
        <p:spPr bwMode="auto">
          <a:xfrm>
            <a:off x="367048" y="645733"/>
            <a:ext cx="8409905"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r>
              <a:rPr lang="es-ES_tradnl" altLang="en-US" sz="1650" dirty="0">
                <a:solidFill>
                  <a:srgbClr val="006853"/>
                </a:solidFill>
                <a:latin typeface="Century Gothic" panose="020B0502020202020204" pitchFamily="34" charset="0"/>
              </a:rPr>
              <a:t>Ejemplo </a:t>
            </a:r>
            <a:r>
              <a:rPr lang="es-ES_tradnl" altLang="en-US" sz="1650" dirty="0" smtClean="0">
                <a:solidFill>
                  <a:srgbClr val="006853"/>
                </a:solidFill>
                <a:latin typeface="Century Gothic" panose="020B0502020202020204" pitchFamily="34" charset="0"/>
              </a:rPr>
              <a:t>17 </a:t>
            </a:r>
            <a:r>
              <a:rPr lang="es-ES_tradnl" altLang="en-US" sz="1650" dirty="0">
                <a:solidFill>
                  <a:srgbClr val="006853"/>
                </a:solidFill>
                <a:latin typeface="Century Gothic" panose="020B0502020202020204" pitchFamily="34" charset="0"/>
              </a:rPr>
              <a:t>(</a:t>
            </a:r>
            <a:r>
              <a:rPr lang="es-ES_tradnl" altLang="en-US" sz="1650" i="1" dirty="0">
                <a:solidFill>
                  <a:srgbClr val="006853"/>
                </a:solidFill>
                <a:latin typeface="Times New Roman" panose="02020603050405020304" pitchFamily="18" charset="0"/>
              </a:rPr>
              <a:t>Continuación</a:t>
            </a:r>
            <a:r>
              <a:rPr lang="es-ES_tradnl" altLang="en-US" sz="1650" dirty="0">
                <a:solidFill>
                  <a:srgbClr val="006853"/>
                </a:solidFill>
                <a:latin typeface="Century Gothic" panose="020B0502020202020204" pitchFamily="34" charset="0"/>
              </a:rPr>
              <a:t>)</a:t>
            </a:r>
          </a:p>
          <a:p>
            <a:pPr algn="just" eaLnBrk="1" hangingPunct="1"/>
            <a:r>
              <a:rPr lang="es-ES_tradnl" altLang="en-US" sz="1650" dirty="0">
                <a:latin typeface="Century Gothic" panose="020B0502020202020204" pitchFamily="34" charset="0"/>
              </a:rPr>
              <a:t>Un préstamo se va a saldar mediante 10 pagos de $3,000, seguidos de 10 pagos de $2,000 al final de cada semestre. Si la tasa nominal de interés convertible semestral es 14%, encontrar el saldo insoluto inmediatamente después de 5 pagos.</a:t>
            </a:r>
          </a:p>
        </p:txBody>
      </p:sp>
      <p:sp>
        <p:nvSpPr>
          <p:cNvPr id="67" name="64 Flecha abajo">
            <a:extLst>
              <a:ext uri="{FF2B5EF4-FFF2-40B4-BE49-F238E27FC236}">
                <a16:creationId xmlns:a16="http://schemas.microsoft.com/office/drawing/2014/main" id="{469C18DB-3741-3642-AB5E-11921BC2B9F1}"/>
              </a:ext>
            </a:extLst>
          </p:cNvPr>
          <p:cNvSpPr>
            <a:spLocks noChangeArrowheads="1"/>
          </p:cNvSpPr>
          <p:nvPr/>
        </p:nvSpPr>
        <p:spPr bwMode="auto">
          <a:xfrm rot="10800000">
            <a:off x="3330178" y="2897696"/>
            <a:ext cx="214313" cy="428625"/>
          </a:xfrm>
          <a:prstGeom prst="downArrow">
            <a:avLst>
              <a:gd name="adj1" fmla="val 50000"/>
              <a:gd name="adj2" fmla="val 50000"/>
            </a:avLst>
          </a:prstGeom>
          <a:solidFill>
            <a:srgbClr val="006853"/>
          </a:solidFill>
          <a:ln w="9525">
            <a:solidFill>
              <a:srgbClr val="006853"/>
            </a:solidFill>
            <a:round/>
            <a:headEnd/>
            <a:tailEnd/>
          </a:ln>
        </p:spPr>
        <p:txBody>
          <a:bodyPr rot="1080000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MX" altLang="en-US" sz="1050"/>
          </a:p>
        </p:txBody>
      </p:sp>
      <p:grpSp>
        <p:nvGrpSpPr>
          <p:cNvPr id="68" name="64 Grupo">
            <a:extLst>
              <a:ext uri="{FF2B5EF4-FFF2-40B4-BE49-F238E27FC236}">
                <a16:creationId xmlns:a16="http://schemas.microsoft.com/office/drawing/2014/main" id="{86318260-920F-3346-B7FE-B94D596E31EB}"/>
              </a:ext>
            </a:extLst>
          </p:cNvPr>
          <p:cNvGrpSpPr>
            <a:grpSpLocks/>
          </p:cNvGrpSpPr>
          <p:nvPr/>
        </p:nvGrpSpPr>
        <p:grpSpPr bwMode="auto">
          <a:xfrm>
            <a:off x="2296717" y="2420225"/>
            <a:ext cx="4734125" cy="632566"/>
            <a:chOff x="1538287" y="3781384"/>
            <a:chExt cx="6312167" cy="843421"/>
          </a:xfrm>
        </p:grpSpPr>
        <p:cxnSp>
          <p:nvCxnSpPr>
            <p:cNvPr id="69" name="26 Conector recto">
              <a:extLst>
                <a:ext uri="{FF2B5EF4-FFF2-40B4-BE49-F238E27FC236}">
                  <a16:creationId xmlns:a16="http://schemas.microsoft.com/office/drawing/2014/main" id="{14620A21-8ADE-534F-9C21-18417E58966C}"/>
                </a:ext>
              </a:extLst>
            </p:cNvPr>
            <p:cNvCxnSpPr>
              <a:cxnSpLocks noChangeShapeType="1"/>
            </p:cNvCxnSpPr>
            <p:nvPr/>
          </p:nvCxnSpPr>
          <p:spPr bwMode="auto">
            <a:xfrm>
              <a:off x="1643063" y="4214813"/>
              <a:ext cx="575945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0" name="28 Conector recto">
              <a:extLst>
                <a:ext uri="{FF2B5EF4-FFF2-40B4-BE49-F238E27FC236}">
                  <a16:creationId xmlns:a16="http://schemas.microsoft.com/office/drawing/2014/main" id="{8BE43C24-D4C1-E34E-91AC-FD9012614A22}"/>
                </a:ext>
              </a:extLst>
            </p:cNvPr>
            <p:cNvCxnSpPr>
              <a:cxnSpLocks noChangeShapeType="1"/>
            </p:cNvCxnSpPr>
            <p:nvPr/>
          </p:nvCxnSpPr>
          <p:spPr bwMode="auto">
            <a:xfrm rot="5400000">
              <a:off x="1535112"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 name="29 Conector recto">
              <a:extLst>
                <a:ext uri="{FF2B5EF4-FFF2-40B4-BE49-F238E27FC236}">
                  <a16:creationId xmlns:a16="http://schemas.microsoft.com/office/drawing/2014/main" id="{96371E71-97AB-B04D-97D3-E1F1F142709C}"/>
                </a:ext>
              </a:extLst>
            </p:cNvPr>
            <p:cNvCxnSpPr>
              <a:cxnSpLocks noChangeShapeType="1"/>
            </p:cNvCxnSpPr>
            <p:nvPr/>
          </p:nvCxnSpPr>
          <p:spPr bwMode="auto">
            <a:xfrm rot="5400000">
              <a:off x="1811338" y="423227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 name="30 Conector recto">
              <a:extLst>
                <a:ext uri="{FF2B5EF4-FFF2-40B4-BE49-F238E27FC236}">
                  <a16:creationId xmlns:a16="http://schemas.microsoft.com/office/drawing/2014/main" id="{E03FBC0F-3172-794A-9554-9725EF9A3B63}"/>
                </a:ext>
              </a:extLst>
            </p:cNvPr>
            <p:cNvCxnSpPr>
              <a:cxnSpLocks noChangeShapeType="1"/>
            </p:cNvCxnSpPr>
            <p:nvPr/>
          </p:nvCxnSpPr>
          <p:spPr bwMode="auto">
            <a:xfrm rot="5400000">
              <a:off x="2106612" y="423703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3" name="31 Conector recto">
              <a:extLst>
                <a:ext uri="{FF2B5EF4-FFF2-40B4-BE49-F238E27FC236}">
                  <a16:creationId xmlns:a16="http://schemas.microsoft.com/office/drawing/2014/main" id="{774ECF0D-DA0C-8D42-8DA1-2E37D4551CAE}"/>
                </a:ext>
              </a:extLst>
            </p:cNvPr>
            <p:cNvCxnSpPr>
              <a:cxnSpLocks noChangeShapeType="1"/>
            </p:cNvCxnSpPr>
            <p:nvPr/>
          </p:nvCxnSpPr>
          <p:spPr bwMode="auto">
            <a:xfrm rot="5400000">
              <a:off x="2384425" y="42243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 name="32 Conector recto">
              <a:extLst>
                <a:ext uri="{FF2B5EF4-FFF2-40B4-BE49-F238E27FC236}">
                  <a16:creationId xmlns:a16="http://schemas.microsoft.com/office/drawing/2014/main" id="{A43A61DC-8429-8640-B607-FC83D65A6070}"/>
                </a:ext>
              </a:extLst>
            </p:cNvPr>
            <p:cNvCxnSpPr>
              <a:cxnSpLocks noChangeShapeType="1"/>
            </p:cNvCxnSpPr>
            <p:nvPr/>
          </p:nvCxnSpPr>
          <p:spPr bwMode="auto">
            <a:xfrm rot="5400000">
              <a:off x="2660651" y="4232275"/>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 name="33 Conector recto">
              <a:extLst>
                <a:ext uri="{FF2B5EF4-FFF2-40B4-BE49-F238E27FC236}">
                  <a16:creationId xmlns:a16="http://schemas.microsoft.com/office/drawing/2014/main" id="{083F91E4-9F1F-C140-9108-3C7B7CDC35D9}"/>
                </a:ext>
              </a:extLst>
            </p:cNvPr>
            <p:cNvCxnSpPr>
              <a:cxnSpLocks noChangeShapeType="1"/>
            </p:cNvCxnSpPr>
            <p:nvPr/>
          </p:nvCxnSpPr>
          <p:spPr bwMode="auto">
            <a:xfrm rot="5400000">
              <a:off x="2955925" y="42497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6" name="34 Conector recto">
              <a:extLst>
                <a:ext uri="{FF2B5EF4-FFF2-40B4-BE49-F238E27FC236}">
                  <a16:creationId xmlns:a16="http://schemas.microsoft.com/office/drawing/2014/main" id="{10ED8EE4-155A-364B-9C41-3ED04541DBAF}"/>
                </a:ext>
              </a:extLst>
            </p:cNvPr>
            <p:cNvCxnSpPr>
              <a:cxnSpLocks noChangeShapeType="1"/>
            </p:cNvCxnSpPr>
            <p:nvPr/>
          </p:nvCxnSpPr>
          <p:spPr bwMode="auto">
            <a:xfrm rot="5400000">
              <a:off x="3224212"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7" name="35 Conector recto">
              <a:extLst>
                <a:ext uri="{FF2B5EF4-FFF2-40B4-BE49-F238E27FC236}">
                  <a16:creationId xmlns:a16="http://schemas.microsoft.com/office/drawing/2014/main" id="{3A01750F-72AE-1547-8EE4-97D7A6CFED3F}"/>
                </a:ext>
              </a:extLst>
            </p:cNvPr>
            <p:cNvCxnSpPr>
              <a:cxnSpLocks noChangeShapeType="1"/>
            </p:cNvCxnSpPr>
            <p:nvPr/>
          </p:nvCxnSpPr>
          <p:spPr bwMode="auto">
            <a:xfrm rot="5400000">
              <a:off x="3500437" y="4233863"/>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8" name="36 Conector recto">
              <a:extLst>
                <a:ext uri="{FF2B5EF4-FFF2-40B4-BE49-F238E27FC236}">
                  <a16:creationId xmlns:a16="http://schemas.microsoft.com/office/drawing/2014/main" id="{354DF600-44B9-664C-8F35-D6097655AB71}"/>
                </a:ext>
              </a:extLst>
            </p:cNvPr>
            <p:cNvCxnSpPr>
              <a:cxnSpLocks noChangeShapeType="1"/>
            </p:cNvCxnSpPr>
            <p:nvPr/>
          </p:nvCxnSpPr>
          <p:spPr bwMode="auto">
            <a:xfrm rot="5400000">
              <a:off x="379571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 name="37 Conector recto">
              <a:extLst>
                <a:ext uri="{FF2B5EF4-FFF2-40B4-BE49-F238E27FC236}">
                  <a16:creationId xmlns:a16="http://schemas.microsoft.com/office/drawing/2014/main" id="{69E1987C-5B26-8F4D-88A0-A4555A3EE58D}"/>
                </a:ext>
              </a:extLst>
            </p:cNvPr>
            <p:cNvCxnSpPr>
              <a:cxnSpLocks noChangeShapeType="1"/>
            </p:cNvCxnSpPr>
            <p:nvPr/>
          </p:nvCxnSpPr>
          <p:spPr bwMode="auto">
            <a:xfrm rot="5400000">
              <a:off x="4073525" y="42370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 name="38 Conector recto">
              <a:extLst>
                <a:ext uri="{FF2B5EF4-FFF2-40B4-BE49-F238E27FC236}">
                  <a16:creationId xmlns:a16="http://schemas.microsoft.com/office/drawing/2014/main" id="{597635CB-798B-5048-8D6E-1BCB51D7590C}"/>
                </a:ext>
              </a:extLst>
            </p:cNvPr>
            <p:cNvCxnSpPr>
              <a:cxnSpLocks noChangeShapeType="1"/>
            </p:cNvCxnSpPr>
            <p:nvPr/>
          </p:nvCxnSpPr>
          <p:spPr bwMode="auto">
            <a:xfrm rot="5400000">
              <a:off x="4349751" y="422910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 name="41 Conector recto">
              <a:extLst>
                <a:ext uri="{FF2B5EF4-FFF2-40B4-BE49-F238E27FC236}">
                  <a16:creationId xmlns:a16="http://schemas.microsoft.com/office/drawing/2014/main" id="{A4C7FE40-F89B-584F-A2C9-3D42AE2D3555}"/>
                </a:ext>
              </a:extLst>
            </p:cNvPr>
            <p:cNvCxnSpPr>
              <a:cxnSpLocks noChangeShapeType="1"/>
            </p:cNvCxnSpPr>
            <p:nvPr/>
          </p:nvCxnSpPr>
          <p:spPr bwMode="auto">
            <a:xfrm rot="5400000">
              <a:off x="464026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 name="42 Conector recto">
              <a:extLst>
                <a:ext uri="{FF2B5EF4-FFF2-40B4-BE49-F238E27FC236}">
                  <a16:creationId xmlns:a16="http://schemas.microsoft.com/office/drawing/2014/main" id="{6D9D3A33-F7F0-D949-B2FF-F0DC8349D1CD}"/>
                </a:ext>
              </a:extLst>
            </p:cNvPr>
            <p:cNvCxnSpPr>
              <a:cxnSpLocks noChangeShapeType="1"/>
            </p:cNvCxnSpPr>
            <p:nvPr/>
          </p:nvCxnSpPr>
          <p:spPr bwMode="auto">
            <a:xfrm rot="5400000">
              <a:off x="49355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3" name="43 Conector recto">
              <a:extLst>
                <a:ext uri="{FF2B5EF4-FFF2-40B4-BE49-F238E27FC236}">
                  <a16:creationId xmlns:a16="http://schemas.microsoft.com/office/drawing/2014/main" id="{CB3B4B3B-DA4D-C64A-800F-89804C292671}"/>
                </a:ext>
              </a:extLst>
            </p:cNvPr>
            <p:cNvCxnSpPr>
              <a:cxnSpLocks noChangeShapeType="1"/>
            </p:cNvCxnSpPr>
            <p:nvPr/>
          </p:nvCxnSpPr>
          <p:spPr bwMode="auto">
            <a:xfrm rot="5400000">
              <a:off x="52149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4" name="44 Conector recto">
              <a:extLst>
                <a:ext uri="{FF2B5EF4-FFF2-40B4-BE49-F238E27FC236}">
                  <a16:creationId xmlns:a16="http://schemas.microsoft.com/office/drawing/2014/main" id="{DA38AEF8-6BBE-9345-AF2F-671B07ABFF30}"/>
                </a:ext>
              </a:extLst>
            </p:cNvPr>
            <p:cNvCxnSpPr>
              <a:cxnSpLocks noChangeShapeType="1"/>
            </p:cNvCxnSpPr>
            <p:nvPr/>
          </p:nvCxnSpPr>
          <p:spPr bwMode="auto">
            <a:xfrm rot="5400000">
              <a:off x="5489575" y="42243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5" name="45 Conector recto">
              <a:extLst>
                <a:ext uri="{FF2B5EF4-FFF2-40B4-BE49-F238E27FC236}">
                  <a16:creationId xmlns:a16="http://schemas.microsoft.com/office/drawing/2014/main" id="{CCA0FCCE-B23C-8C4D-94D0-5D077210A75D}"/>
                </a:ext>
              </a:extLst>
            </p:cNvPr>
            <p:cNvCxnSpPr>
              <a:cxnSpLocks noChangeShapeType="1"/>
            </p:cNvCxnSpPr>
            <p:nvPr/>
          </p:nvCxnSpPr>
          <p:spPr bwMode="auto">
            <a:xfrm rot="5400000">
              <a:off x="5784851" y="421640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6" name="46 Conector recto">
              <a:extLst>
                <a:ext uri="{FF2B5EF4-FFF2-40B4-BE49-F238E27FC236}">
                  <a16:creationId xmlns:a16="http://schemas.microsoft.com/office/drawing/2014/main" id="{959C4415-0649-444D-960D-AE610E14B347}"/>
                </a:ext>
              </a:extLst>
            </p:cNvPr>
            <p:cNvCxnSpPr>
              <a:cxnSpLocks noChangeShapeType="1"/>
            </p:cNvCxnSpPr>
            <p:nvPr/>
          </p:nvCxnSpPr>
          <p:spPr bwMode="auto">
            <a:xfrm rot="5400000">
              <a:off x="6054725" y="4237038"/>
              <a:ext cx="214313"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7" name="47 Conector recto">
              <a:extLst>
                <a:ext uri="{FF2B5EF4-FFF2-40B4-BE49-F238E27FC236}">
                  <a16:creationId xmlns:a16="http://schemas.microsoft.com/office/drawing/2014/main" id="{93E9D0EE-96FC-814F-AEB8-6DAC99EFEAFF}"/>
                </a:ext>
              </a:extLst>
            </p:cNvPr>
            <p:cNvCxnSpPr>
              <a:cxnSpLocks noChangeShapeType="1"/>
            </p:cNvCxnSpPr>
            <p:nvPr/>
          </p:nvCxnSpPr>
          <p:spPr bwMode="auto">
            <a:xfrm rot="5400000">
              <a:off x="6329363" y="4238625"/>
              <a:ext cx="2143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8" name="48 Conector recto">
              <a:extLst>
                <a:ext uri="{FF2B5EF4-FFF2-40B4-BE49-F238E27FC236}">
                  <a16:creationId xmlns:a16="http://schemas.microsoft.com/office/drawing/2014/main" id="{163E20D2-1F18-924C-B1AA-0DBBDEBB6F29}"/>
                </a:ext>
              </a:extLst>
            </p:cNvPr>
            <p:cNvCxnSpPr>
              <a:cxnSpLocks noChangeShapeType="1"/>
            </p:cNvCxnSpPr>
            <p:nvPr/>
          </p:nvCxnSpPr>
          <p:spPr bwMode="auto">
            <a:xfrm rot="5400000">
              <a:off x="6624637" y="42306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9" name="49 Conector recto">
              <a:extLst>
                <a:ext uri="{FF2B5EF4-FFF2-40B4-BE49-F238E27FC236}">
                  <a16:creationId xmlns:a16="http://schemas.microsoft.com/office/drawing/2014/main" id="{2FD9A90C-5B47-5441-9A11-809C9BE41969}"/>
                </a:ext>
              </a:extLst>
            </p:cNvPr>
            <p:cNvCxnSpPr>
              <a:cxnSpLocks noChangeShapeType="1"/>
            </p:cNvCxnSpPr>
            <p:nvPr/>
          </p:nvCxnSpPr>
          <p:spPr bwMode="auto">
            <a:xfrm rot="5400000">
              <a:off x="6904037" y="4243388"/>
              <a:ext cx="214313"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0" name="50 Conector recto">
              <a:extLst>
                <a:ext uri="{FF2B5EF4-FFF2-40B4-BE49-F238E27FC236}">
                  <a16:creationId xmlns:a16="http://schemas.microsoft.com/office/drawing/2014/main" id="{F7C3ED28-94B8-9B42-9317-E55FC8C634F8}"/>
                </a:ext>
              </a:extLst>
            </p:cNvPr>
            <p:cNvCxnSpPr>
              <a:cxnSpLocks noChangeShapeType="1"/>
            </p:cNvCxnSpPr>
            <p:nvPr/>
          </p:nvCxnSpPr>
          <p:spPr bwMode="auto">
            <a:xfrm rot="5400000">
              <a:off x="7178676" y="4235450"/>
              <a:ext cx="21431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1" name="53 CuadroTexto">
              <a:extLst>
                <a:ext uri="{FF2B5EF4-FFF2-40B4-BE49-F238E27FC236}">
                  <a16:creationId xmlns:a16="http://schemas.microsoft.com/office/drawing/2014/main" id="{C3CD5C15-3021-0145-8302-DEEFBFBCBB0D}"/>
                </a:ext>
              </a:extLst>
            </p:cNvPr>
            <p:cNvSpPr txBox="1">
              <a:spLocks noChangeArrowheads="1"/>
            </p:cNvSpPr>
            <p:nvPr/>
          </p:nvSpPr>
          <p:spPr bwMode="auto">
            <a:xfrm>
              <a:off x="2109787" y="4268787"/>
              <a:ext cx="1841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1</a:t>
              </a:r>
            </a:p>
          </p:txBody>
        </p:sp>
        <p:sp>
          <p:nvSpPr>
            <p:cNvPr id="92" name="54 CuadroTexto">
              <a:extLst>
                <a:ext uri="{FF2B5EF4-FFF2-40B4-BE49-F238E27FC236}">
                  <a16:creationId xmlns:a16="http://schemas.microsoft.com/office/drawing/2014/main" id="{A93ECDEC-C4D3-D840-BB77-5B7278FB2451}"/>
                </a:ext>
              </a:extLst>
            </p:cNvPr>
            <p:cNvSpPr txBox="1">
              <a:spLocks noChangeArrowheads="1"/>
            </p:cNvSpPr>
            <p:nvPr/>
          </p:nvSpPr>
          <p:spPr bwMode="auto">
            <a:xfrm>
              <a:off x="26685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2</a:t>
              </a:r>
            </a:p>
          </p:txBody>
        </p:sp>
        <p:sp>
          <p:nvSpPr>
            <p:cNvPr id="93" name="55 CuadroTexto">
              <a:extLst>
                <a:ext uri="{FF2B5EF4-FFF2-40B4-BE49-F238E27FC236}">
                  <a16:creationId xmlns:a16="http://schemas.microsoft.com/office/drawing/2014/main" id="{AB47ABF6-9FF9-7146-BE38-B3B1D64CC257}"/>
                </a:ext>
              </a:extLst>
            </p:cNvPr>
            <p:cNvSpPr txBox="1">
              <a:spLocks noChangeArrowheads="1"/>
            </p:cNvSpPr>
            <p:nvPr/>
          </p:nvSpPr>
          <p:spPr bwMode="auto">
            <a:xfrm>
              <a:off x="32273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3</a:t>
              </a:r>
            </a:p>
          </p:txBody>
        </p:sp>
        <p:sp>
          <p:nvSpPr>
            <p:cNvPr id="94" name="56 CuadroTexto">
              <a:extLst>
                <a:ext uri="{FF2B5EF4-FFF2-40B4-BE49-F238E27FC236}">
                  <a16:creationId xmlns:a16="http://schemas.microsoft.com/office/drawing/2014/main" id="{5240BBAF-F96F-9F4D-8E7F-D4F40FD0353E}"/>
                </a:ext>
              </a:extLst>
            </p:cNvPr>
            <p:cNvSpPr txBox="1">
              <a:spLocks noChangeArrowheads="1"/>
            </p:cNvSpPr>
            <p:nvPr/>
          </p:nvSpPr>
          <p:spPr bwMode="auto">
            <a:xfrm>
              <a:off x="37909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4</a:t>
              </a:r>
            </a:p>
          </p:txBody>
        </p:sp>
        <p:sp>
          <p:nvSpPr>
            <p:cNvPr id="95" name="57 CuadroTexto">
              <a:extLst>
                <a:ext uri="{FF2B5EF4-FFF2-40B4-BE49-F238E27FC236}">
                  <a16:creationId xmlns:a16="http://schemas.microsoft.com/office/drawing/2014/main" id="{19E2822D-C139-194C-B107-394DCBD9C31E}"/>
                </a:ext>
              </a:extLst>
            </p:cNvPr>
            <p:cNvSpPr txBox="1">
              <a:spLocks noChangeArrowheads="1"/>
            </p:cNvSpPr>
            <p:nvPr/>
          </p:nvSpPr>
          <p:spPr bwMode="auto">
            <a:xfrm>
              <a:off x="4370387"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5</a:t>
              </a:r>
            </a:p>
          </p:txBody>
        </p:sp>
        <p:sp>
          <p:nvSpPr>
            <p:cNvPr id="96" name="58 CuadroTexto">
              <a:extLst>
                <a:ext uri="{FF2B5EF4-FFF2-40B4-BE49-F238E27FC236}">
                  <a16:creationId xmlns:a16="http://schemas.microsoft.com/office/drawing/2014/main" id="{1AF89244-E4A2-3345-AB86-4134CE5328F3}"/>
                </a:ext>
              </a:extLst>
            </p:cNvPr>
            <p:cNvSpPr txBox="1">
              <a:spLocks noChangeArrowheads="1"/>
            </p:cNvSpPr>
            <p:nvPr/>
          </p:nvSpPr>
          <p:spPr bwMode="auto">
            <a:xfrm>
              <a:off x="49466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6</a:t>
              </a:r>
            </a:p>
          </p:txBody>
        </p:sp>
        <p:sp>
          <p:nvSpPr>
            <p:cNvPr id="97" name="59 CuadroTexto">
              <a:extLst>
                <a:ext uri="{FF2B5EF4-FFF2-40B4-BE49-F238E27FC236}">
                  <a16:creationId xmlns:a16="http://schemas.microsoft.com/office/drawing/2014/main" id="{BAC6A808-2F91-7C4C-A6B7-E03B0CD6F420}"/>
                </a:ext>
              </a:extLst>
            </p:cNvPr>
            <p:cNvSpPr txBox="1">
              <a:spLocks noChangeArrowheads="1"/>
            </p:cNvSpPr>
            <p:nvPr/>
          </p:nvSpPr>
          <p:spPr bwMode="auto">
            <a:xfrm>
              <a:off x="55054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7</a:t>
              </a:r>
            </a:p>
          </p:txBody>
        </p:sp>
        <p:sp>
          <p:nvSpPr>
            <p:cNvPr id="98" name="60 CuadroTexto">
              <a:extLst>
                <a:ext uri="{FF2B5EF4-FFF2-40B4-BE49-F238E27FC236}">
                  <a16:creationId xmlns:a16="http://schemas.microsoft.com/office/drawing/2014/main" id="{57BC9DE3-CE4C-CE40-B4CB-F19172D81FC6}"/>
                </a:ext>
              </a:extLst>
            </p:cNvPr>
            <p:cNvSpPr txBox="1">
              <a:spLocks noChangeArrowheads="1"/>
            </p:cNvSpPr>
            <p:nvPr/>
          </p:nvSpPr>
          <p:spPr bwMode="auto">
            <a:xfrm>
              <a:off x="60642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8</a:t>
              </a:r>
            </a:p>
          </p:txBody>
        </p:sp>
        <p:sp>
          <p:nvSpPr>
            <p:cNvPr id="99" name="61 CuadroTexto">
              <a:extLst>
                <a:ext uri="{FF2B5EF4-FFF2-40B4-BE49-F238E27FC236}">
                  <a16:creationId xmlns:a16="http://schemas.microsoft.com/office/drawing/2014/main" id="{F139ECAC-9E56-E34C-B228-007A31E540C1}"/>
                </a:ext>
              </a:extLst>
            </p:cNvPr>
            <p:cNvSpPr txBox="1">
              <a:spLocks noChangeArrowheads="1"/>
            </p:cNvSpPr>
            <p:nvPr/>
          </p:nvSpPr>
          <p:spPr bwMode="auto">
            <a:xfrm>
              <a:off x="6648450" y="4273550"/>
              <a:ext cx="18414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9</a:t>
              </a:r>
            </a:p>
          </p:txBody>
        </p:sp>
        <p:sp>
          <p:nvSpPr>
            <p:cNvPr id="100" name="62 CuadroTexto">
              <a:extLst>
                <a:ext uri="{FF2B5EF4-FFF2-40B4-BE49-F238E27FC236}">
                  <a16:creationId xmlns:a16="http://schemas.microsoft.com/office/drawing/2014/main" id="{3483CA62-E4B9-7540-A26B-FA32C6E5FE57}"/>
                </a:ext>
              </a:extLst>
            </p:cNvPr>
            <p:cNvSpPr txBox="1">
              <a:spLocks noChangeArrowheads="1"/>
            </p:cNvSpPr>
            <p:nvPr/>
          </p:nvSpPr>
          <p:spPr bwMode="auto">
            <a:xfrm>
              <a:off x="7054850" y="4273550"/>
              <a:ext cx="50006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10</a:t>
              </a:r>
            </a:p>
          </p:txBody>
        </p:sp>
        <p:sp>
          <p:nvSpPr>
            <p:cNvPr id="101" name="63 CuadroTexto">
              <a:extLst>
                <a:ext uri="{FF2B5EF4-FFF2-40B4-BE49-F238E27FC236}">
                  <a16:creationId xmlns:a16="http://schemas.microsoft.com/office/drawing/2014/main" id="{43E46A8D-3729-3F45-B357-96A06F27A981}"/>
                </a:ext>
              </a:extLst>
            </p:cNvPr>
            <p:cNvSpPr txBox="1">
              <a:spLocks noChangeArrowheads="1"/>
            </p:cNvSpPr>
            <p:nvPr/>
          </p:nvSpPr>
          <p:spPr bwMode="auto">
            <a:xfrm>
              <a:off x="1538287" y="4286250"/>
              <a:ext cx="18415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1050"/>
                <a:t>0</a:t>
              </a:r>
            </a:p>
          </p:txBody>
        </p:sp>
        <p:sp>
          <p:nvSpPr>
            <p:cNvPr id="102" name="65 CuadroTexto">
              <a:extLst>
                <a:ext uri="{FF2B5EF4-FFF2-40B4-BE49-F238E27FC236}">
                  <a16:creationId xmlns:a16="http://schemas.microsoft.com/office/drawing/2014/main" id="{0E558E1A-7A7C-1D44-9719-92CA02F66B0F}"/>
                </a:ext>
              </a:extLst>
            </p:cNvPr>
            <p:cNvSpPr txBox="1">
              <a:spLocks noChangeArrowheads="1"/>
            </p:cNvSpPr>
            <p:nvPr/>
          </p:nvSpPr>
          <p:spPr bwMode="auto">
            <a:xfrm rot="19756582">
              <a:off x="1740567" y="3781384"/>
              <a:ext cx="74612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3" name="66 CuadroTexto">
              <a:extLst>
                <a:ext uri="{FF2B5EF4-FFF2-40B4-BE49-F238E27FC236}">
                  <a16:creationId xmlns:a16="http://schemas.microsoft.com/office/drawing/2014/main" id="{09C6067B-4587-0942-8CB2-14B7D28EB308}"/>
                </a:ext>
              </a:extLst>
            </p:cNvPr>
            <p:cNvSpPr txBox="1">
              <a:spLocks noChangeArrowheads="1"/>
            </p:cNvSpPr>
            <p:nvPr/>
          </p:nvSpPr>
          <p:spPr bwMode="auto">
            <a:xfrm rot="19756582">
              <a:off x="2028986" y="3811738"/>
              <a:ext cx="70808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4" name="67 CuadroTexto">
              <a:extLst>
                <a:ext uri="{FF2B5EF4-FFF2-40B4-BE49-F238E27FC236}">
                  <a16:creationId xmlns:a16="http://schemas.microsoft.com/office/drawing/2014/main" id="{BC386FC3-2619-3B4A-91DC-80FFF667E255}"/>
                </a:ext>
              </a:extLst>
            </p:cNvPr>
            <p:cNvSpPr txBox="1">
              <a:spLocks noChangeArrowheads="1"/>
            </p:cNvSpPr>
            <p:nvPr/>
          </p:nvSpPr>
          <p:spPr bwMode="auto">
            <a:xfrm rot="19756582">
              <a:off x="2339826" y="3807305"/>
              <a:ext cx="64465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05" name="68 CuadroTexto">
              <a:extLst>
                <a:ext uri="{FF2B5EF4-FFF2-40B4-BE49-F238E27FC236}">
                  <a16:creationId xmlns:a16="http://schemas.microsoft.com/office/drawing/2014/main" id="{1D8A0119-7F37-6945-9445-C2C051DF3387}"/>
                </a:ext>
              </a:extLst>
            </p:cNvPr>
            <p:cNvSpPr txBox="1">
              <a:spLocks noChangeArrowheads="1"/>
            </p:cNvSpPr>
            <p:nvPr/>
          </p:nvSpPr>
          <p:spPr bwMode="auto">
            <a:xfrm rot="19756582">
              <a:off x="2621792" y="3843195"/>
              <a:ext cx="65330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6" name="69 CuadroTexto">
              <a:extLst>
                <a:ext uri="{FF2B5EF4-FFF2-40B4-BE49-F238E27FC236}">
                  <a16:creationId xmlns:a16="http://schemas.microsoft.com/office/drawing/2014/main" id="{CB957282-D972-2F42-9040-1F05626A2C70}"/>
                </a:ext>
              </a:extLst>
            </p:cNvPr>
            <p:cNvSpPr txBox="1">
              <a:spLocks noChangeArrowheads="1"/>
            </p:cNvSpPr>
            <p:nvPr/>
          </p:nvSpPr>
          <p:spPr bwMode="auto">
            <a:xfrm rot="19756582">
              <a:off x="2899112" y="3829839"/>
              <a:ext cx="70559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7" name="70 CuadroTexto">
              <a:extLst>
                <a:ext uri="{FF2B5EF4-FFF2-40B4-BE49-F238E27FC236}">
                  <a16:creationId xmlns:a16="http://schemas.microsoft.com/office/drawing/2014/main" id="{A9FC1432-88FA-7441-A40C-4B52B9B5FC62}"/>
                </a:ext>
              </a:extLst>
            </p:cNvPr>
            <p:cNvSpPr txBox="1">
              <a:spLocks noChangeArrowheads="1"/>
            </p:cNvSpPr>
            <p:nvPr/>
          </p:nvSpPr>
          <p:spPr bwMode="auto">
            <a:xfrm rot="19756582">
              <a:off x="3176255" y="3846327"/>
              <a:ext cx="647260"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8" name="71 CuadroTexto">
              <a:extLst>
                <a:ext uri="{FF2B5EF4-FFF2-40B4-BE49-F238E27FC236}">
                  <a16:creationId xmlns:a16="http://schemas.microsoft.com/office/drawing/2014/main" id="{3B5A9770-BE00-3249-BABB-6BE84D50FDA3}"/>
                </a:ext>
              </a:extLst>
            </p:cNvPr>
            <p:cNvSpPr txBox="1">
              <a:spLocks noChangeArrowheads="1"/>
            </p:cNvSpPr>
            <p:nvPr/>
          </p:nvSpPr>
          <p:spPr bwMode="auto">
            <a:xfrm rot="19756582">
              <a:off x="3461573" y="3844749"/>
              <a:ext cx="65343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09" name="72 CuadroTexto">
              <a:extLst>
                <a:ext uri="{FF2B5EF4-FFF2-40B4-BE49-F238E27FC236}">
                  <a16:creationId xmlns:a16="http://schemas.microsoft.com/office/drawing/2014/main" id="{1E10B6FC-2E19-9645-A914-8B28DF5C50B9}"/>
                </a:ext>
              </a:extLst>
            </p:cNvPr>
            <p:cNvSpPr txBox="1">
              <a:spLocks noChangeArrowheads="1"/>
            </p:cNvSpPr>
            <p:nvPr/>
          </p:nvSpPr>
          <p:spPr bwMode="auto">
            <a:xfrm rot="19756582">
              <a:off x="3746929" y="3841731"/>
              <a:ext cx="65904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10" name="73 CuadroTexto">
              <a:extLst>
                <a:ext uri="{FF2B5EF4-FFF2-40B4-BE49-F238E27FC236}">
                  <a16:creationId xmlns:a16="http://schemas.microsoft.com/office/drawing/2014/main" id="{4A7E177C-58C1-EA4E-9942-B7661CF786CC}"/>
                </a:ext>
              </a:extLst>
            </p:cNvPr>
            <p:cNvSpPr txBox="1">
              <a:spLocks noChangeArrowheads="1"/>
            </p:cNvSpPr>
            <p:nvPr/>
          </p:nvSpPr>
          <p:spPr bwMode="auto">
            <a:xfrm rot="19756582">
              <a:off x="4034659" y="3850527"/>
              <a:ext cx="630817"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3,000</a:t>
              </a:r>
            </a:p>
          </p:txBody>
        </p:sp>
        <p:sp>
          <p:nvSpPr>
            <p:cNvPr id="111" name="74 CuadroTexto">
              <a:extLst>
                <a:ext uri="{FF2B5EF4-FFF2-40B4-BE49-F238E27FC236}">
                  <a16:creationId xmlns:a16="http://schemas.microsoft.com/office/drawing/2014/main" id="{5BA8E070-2194-0A4E-8326-4F06652172FC}"/>
                </a:ext>
              </a:extLst>
            </p:cNvPr>
            <p:cNvSpPr txBox="1">
              <a:spLocks noChangeArrowheads="1"/>
            </p:cNvSpPr>
            <p:nvPr/>
          </p:nvSpPr>
          <p:spPr bwMode="auto">
            <a:xfrm rot="19756582">
              <a:off x="4320801" y="3837667"/>
              <a:ext cx="6252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3,000</a:t>
              </a:r>
            </a:p>
          </p:txBody>
        </p:sp>
        <p:sp>
          <p:nvSpPr>
            <p:cNvPr id="112" name="75 CuadroTexto">
              <a:extLst>
                <a:ext uri="{FF2B5EF4-FFF2-40B4-BE49-F238E27FC236}">
                  <a16:creationId xmlns:a16="http://schemas.microsoft.com/office/drawing/2014/main" id="{E9F121C7-2C43-F449-B2F7-6C3B194DF998}"/>
                </a:ext>
              </a:extLst>
            </p:cNvPr>
            <p:cNvSpPr txBox="1">
              <a:spLocks noChangeArrowheads="1"/>
            </p:cNvSpPr>
            <p:nvPr/>
          </p:nvSpPr>
          <p:spPr bwMode="auto">
            <a:xfrm rot="19756582">
              <a:off x="4604018" y="3828444"/>
              <a:ext cx="661335"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13" name="76 CuadroTexto">
              <a:extLst>
                <a:ext uri="{FF2B5EF4-FFF2-40B4-BE49-F238E27FC236}">
                  <a16:creationId xmlns:a16="http://schemas.microsoft.com/office/drawing/2014/main" id="{B1CEFBE6-27B1-F44A-BCA7-D9B004E786BB}"/>
                </a:ext>
              </a:extLst>
            </p:cNvPr>
            <p:cNvSpPr txBox="1">
              <a:spLocks noChangeArrowheads="1"/>
            </p:cNvSpPr>
            <p:nvPr/>
          </p:nvSpPr>
          <p:spPr bwMode="auto">
            <a:xfrm rot="19756582">
              <a:off x="4887746" y="3816321"/>
              <a:ext cx="69014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14" name="77 CuadroTexto">
              <a:extLst>
                <a:ext uri="{FF2B5EF4-FFF2-40B4-BE49-F238E27FC236}">
                  <a16:creationId xmlns:a16="http://schemas.microsoft.com/office/drawing/2014/main" id="{AE8F7877-253E-B24F-A5A1-2806A7569E1B}"/>
                </a:ext>
              </a:extLst>
            </p:cNvPr>
            <p:cNvSpPr txBox="1">
              <a:spLocks noChangeArrowheads="1"/>
            </p:cNvSpPr>
            <p:nvPr/>
          </p:nvSpPr>
          <p:spPr bwMode="auto">
            <a:xfrm rot="19756582">
              <a:off x="5173758" y="3809340"/>
              <a:ext cx="68640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15" name="78 CuadroTexto">
              <a:extLst>
                <a:ext uri="{FF2B5EF4-FFF2-40B4-BE49-F238E27FC236}">
                  <a16:creationId xmlns:a16="http://schemas.microsoft.com/office/drawing/2014/main" id="{81077653-9D74-7C4B-96C3-8957ADE298E9}"/>
                </a:ext>
              </a:extLst>
            </p:cNvPr>
            <p:cNvSpPr txBox="1">
              <a:spLocks noChangeArrowheads="1"/>
            </p:cNvSpPr>
            <p:nvPr/>
          </p:nvSpPr>
          <p:spPr bwMode="auto">
            <a:xfrm rot="19756582">
              <a:off x="5462005" y="3818428"/>
              <a:ext cx="650831"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16" name="79 CuadroTexto">
              <a:extLst>
                <a:ext uri="{FF2B5EF4-FFF2-40B4-BE49-F238E27FC236}">
                  <a16:creationId xmlns:a16="http://schemas.microsoft.com/office/drawing/2014/main" id="{4502FFA8-83FC-EF46-BA7D-3E040BBDC3FA}"/>
                </a:ext>
              </a:extLst>
            </p:cNvPr>
            <p:cNvSpPr txBox="1">
              <a:spLocks noChangeArrowheads="1"/>
            </p:cNvSpPr>
            <p:nvPr/>
          </p:nvSpPr>
          <p:spPr bwMode="auto">
            <a:xfrm rot="19756582">
              <a:off x="5744611" y="3794289"/>
              <a:ext cx="69560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2,000</a:t>
              </a:r>
            </a:p>
          </p:txBody>
        </p:sp>
        <p:sp>
          <p:nvSpPr>
            <p:cNvPr id="117" name="80 CuadroTexto">
              <a:extLst>
                <a:ext uri="{FF2B5EF4-FFF2-40B4-BE49-F238E27FC236}">
                  <a16:creationId xmlns:a16="http://schemas.microsoft.com/office/drawing/2014/main" id="{F855E45C-D833-8D4E-B377-B41F387F80B9}"/>
                </a:ext>
              </a:extLst>
            </p:cNvPr>
            <p:cNvSpPr txBox="1">
              <a:spLocks noChangeArrowheads="1"/>
            </p:cNvSpPr>
            <p:nvPr/>
          </p:nvSpPr>
          <p:spPr bwMode="auto">
            <a:xfrm rot="19756582">
              <a:off x="6022089" y="3823100"/>
              <a:ext cx="632539"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18" name="81 CuadroTexto">
              <a:extLst>
                <a:ext uri="{FF2B5EF4-FFF2-40B4-BE49-F238E27FC236}">
                  <a16:creationId xmlns:a16="http://schemas.microsoft.com/office/drawing/2014/main" id="{0F075813-E05C-5B43-BD3B-34311C1E8DCC}"/>
                </a:ext>
              </a:extLst>
            </p:cNvPr>
            <p:cNvSpPr txBox="1">
              <a:spLocks noChangeArrowheads="1"/>
            </p:cNvSpPr>
            <p:nvPr/>
          </p:nvSpPr>
          <p:spPr bwMode="auto">
            <a:xfrm rot="19756582">
              <a:off x="6293578" y="3817420"/>
              <a:ext cx="654776"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a:t>2,000</a:t>
              </a:r>
            </a:p>
          </p:txBody>
        </p:sp>
        <p:sp>
          <p:nvSpPr>
            <p:cNvPr id="119" name="82 CuadroTexto">
              <a:extLst>
                <a:ext uri="{FF2B5EF4-FFF2-40B4-BE49-F238E27FC236}">
                  <a16:creationId xmlns:a16="http://schemas.microsoft.com/office/drawing/2014/main" id="{2517F97D-63A1-E14B-9F2C-B92EE46505E7}"/>
                </a:ext>
              </a:extLst>
            </p:cNvPr>
            <p:cNvSpPr txBox="1">
              <a:spLocks noChangeArrowheads="1"/>
            </p:cNvSpPr>
            <p:nvPr/>
          </p:nvSpPr>
          <p:spPr bwMode="auto">
            <a:xfrm rot="19756582">
              <a:off x="6588671" y="3805201"/>
              <a:ext cx="702608"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20" name="83 CuadroTexto">
              <a:extLst>
                <a:ext uri="{FF2B5EF4-FFF2-40B4-BE49-F238E27FC236}">
                  <a16:creationId xmlns:a16="http://schemas.microsoft.com/office/drawing/2014/main" id="{99183A68-CA58-3C4B-B398-DE880EC42598}"/>
                </a:ext>
              </a:extLst>
            </p:cNvPr>
            <p:cNvSpPr txBox="1">
              <a:spLocks noChangeArrowheads="1"/>
            </p:cNvSpPr>
            <p:nvPr/>
          </p:nvSpPr>
          <p:spPr bwMode="auto">
            <a:xfrm rot="19756582">
              <a:off x="6865906" y="3833132"/>
              <a:ext cx="642984"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sp>
          <p:nvSpPr>
            <p:cNvPr id="121" name="84 CuadroTexto">
              <a:extLst>
                <a:ext uri="{FF2B5EF4-FFF2-40B4-BE49-F238E27FC236}">
                  <a16:creationId xmlns:a16="http://schemas.microsoft.com/office/drawing/2014/main" id="{306FF65D-FEB1-8541-86CB-D2B51A96C8BD}"/>
                </a:ext>
              </a:extLst>
            </p:cNvPr>
            <p:cNvSpPr txBox="1">
              <a:spLocks noChangeArrowheads="1"/>
            </p:cNvSpPr>
            <p:nvPr/>
          </p:nvSpPr>
          <p:spPr bwMode="auto">
            <a:xfrm rot="19756582">
              <a:off x="7147442" y="3805097"/>
              <a:ext cx="703012"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MX" altLang="en-US" sz="900" dirty="0"/>
                <a:t>2,000</a:t>
              </a:r>
            </a:p>
          </p:txBody>
        </p:sp>
      </p:grpSp>
      <p:sp>
        <p:nvSpPr>
          <p:cNvPr id="122" name="Google Shape;70;p14"/>
          <p:cNvSpPr txBox="1"/>
          <p:nvPr/>
        </p:nvSpPr>
        <p:spPr>
          <a:xfrm>
            <a:off x="447299" y="136300"/>
            <a:ext cx="6174217"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smtClean="0">
                <a:solidFill>
                  <a:schemeClr val="lt1"/>
                </a:solidFill>
                <a:latin typeface="Montserrat"/>
                <a:ea typeface="Montserrat"/>
                <a:cs typeface="Montserrat"/>
                <a:sym typeface="Montserrat"/>
              </a:rPr>
              <a:t>Saldo Insoluto</a:t>
            </a:r>
            <a:endParaRPr sz="24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352696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9" grpId="0" animBg="1"/>
      <p:bldP spid="65" grpId="0"/>
      <p:bldP spid="67"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6601</TotalTime>
  <Words>2211</Words>
  <Application>Microsoft Office PowerPoint</Application>
  <PresentationFormat>Presentación en pantalla (16:9)</PresentationFormat>
  <Paragraphs>216</Paragraphs>
  <Slides>33</Slides>
  <Notes>33</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1" baseType="lpstr">
      <vt:lpstr>Montserrat</vt:lpstr>
      <vt:lpstr>Century Gothic</vt:lpstr>
      <vt:lpstr>Arial</vt:lpstr>
      <vt:lpstr>Times New Roman</vt:lpstr>
      <vt:lpstr>Cambria Math</vt:lpstr>
      <vt:lpstr>ＭＳ Ｐゴシック</vt:lpstr>
      <vt:lpstr>Simple Light</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Jesús Martínez Eissa</dc:creator>
  <cp:lastModifiedBy>1</cp:lastModifiedBy>
  <cp:revision>29</cp:revision>
  <dcterms:modified xsi:type="dcterms:W3CDTF">2022-04-09T17:16:13Z</dcterms:modified>
</cp:coreProperties>
</file>