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8" r:id="rId9"/>
    <p:sldId id="279" r:id="rId10"/>
    <p:sldId id="280" r:id="rId11"/>
    <p:sldId id="263" r:id="rId12"/>
    <p:sldId id="264" r:id="rId13"/>
    <p:sldId id="27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1"/>
    <p:restoredTop sz="96281"/>
  </p:normalViewPr>
  <p:slideViewPr>
    <p:cSldViewPr snapToGrid="0" snapToObjects="1">
      <p:cViewPr varScale="1">
        <p:scale>
          <a:sx n="87" d="100"/>
          <a:sy n="87" d="100"/>
        </p:scale>
        <p:origin x="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5A990-477B-447F-96CF-5D533DDA818F}"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FA6C5B36-7DCB-4939-9951-897DA96E2334}">
      <dgm:prSet phldrT="[Texto]" custT="1"/>
      <dgm:spPr/>
      <dgm:t>
        <a:bodyPr/>
        <a:lstStyle/>
        <a:p>
          <a:r>
            <a:rPr lang="es-MX" sz="1800" dirty="0"/>
            <a:t>1.Integrar/</a:t>
          </a:r>
        </a:p>
        <a:p>
          <a:r>
            <a:rPr lang="es-MX" sz="1800" dirty="0"/>
            <a:t>Relacionar</a:t>
          </a:r>
          <a:endParaRPr lang="en-US" sz="1800" dirty="0"/>
        </a:p>
      </dgm:t>
    </dgm:pt>
    <dgm:pt modelId="{1DA3F370-6DF1-4A4A-AFAA-0C12404F91E3}" type="parTrans" cxnId="{C7BC97A4-225E-4822-A555-040E8FAB3CD8}">
      <dgm:prSet/>
      <dgm:spPr/>
      <dgm:t>
        <a:bodyPr/>
        <a:lstStyle/>
        <a:p>
          <a:endParaRPr lang="en-US"/>
        </a:p>
      </dgm:t>
    </dgm:pt>
    <dgm:pt modelId="{5B1CCB2B-E4B8-4ADB-87BF-68C5290BDD6C}" type="sibTrans" cxnId="{C7BC97A4-225E-4822-A555-040E8FAB3CD8}">
      <dgm:prSet/>
      <dgm:spPr/>
      <dgm:t>
        <a:bodyPr/>
        <a:lstStyle/>
        <a:p>
          <a:endParaRPr lang="en-US"/>
        </a:p>
      </dgm:t>
    </dgm:pt>
    <dgm:pt modelId="{5DE11091-8A85-486C-82EA-117DE0A3B65E}">
      <dgm:prSet phldrT="[Texto]"/>
      <dgm:spPr/>
      <dgm:t>
        <a:bodyPr/>
        <a:lstStyle/>
        <a:p>
          <a:r>
            <a:rPr lang="es-MX" dirty="0"/>
            <a:t>¿Eres un tejedor de redes internas y externas?</a:t>
          </a:r>
          <a:endParaRPr lang="en-US" dirty="0"/>
        </a:p>
      </dgm:t>
    </dgm:pt>
    <dgm:pt modelId="{D5731541-18E4-4413-BB5B-A980F7D55854}" type="parTrans" cxnId="{2513B145-45F4-42EB-9383-E52865F8A6D1}">
      <dgm:prSet/>
      <dgm:spPr/>
      <dgm:t>
        <a:bodyPr/>
        <a:lstStyle/>
        <a:p>
          <a:endParaRPr lang="en-US"/>
        </a:p>
      </dgm:t>
    </dgm:pt>
    <dgm:pt modelId="{163DC524-F85F-4E73-A9B1-399FB95F519E}" type="sibTrans" cxnId="{2513B145-45F4-42EB-9383-E52865F8A6D1}">
      <dgm:prSet/>
      <dgm:spPr/>
      <dgm:t>
        <a:bodyPr/>
        <a:lstStyle/>
        <a:p>
          <a:endParaRPr lang="en-US"/>
        </a:p>
      </dgm:t>
    </dgm:pt>
    <dgm:pt modelId="{D351E0AD-875D-41F9-948F-C74C85B6116F}">
      <dgm:prSet phldrT="[Texto]" custT="1"/>
      <dgm:spPr/>
      <dgm:t>
        <a:bodyPr/>
        <a:lstStyle/>
        <a:p>
          <a:r>
            <a:rPr lang="es-MX" sz="1400" dirty="0"/>
            <a:t>2. Estratégicamente Diseñar</a:t>
          </a:r>
          <a:endParaRPr lang="en-US" sz="1400" dirty="0"/>
        </a:p>
      </dgm:t>
    </dgm:pt>
    <dgm:pt modelId="{BA37AB2D-55C8-4BA1-87AC-4A8596A591DF}" type="parTrans" cxnId="{6CA53E06-3028-464C-9737-6CFB65EB5AF0}">
      <dgm:prSet/>
      <dgm:spPr/>
      <dgm:t>
        <a:bodyPr/>
        <a:lstStyle/>
        <a:p>
          <a:endParaRPr lang="en-US"/>
        </a:p>
      </dgm:t>
    </dgm:pt>
    <dgm:pt modelId="{11E81FBD-6198-41E9-9577-01725089127B}" type="sibTrans" cxnId="{6CA53E06-3028-464C-9737-6CFB65EB5AF0}">
      <dgm:prSet/>
      <dgm:spPr/>
      <dgm:t>
        <a:bodyPr/>
        <a:lstStyle/>
        <a:p>
          <a:endParaRPr lang="en-US"/>
        </a:p>
      </dgm:t>
    </dgm:pt>
    <dgm:pt modelId="{7E3C989A-F68B-4AB1-8769-BE89899C76E9}">
      <dgm:prSet phldrT="[Texto]"/>
      <dgm:spPr/>
      <dgm:t>
        <a:bodyPr/>
        <a:lstStyle/>
        <a:p>
          <a:r>
            <a:rPr lang="es-MX" dirty="0"/>
            <a:t>¿Diagnosticas, anticipas, defines metas, objetivos?</a:t>
          </a:r>
          <a:endParaRPr lang="en-US" dirty="0"/>
        </a:p>
      </dgm:t>
    </dgm:pt>
    <dgm:pt modelId="{0F54AF77-63F7-4015-8430-9FED31A957A1}" type="parTrans" cxnId="{7A1671CD-BB6B-4629-8480-98AE01E287DA}">
      <dgm:prSet/>
      <dgm:spPr/>
      <dgm:t>
        <a:bodyPr/>
        <a:lstStyle/>
        <a:p>
          <a:endParaRPr lang="en-US"/>
        </a:p>
      </dgm:t>
    </dgm:pt>
    <dgm:pt modelId="{2652DFA4-E571-4305-9685-453FE04DA556}" type="sibTrans" cxnId="{7A1671CD-BB6B-4629-8480-98AE01E287DA}">
      <dgm:prSet/>
      <dgm:spPr/>
      <dgm:t>
        <a:bodyPr/>
        <a:lstStyle/>
        <a:p>
          <a:endParaRPr lang="en-US"/>
        </a:p>
      </dgm:t>
    </dgm:pt>
    <dgm:pt modelId="{1A09B1C9-65BA-4751-8BBA-41ECA444EE73}">
      <dgm:prSet phldrT="[Texto]"/>
      <dgm:spPr/>
      <dgm:t>
        <a:bodyPr/>
        <a:lstStyle/>
        <a:p>
          <a:r>
            <a:rPr lang="es-MX" dirty="0"/>
            <a:t>4.Gestionar el Cambio</a:t>
          </a:r>
          <a:endParaRPr lang="en-US" dirty="0"/>
        </a:p>
      </dgm:t>
    </dgm:pt>
    <dgm:pt modelId="{5E1E5596-4672-4D18-B105-AF44B58EA44B}" type="parTrans" cxnId="{05CF575F-7A28-482F-A395-B154F16B1AF1}">
      <dgm:prSet/>
      <dgm:spPr/>
      <dgm:t>
        <a:bodyPr/>
        <a:lstStyle/>
        <a:p>
          <a:endParaRPr lang="en-US"/>
        </a:p>
      </dgm:t>
    </dgm:pt>
    <dgm:pt modelId="{44FBE328-AF90-4362-A672-C2750928BD9D}" type="sibTrans" cxnId="{05CF575F-7A28-482F-A395-B154F16B1AF1}">
      <dgm:prSet/>
      <dgm:spPr/>
      <dgm:t>
        <a:bodyPr/>
        <a:lstStyle/>
        <a:p>
          <a:endParaRPr lang="en-US"/>
        </a:p>
      </dgm:t>
    </dgm:pt>
    <dgm:pt modelId="{C7ADABA5-1325-46B7-A1E5-F1F6CE522B2F}">
      <dgm:prSet phldrT="[Texto]"/>
      <dgm:spPr/>
      <dgm:t>
        <a:bodyPr/>
        <a:lstStyle/>
        <a:p>
          <a:r>
            <a:rPr lang="es-MX" dirty="0"/>
            <a:t>Premura</a:t>
          </a:r>
          <a:endParaRPr lang="en-US" dirty="0"/>
        </a:p>
      </dgm:t>
    </dgm:pt>
    <dgm:pt modelId="{D277ACBB-2349-472B-A68C-A351668A8A7E}" type="parTrans" cxnId="{639E0E2E-F81C-4A9A-8599-6894EA62CE26}">
      <dgm:prSet/>
      <dgm:spPr/>
      <dgm:t>
        <a:bodyPr/>
        <a:lstStyle/>
        <a:p>
          <a:endParaRPr lang="en-US"/>
        </a:p>
      </dgm:t>
    </dgm:pt>
    <dgm:pt modelId="{8B1C30C0-4D03-4FDC-9C9D-B4207CE5F7B8}" type="sibTrans" cxnId="{639E0E2E-F81C-4A9A-8599-6894EA62CE26}">
      <dgm:prSet/>
      <dgm:spPr/>
      <dgm:t>
        <a:bodyPr/>
        <a:lstStyle/>
        <a:p>
          <a:endParaRPr lang="en-US"/>
        </a:p>
      </dgm:t>
    </dgm:pt>
    <dgm:pt modelId="{439F0DEE-3FBD-4314-8B4D-6B2DFC6E567F}">
      <dgm:prSet phldrT="[Texto]"/>
      <dgm:spPr/>
      <dgm:t>
        <a:bodyPr/>
        <a:lstStyle/>
        <a:p>
          <a:r>
            <a:rPr lang="es-MX" dirty="0"/>
            <a:t>3.Autoconciencia</a:t>
          </a:r>
          <a:endParaRPr lang="en-US" dirty="0"/>
        </a:p>
      </dgm:t>
    </dgm:pt>
    <dgm:pt modelId="{075533A0-6DAF-44B5-BD2E-B7F0ACD6D5A0}" type="parTrans" cxnId="{911671AA-404F-4207-812C-46072E4C833C}">
      <dgm:prSet/>
      <dgm:spPr/>
      <dgm:t>
        <a:bodyPr/>
        <a:lstStyle/>
        <a:p>
          <a:endParaRPr lang="en-US"/>
        </a:p>
      </dgm:t>
    </dgm:pt>
    <dgm:pt modelId="{EF9CD18C-6DA9-43FB-A506-BE8307208B51}" type="sibTrans" cxnId="{911671AA-404F-4207-812C-46072E4C833C}">
      <dgm:prSet/>
      <dgm:spPr/>
      <dgm:t>
        <a:bodyPr/>
        <a:lstStyle/>
        <a:p>
          <a:endParaRPr lang="en-US"/>
        </a:p>
      </dgm:t>
    </dgm:pt>
    <dgm:pt modelId="{045EF092-1A36-4F3B-A6DF-8AB17E7BA605}">
      <dgm:prSet phldrT="[Texto]"/>
      <dgm:spPr/>
      <dgm:t>
        <a:bodyPr/>
        <a:lstStyle/>
        <a:p>
          <a:r>
            <a:rPr lang="es-MX" dirty="0"/>
            <a:t>¿Conoces la terapia </a:t>
          </a:r>
          <a:r>
            <a:rPr lang="es-MX" dirty="0" err="1"/>
            <a:t>Trec</a:t>
          </a:r>
          <a:r>
            <a:rPr lang="es-MX" dirty="0"/>
            <a:t>?</a:t>
          </a:r>
          <a:endParaRPr lang="en-US" dirty="0"/>
        </a:p>
      </dgm:t>
    </dgm:pt>
    <dgm:pt modelId="{2EC065A6-7CB0-4AA9-83E7-7144D9C0BE91}" type="parTrans" cxnId="{F4EC3638-5A04-49BA-BF12-0310C8DA1878}">
      <dgm:prSet/>
      <dgm:spPr/>
      <dgm:t>
        <a:bodyPr/>
        <a:lstStyle/>
        <a:p>
          <a:endParaRPr lang="en-US"/>
        </a:p>
      </dgm:t>
    </dgm:pt>
    <dgm:pt modelId="{7334812B-63B4-4711-9ED2-DC731B3A43F9}" type="sibTrans" cxnId="{F4EC3638-5A04-49BA-BF12-0310C8DA1878}">
      <dgm:prSet/>
      <dgm:spPr/>
      <dgm:t>
        <a:bodyPr/>
        <a:lstStyle/>
        <a:p>
          <a:endParaRPr lang="en-US"/>
        </a:p>
      </dgm:t>
    </dgm:pt>
    <dgm:pt modelId="{54083DB4-A7D6-4FE0-B618-8A9CBB16B8E6}">
      <dgm:prSet phldrT="[Texto]"/>
      <dgm:spPr/>
      <dgm:t>
        <a:bodyPr/>
        <a:lstStyle/>
        <a:p>
          <a:r>
            <a:rPr lang="es-MX" dirty="0"/>
            <a:t>¿Piensas como el uno se articula con el todo?</a:t>
          </a:r>
          <a:endParaRPr lang="en-US" dirty="0"/>
        </a:p>
      </dgm:t>
    </dgm:pt>
    <dgm:pt modelId="{31EF1AF5-9B44-47EF-B662-3A2EC8197F59}" type="parTrans" cxnId="{0AD02CDB-54F1-48E3-8280-07BF49B22671}">
      <dgm:prSet/>
      <dgm:spPr/>
      <dgm:t>
        <a:bodyPr/>
        <a:lstStyle/>
        <a:p>
          <a:endParaRPr lang="en-US"/>
        </a:p>
      </dgm:t>
    </dgm:pt>
    <dgm:pt modelId="{0F127D51-F151-432D-8F5D-85D75BE3C7AA}" type="sibTrans" cxnId="{0AD02CDB-54F1-48E3-8280-07BF49B22671}">
      <dgm:prSet/>
      <dgm:spPr/>
      <dgm:t>
        <a:bodyPr/>
        <a:lstStyle/>
        <a:p>
          <a:endParaRPr lang="en-US"/>
        </a:p>
      </dgm:t>
    </dgm:pt>
    <dgm:pt modelId="{EEED6E8C-20F4-40ED-BD85-58B0FCD37D94}">
      <dgm:prSet phldrT="[Texto]"/>
      <dgm:spPr/>
      <dgm:t>
        <a:bodyPr/>
        <a:lstStyle/>
        <a:p>
          <a:endParaRPr lang="en-US" dirty="0"/>
        </a:p>
      </dgm:t>
    </dgm:pt>
    <dgm:pt modelId="{1CFFDF54-1710-4E71-B15D-D5BAB9F11BCA}" type="parTrans" cxnId="{07442A03-D89B-424F-B790-A01DABBC8BB8}">
      <dgm:prSet/>
      <dgm:spPr/>
      <dgm:t>
        <a:bodyPr/>
        <a:lstStyle/>
        <a:p>
          <a:endParaRPr lang="en-US"/>
        </a:p>
      </dgm:t>
    </dgm:pt>
    <dgm:pt modelId="{8B58041B-47A2-4EA6-8998-9B19D59B109A}" type="sibTrans" cxnId="{07442A03-D89B-424F-B790-A01DABBC8BB8}">
      <dgm:prSet/>
      <dgm:spPr/>
      <dgm:t>
        <a:bodyPr/>
        <a:lstStyle/>
        <a:p>
          <a:endParaRPr lang="en-US"/>
        </a:p>
      </dgm:t>
    </dgm:pt>
    <dgm:pt modelId="{3BED89CC-4D60-4CBE-8715-05269BDA2B19}">
      <dgm:prSet phldrT="[Texto]"/>
      <dgm:spPr/>
      <dgm:t>
        <a:bodyPr/>
        <a:lstStyle/>
        <a:p>
          <a:r>
            <a:rPr lang="es-MX" dirty="0"/>
            <a:t>¿Puedes enunciar una estrategia?</a:t>
          </a:r>
          <a:endParaRPr lang="en-US" dirty="0"/>
        </a:p>
      </dgm:t>
    </dgm:pt>
    <dgm:pt modelId="{E3D2DC57-E9ED-46E5-856F-4E2E3140AFCE}" type="parTrans" cxnId="{C779B489-6143-4A73-A5E1-B3CA8D14A252}">
      <dgm:prSet/>
      <dgm:spPr/>
      <dgm:t>
        <a:bodyPr/>
        <a:lstStyle/>
        <a:p>
          <a:endParaRPr lang="en-US"/>
        </a:p>
      </dgm:t>
    </dgm:pt>
    <dgm:pt modelId="{1C5A3B3E-E4C9-407E-917A-0665D6AAFB1A}" type="sibTrans" cxnId="{C779B489-6143-4A73-A5E1-B3CA8D14A252}">
      <dgm:prSet/>
      <dgm:spPr/>
      <dgm:t>
        <a:bodyPr/>
        <a:lstStyle/>
        <a:p>
          <a:endParaRPr lang="en-US"/>
        </a:p>
      </dgm:t>
    </dgm:pt>
    <dgm:pt modelId="{EF698DEE-A2EF-49D0-B109-D0A73724F623}">
      <dgm:prSet phldrT="[Texto]"/>
      <dgm:spPr/>
      <dgm:t>
        <a:bodyPr/>
        <a:lstStyle/>
        <a:p>
          <a:r>
            <a:rPr lang="es-MX" dirty="0"/>
            <a:t>¿Tienes objetividad para evaluarla?</a:t>
          </a:r>
          <a:endParaRPr lang="en-US" dirty="0"/>
        </a:p>
      </dgm:t>
    </dgm:pt>
    <dgm:pt modelId="{C95CEAE9-F7E8-426D-A2D6-7C77E2F91D39}" type="parTrans" cxnId="{AA6B9606-D91D-427A-9D1A-5C956F032EE4}">
      <dgm:prSet/>
      <dgm:spPr/>
      <dgm:t>
        <a:bodyPr/>
        <a:lstStyle/>
        <a:p>
          <a:endParaRPr lang="en-US"/>
        </a:p>
      </dgm:t>
    </dgm:pt>
    <dgm:pt modelId="{B436D1C3-75C3-4318-BADD-0CCA7E40F32E}" type="sibTrans" cxnId="{AA6B9606-D91D-427A-9D1A-5C956F032EE4}">
      <dgm:prSet/>
      <dgm:spPr/>
      <dgm:t>
        <a:bodyPr/>
        <a:lstStyle/>
        <a:p>
          <a:endParaRPr lang="en-US"/>
        </a:p>
      </dgm:t>
    </dgm:pt>
    <dgm:pt modelId="{2F8B46F3-8577-4DE6-A319-89696F8DFB67}">
      <dgm:prSet phldrT="[Texto]"/>
      <dgm:spPr/>
      <dgm:t>
        <a:bodyPr/>
        <a:lstStyle/>
        <a:p>
          <a:r>
            <a:rPr lang="es-MX" dirty="0"/>
            <a:t>Racional, Emotiva, Conductual</a:t>
          </a:r>
          <a:endParaRPr lang="en-US" dirty="0"/>
        </a:p>
      </dgm:t>
    </dgm:pt>
    <dgm:pt modelId="{64A49741-5039-43EE-AE97-76DAD4F42A74}" type="parTrans" cxnId="{4EE086CB-B5B7-4951-A0CC-6FA19A5C2612}">
      <dgm:prSet/>
      <dgm:spPr/>
      <dgm:t>
        <a:bodyPr/>
        <a:lstStyle/>
        <a:p>
          <a:endParaRPr lang="en-US"/>
        </a:p>
      </dgm:t>
    </dgm:pt>
    <dgm:pt modelId="{BA616047-D2B1-4966-BB5D-21747EE762DE}" type="sibTrans" cxnId="{4EE086CB-B5B7-4951-A0CC-6FA19A5C2612}">
      <dgm:prSet/>
      <dgm:spPr/>
      <dgm:t>
        <a:bodyPr/>
        <a:lstStyle/>
        <a:p>
          <a:endParaRPr lang="en-US"/>
        </a:p>
      </dgm:t>
    </dgm:pt>
    <dgm:pt modelId="{D5003EE7-FA3B-4555-8E56-421FA7023D27}">
      <dgm:prSet phldrT="[Texto]"/>
      <dgm:spPr/>
      <dgm:t>
        <a:bodyPr/>
        <a:lstStyle/>
        <a:p>
          <a:r>
            <a:rPr lang="es-MX" dirty="0"/>
            <a:t>Adversidad, Creencias, Consecuencias</a:t>
          </a:r>
          <a:endParaRPr lang="en-US" dirty="0"/>
        </a:p>
      </dgm:t>
    </dgm:pt>
    <dgm:pt modelId="{8225D3A4-79BE-4F02-A806-19AA944A1642}" type="parTrans" cxnId="{4D14E952-088A-4394-A002-3957D91AD33C}">
      <dgm:prSet/>
      <dgm:spPr/>
      <dgm:t>
        <a:bodyPr/>
        <a:lstStyle/>
        <a:p>
          <a:endParaRPr lang="en-US"/>
        </a:p>
      </dgm:t>
    </dgm:pt>
    <dgm:pt modelId="{B13741C0-352B-43ED-AD51-25A77B268720}" type="sibTrans" cxnId="{4D14E952-088A-4394-A002-3957D91AD33C}">
      <dgm:prSet/>
      <dgm:spPr/>
      <dgm:t>
        <a:bodyPr/>
        <a:lstStyle/>
        <a:p>
          <a:endParaRPr lang="en-US"/>
        </a:p>
      </dgm:t>
    </dgm:pt>
    <dgm:pt modelId="{DA60C40A-9962-4F9A-8473-A0EF4F87E921}">
      <dgm:prSet phldrT="[Texto]"/>
      <dgm:spPr/>
      <dgm:t>
        <a:bodyPr/>
        <a:lstStyle/>
        <a:p>
          <a:r>
            <a:rPr lang="es-MX" dirty="0"/>
            <a:t>¡Discusión y Resolución!</a:t>
          </a:r>
          <a:endParaRPr lang="en-US" dirty="0"/>
        </a:p>
      </dgm:t>
    </dgm:pt>
    <dgm:pt modelId="{5B3CBCC9-2884-4E3D-AF36-D8738023349D}" type="parTrans" cxnId="{7C636A13-DAC7-4BBA-B717-EF6E50EEB24C}">
      <dgm:prSet/>
      <dgm:spPr/>
      <dgm:t>
        <a:bodyPr/>
        <a:lstStyle/>
        <a:p>
          <a:endParaRPr lang="en-US"/>
        </a:p>
      </dgm:t>
    </dgm:pt>
    <dgm:pt modelId="{FC74168F-E60E-4D43-9076-20DFFF496CB8}" type="sibTrans" cxnId="{7C636A13-DAC7-4BBA-B717-EF6E50EEB24C}">
      <dgm:prSet/>
      <dgm:spPr/>
      <dgm:t>
        <a:bodyPr/>
        <a:lstStyle/>
        <a:p>
          <a:endParaRPr lang="en-US"/>
        </a:p>
      </dgm:t>
    </dgm:pt>
    <dgm:pt modelId="{C484CCF1-F484-4208-9B05-28E5D35CE685}">
      <dgm:prSet phldrT="[Texto]"/>
      <dgm:spPr/>
      <dgm:t>
        <a:bodyPr/>
        <a:lstStyle/>
        <a:p>
          <a:r>
            <a:rPr lang="es-MX" dirty="0"/>
            <a:t>¿Puedes limpiar tu stress y miedos?</a:t>
          </a:r>
          <a:endParaRPr lang="en-US" dirty="0"/>
        </a:p>
      </dgm:t>
    </dgm:pt>
    <dgm:pt modelId="{170ED792-9FAA-4249-92F2-218E1C940D95}" type="parTrans" cxnId="{BA94A881-66CE-4B75-B102-3033A37518DF}">
      <dgm:prSet/>
      <dgm:spPr/>
      <dgm:t>
        <a:bodyPr/>
        <a:lstStyle/>
        <a:p>
          <a:endParaRPr lang="en-US"/>
        </a:p>
      </dgm:t>
    </dgm:pt>
    <dgm:pt modelId="{74F13540-1AA8-42FA-A255-BC5D8EF24775}" type="sibTrans" cxnId="{BA94A881-66CE-4B75-B102-3033A37518DF}">
      <dgm:prSet/>
      <dgm:spPr/>
      <dgm:t>
        <a:bodyPr/>
        <a:lstStyle/>
        <a:p>
          <a:endParaRPr lang="en-US"/>
        </a:p>
      </dgm:t>
    </dgm:pt>
    <dgm:pt modelId="{4DC29487-00E1-4427-8F7C-60B33ABB9358}">
      <dgm:prSet phldrT="[Texto]"/>
      <dgm:spPr/>
      <dgm:t>
        <a:bodyPr/>
        <a:lstStyle/>
        <a:p>
          <a:endParaRPr lang="en-US" dirty="0"/>
        </a:p>
      </dgm:t>
    </dgm:pt>
    <dgm:pt modelId="{4F0AD785-69E2-4A81-B2F6-1095EEF92504}" type="parTrans" cxnId="{9401B426-D71B-4EBB-9060-693DC7C84B99}">
      <dgm:prSet/>
      <dgm:spPr/>
      <dgm:t>
        <a:bodyPr/>
        <a:lstStyle/>
        <a:p>
          <a:endParaRPr lang="en-US"/>
        </a:p>
      </dgm:t>
    </dgm:pt>
    <dgm:pt modelId="{94E09F7A-1625-40EA-9792-617D5B931F66}" type="sibTrans" cxnId="{9401B426-D71B-4EBB-9060-693DC7C84B99}">
      <dgm:prSet/>
      <dgm:spPr/>
      <dgm:t>
        <a:bodyPr/>
        <a:lstStyle/>
        <a:p>
          <a:endParaRPr lang="en-US"/>
        </a:p>
      </dgm:t>
    </dgm:pt>
    <dgm:pt modelId="{A74C448A-86DF-4FCA-81D7-758DD2F2BA4F}">
      <dgm:prSet phldrT="[Texto]"/>
      <dgm:spPr/>
      <dgm:t>
        <a:bodyPr/>
        <a:lstStyle/>
        <a:p>
          <a:r>
            <a:rPr lang="es-MX" dirty="0"/>
            <a:t>Cohesión</a:t>
          </a:r>
          <a:endParaRPr lang="en-US" dirty="0"/>
        </a:p>
      </dgm:t>
    </dgm:pt>
    <dgm:pt modelId="{5093739B-5A91-470E-8313-F0B17144242C}" type="parTrans" cxnId="{5F857D5B-EDEA-41DD-819A-D81121BF351E}">
      <dgm:prSet/>
      <dgm:spPr/>
      <dgm:t>
        <a:bodyPr/>
        <a:lstStyle/>
        <a:p>
          <a:endParaRPr lang="en-US"/>
        </a:p>
      </dgm:t>
    </dgm:pt>
    <dgm:pt modelId="{0C066573-3FF9-4E84-AB53-B06B6F5255A5}" type="sibTrans" cxnId="{5F857D5B-EDEA-41DD-819A-D81121BF351E}">
      <dgm:prSet/>
      <dgm:spPr/>
      <dgm:t>
        <a:bodyPr/>
        <a:lstStyle/>
        <a:p>
          <a:endParaRPr lang="en-US"/>
        </a:p>
      </dgm:t>
    </dgm:pt>
    <dgm:pt modelId="{D26FDAAB-705F-40A1-88E4-698468ED18A3}">
      <dgm:prSet phldrT="[Texto]"/>
      <dgm:spPr/>
      <dgm:t>
        <a:bodyPr/>
        <a:lstStyle/>
        <a:p>
          <a:r>
            <a:rPr lang="es-MX" dirty="0"/>
            <a:t>Visión</a:t>
          </a:r>
          <a:endParaRPr lang="en-US" dirty="0"/>
        </a:p>
      </dgm:t>
    </dgm:pt>
    <dgm:pt modelId="{E3EDE54D-DF1E-403D-BCF3-ECCBE0A6D623}" type="parTrans" cxnId="{9E04CEF2-CFCA-4D6D-8E17-557BD72EC134}">
      <dgm:prSet/>
      <dgm:spPr/>
      <dgm:t>
        <a:bodyPr/>
        <a:lstStyle/>
        <a:p>
          <a:endParaRPr lang="en-US"/>
        </a:p>
      </dgm:t>
    </dgm:pt>
    <dgm:pt modelId="{1EE36704-C14D-4983-B186-96FC8BD12EFC}" type="sibTrans" cxnId="{9E04CEF2-CFCA-4D6D-8E17-557BD72EC134}">
      <dgm:prSet/>
      <dgm:spPr/>
      <dgm:t>
        <a:bodyPr/>
        <a:lstStyle/>
        <a:p>
          <a:endParaRPr lang="en-US"/>
        </a:p>
      </dgm:t>
    </dgm:pt>
    <dgm:pt modelId="{1BE3F2BD-6F79-43A1-B54F-13BC63A9FAB0}">
      <dgm:prSet phldrT="[Texto]"/>
      <dgm:spPr/>
      <dgm:t>
        <a:bodyPr/>
        <a:lstStyle/>
        <a:p>
          <a:r>
            <a:rPr lang="es-MX" dirty="0"/>
            <a:t>Comunicar</a:t>
          </a:r>
          <a:endParaRPr lang="en-US" dirty="0"/>
        </a:p>
      </dgm:t>
    </dgm:pt>
    <dgm:pt modelId="{333814A2-ACAB-4B12-AC1A-3B87EA105E66}" type="parTrans" cxnId="{B02DDF6E-4F35-4971-9F9C-13417C359B07}">
      <dgm:prSet/>
      <dgm:spPr/>
      <dgm:t>
        <a:bodyPr/>
        <a:lstStyle/>
        <a:p>
          <a:endParaRPr lang="en-US"/>
        </a:p>
      </dgm:t>
    </dgm:pt>
    <dgm:pt modelId="{14E5C28A-FD98-4346-8AC0-2B9F09BDAADA}" type="sibTrans" cxnId="{B02DDF6E-4F35-4971-9F9C-13417C359B07}">
      <dgm:prSet/>
      <dgm:spPr/>
      <dgm:t>
        <a:bodyPr/>
        <a:lstStyle/>
        <a:p>
          <a:endParaRPr lang="en-US"/>
        </a:p>
      </dgm:t>
    </dgm:pt>
    <dgm:pt modelId="{45360589-B845-442A-A48A-6CC9871447F9}">
      <dgm:prSet phldrT="[Texto]"/>
      <dgm:spPr/>
      <dgm:t>
        <a:bodyPr/>
        <a:lstStyle/>
        <a:p>
          <a:r>
            <a:rPr lang="es-MX" dirty="0" err="1"/>
            <a:t>Facultamiento</a:t>
          </a:r>
          <a:endParaRPr lang="en-US" dirty="0"/>
        </a:p>
      </dgm:t>
    </dgm:pt>
    <dgm:pt modelId="{1315894F-507D-4A69-A907-376330DD0F00}" type="parTrans" cxnId="{1DBE96D5-91EC-4810-862E-D5C17DBA9CB0}">
      <dgm:prSet/>
      <dgm:spPr/>
      <dgm:t>
        <a:bodyPr/>
        <a:lstStyle/>
        <a:p>
          <a:endParaRPr lang="en-US"/>
        </a:p>
      </dgm:t>
    </dgm:pt>
    <dgm:pt modelId="{CE7CA89F-6363-441E-98AE-FBE5F96D3963}" type="sibTrans" cxnId="{1DBE96D5-91EC-4810-862E-D5C17DBA9CB0}">
      <dgm:prSet/>
      <dgm:spPr/>
      <dgm:t>
        <a:bodyPr/>
        <a:lstStyle/>
        <a:p>
          <a:endParaRPr lang="en-US"/>
        </a:p>
      </dgm:t>
    </dgm:pt>
    <dgm:pt modelId="{32A8AF57-200A-4FB5-BD36-9529AF3CD29F}">
      <dgm:prSet phldrT="[Texto]"/>
      <dgm:spPr/>
      <dgm:t>
        <a:bodyPr/>
        <a:lstStyle/>
        <a:p>
          <a:r>
            <a:rPr lang="es-MX" dirty="0"/>
            <a:t>Logros al corto plazo</a:t>
          </a:r>
          <a:endParaRPr lang="en-US" dirty="0"/>
        </a:p>
      </dgm:t>
    </dgm:pt>
    <dgm:pt modelId="{CF3C9252-5ABB-4554-8279-EB609B14D88D}" type="parTrans" cxnId="{0B8F4DE3-6263-430C-A6C5-EEDCF099CFAE}">
      <dgm:prSet/>
      <dgm:spPr/>
      <dgm:t>
        <a:bodyPr/>
        <a:lstStyle/>
        <a:p>
          <a:endParaRPr lang="en-US"/>
        </a:p>
      </dgm:t>
    </dgm:pt>
    <dgm:pt modelId="{61642EF1-6B65-4C2C-BF3A-22B9D1A0230F}" type="sibTrans" cxnId="{0B8F4DE3-6263-430C-A6C5-EEDCF099CFAE}">
      <dgm:prSet/>
      <dgm:spPr/>
      <dgm:t>
        <a:bodyPr/>
        <a:lstStyle/>
        <a:p>
          <a:endParaRPr lang="en-US"/>
        </a:p>
      </dgm:t>
    </dgm:pt>
    <dgm:pt modelId="{F4C86A3B-EECD-4742-B4C2-D89AC21FB072}">
      <dgm:prSet phldrT="[Texto]"/>
      <dgm:spPr/>
      <dgm:t>
        <a:bodyPr/>
        <a:lstStyle/>
        <a:p>
          <a:r>
            <a:rPr lang="es-MX" dirty="0"/>
            <a:t>Consolidas pequeñas ganancias</a:t>
          </a:r>
          <a:endParaRPr lang="en-US" dirty="0"/>
        </a:p>
      </dgm:t>
    </dgm:pt>
    <dgm:pt modelId="{5E80745F-511D-4A0F-A92C-4A53268E77C4}" type="parTrans" cxnId="{7967DD8B-13AB-4F35-9C0C-FA63D604CD1C}">
      <dgm:prSet/>
      <dgm:spPr/>
      <dgm:t>
        <a:bodyPr/>
        <a:lstStyle/>
        <a:p>
          <a:endParaRPr lang="en-US"/>
        </a:p>
      </dgm:t>
    </dgm:pt>
    <dgm:pt modelId="{928B8334-345D-46F2-B03B-C571D06619B8}" type="sibTrans" cxnId="{7967DD8B-13AB-4F35-9C0C-FA63D604CD1C}">
      <dgm:prSet/>
      <dgm:spPr/>
      <dgm:t>
        <a:bodyPr/>
        <a:lstStyle/>
        <a:p>
          <a:endParaRPr lang="en-US"/>
        </a:p>
      </dgm:t>
    </dgm:pt>
    <dgm:pt modelId="{6018C516-C370-4F6B-B3D0-89190AE9DFFB}">
      <dgm:prSet phldrT="[Texto]"/>
      <dgm:spPr/>
      <dgm:t>
        <a:bodyPr/>
        <a:lstStyle/>
        <a:p>
          <a:r>
            <a:rPr lang="es-MX" dirty="0"/>
            <a:t>Creas cultura</a:t>
          </a:r>
          <a:endParaRPr lang="en-US" dirty="0"/>
        </a:p>
      </dgm:t>
    </dgm:pt>
    <dgm:pt modelId="{D7324867-C368-47DC-A0BC-C094D3FA3307}" type="parTrans" cxnId="{D2B43500-1839-47CB-9238-B7071A69835A}">
      <dgm:prSet/>
      <dgm:spPr/>
      <dgm:t>
        <a:bodyPr/>
        <a:lstStyle/>
        <a:p>
          <a:endParaRPr lang="en-US"/>
        </a:p>
      </dgm:t>
    </dgm:pt>
    <dgm:pt modelId="{857AC90E-E395-4B0C-9B3D-8FEF5C258142}" type="sibTrans" cxnId="{D2B43500-1839-47CB-9238-B7071A69835A}">
      <dgm:prSet/>
      <dgm:spPr/>
      <dgm:t>
        <a:bodyPr/>
        <a:lstStyle/>
        <a:p>
          <a:endParaRPr lang="en-US"/>
        </a:p>
      </dgm:t>
    </dgm:pt>
    <dgm:pt modelId="{D8A97627-8FF6-4497-A0EF-B26F04A37765}" type="pres">
      <dgm:prSet presAssocID="{A925A990-477B-447F-96CF-5D533DDA818F}" presName="cycleMatrixDiagram" presStyleCnt="0">
        <dgm:presLayoutVars>
          <dgm:chMax val="1"/>
          <dgm:dir/>
          <dgm:animLvl val="lvl"/>
          <dgm:resizeHandles val="exact"/>
        </dgm:presLayoutVars>
      </dgm:prSet>
      <dgm:spPr/>
    </dgm:pt>
    <dgm:pt modelId="{64962103-7E4F-4383-A1CE-A29DCF225381}" type="pres">
      <dgm:prSet presAssocID="{A925A990-477B-447F-96CF-5D533DDA818F}" presName="children" presStyleCnt="0"/>
      <dgm:spPr/>
    </dgm:pt>
    <dgm:pt modelId="{026CE412-1CFD-4CB5-A4BE-FF8D16DBB759}" type="pres">
      <dgm:prSet presAssocID="{A925A990-477B-447F-96CF-5D533DDA818F}" presName="child1group" presStyleCnt="0"/>
      <dgm:spPr/>
    </dgm:pt>
    <dgm:pt modelId="{2B4E3B32-FCD5-4ABF-8F48-691EADF43511}" type="pres">
      <dgm:prSet presAssocID="{A925A990-477B-447F-96CF-5D533DDA818F}" presName="child1" presStyleLbl="bgAcc1" presStyleIdx="0" presStyleCnt="4"/>
      <dgm:spPr/>
    </dgm:pt>
    <dgm:pt modelId="{B7ABEC3C-FCB5-4BF1-ADAF-DEAF4FA89000}" type="pres">
      <dgm:prSet presAssocID="{A925A990-477B-447F-96CF-5D533DDA818F}" presName="child1Text" presStyleLbl="bgAcc1" presStyleIdx="0" presStyleCnt="4">
        <dgm:presLayoutVars>
          <dgm:bulletEnabled val="1"/>
        </dgm:presLayoutVars>
      </dgm:prSet>
      <dgm:spPr/>
    </dgm:pt>
    <dgm:pt modelId="{729EDC63-4233-4785-90E2-6EDDAE10A2EC}" type="pres">
      <dgm:prSet presAssocID="{A925A990-477B-447F-96CF-5D533DDA818F}" presName="child2group" presStyleCnt="0"/>
      <dgm:spPr/>
    </dgm:pt>
    <dgm:pt modelId="{E1750F37-13B3-49A5-B9B4-DE9E67EDE3FB}" type="pres">
      <dgm:prSet presAssocID="{A925A990-477B-447F-96CF-5D533DDA818F}" presName="child2" presStyleLbl="bgAcc1" presStyleIdx="1" presStyleCnt="4"/>
      <dgm:spPr/>
    </dgm:pt>
    <dgm:pt modelId="{74E6E49C-91E9-4E28-BCC6-6BDC10E1D9E0}" type="pres">
      <dgm:prSet presAssocID="{A925A990-477B-447F-96CF-5D533DDA818F}" presName="child2Text" presStyleLbl="bgAcc1" presStyleIdx="1" presStyleCnt="4">
        <dgm:presLayoutVars>
          <dgm:bulletEnabled val="1"/>
        </dgm:presLayoutVars>
      </dgm:prSet>
      <dgm:spPr/>
    </dgm:pt>
    <dgm:pt modelId="{78DF9C43-DC54-430C-B74A-9104360BAF1C}" type="pres">
      <dgm:prSet presAssocID="{A925A990-477B-447F-96CF-5D533DDA818F}" presName="child3group" presStyleCnt="0"/>
      <dgm:spPr/>
    </dgm:pt>
    <dgm:pt modelId="{26BB3783-EF5E-4A14-BBD6-80D88FA8066B}" type="pres">
      <dgm:prSet presAssocID="{A925A990-477B-447F-96CF-5D533DDA818F}" presName="child3" presStyleLbl="bgAcc1" presStyleIdx="2" presStyleCnt="4" custLinFactNeighborX="8340"/>
      <dgm:spPr/>
    </dgm:pt>
    <dgm:pt modelId="{AC896F6F-B91A-4D41-A3B1-6B6626DBE7EB}" type="pres">
      <dgm:prSet presAssocID="{A925A990-477B-447F-96CF-5D533DDA818F}" presName="child3Text" presStyleLbl="bgAcc1" presStyleIdx="2" presStyleCnt="4">
        <dgm:presLayoutVars>
          <dgm:bulletEnabled val="1"/>
        </dgm:presLayoutVars>
      </dgm:prSet>
      <dgm:spPr/>
    </dgm:pt>
    <dgm:pt modelId="{54B8834A-9E60-4EA0-822C-A742ED6D156B}" type="pres">
      <dgm:prSet presAssocID="{A925A990-477B-447F-96CF-5D533DDA818F}" presName="child4group" presStyleCnt="0"/>
      <dgm:spPr/>
    </dgm:pt>
    <dgm:pt modelId="{BA310624-E3E8-4F5E-9219-5D6E4A326892}" type="pres">
      <dgm:prSet presAssocID="{A925A990-477B-447F-96CF-5D533DDA818F}" presName="child4" presStyleLbl="bgAcc1" presStyleIdx="3" presStyleCnt="4"/>
      <dgm:spPr/>
    </dgm:pt>
    <dgm:pt modelId="{2E08E3B3-95DC-4D81-B81F-478B232F597E}" type="pres">
      <dgm:prSet presAssocID="{A925A990-477B-447F-96CF-5D533DDA818F}" presName="child4Text" presStyleLbl="bgAcc1" presStyleIdx="3" presStyleCnt="4">
        <dgm:presLayoutVars>
          <dgm:bulletEnabled val="1"/>
        </dgm:presLayoutVars>
      </dgm:prSet>
      <dgm:spPr/>
    </dgm:pt>
    <dgm:pt modelId="{CC176E80-A00B-408B-B54C-D6646663637E}" type="pres">
      <dgm:prSet presAssocID="{A925A990-477B-447F-96CF-5D533DDA818F}" presName="childPlaceholder" presStyleCnt="0"/>
      <dgm:spPr/>
    </dgm:pt>
    <dgm:pt modelId="{66D3B742-E962-4E7D-A60F-7050F8C421B1}" type="pres">
      <dgm:prSet presAssocID="{A925A990-477B-447F-96CF-5D533DDA818F}" presName="circle" presStyleCnt="0"/>
      <dgm:spPr/>
    </dgm:pt>
    <dgm:pt modelId="{F1BB7E66-8FD8-4FDA-B851-64BD95BA3705}" type="pres">
      <dgm:prSet presAssocID="{A925A990-477B-447F-96CF-5D533DDA818F}" presName="quadrant1" presStyleLbl="node1" presStyleIdx="0" presStyleCnt="4" custScaleX="102213">
        <dgm:presLayoutVars>
          <dgm:chMax val="1"/>
          <dgm:bulletEnabled val="1"/>
        </dgm:presLayoutVars>
      </dgm:prSet>
      <dgm:spPr/>
    </dgm:pt>
    <dgm:pt modelId="{529217AC-87FF-4C73-96FD-180C5E8CE04E}" type="pres">
      <dgm:prSet presAssocID="{A925A990-477B-447F-96CF-5D533DDA818F}" presName="quadrant2" presStyleLbl="node1" presStyleIdx="1" presStyleCnt="4">
        <dgm:presLayoutVars>
          <dgm:chMax val="1"/>
          <dgm:bulletEnabled val="1"/>
        </dgm:presLayoutVars>
      </dgm:prSet>
      <dgm:spPr/>
    </dgm:pt>
    <dgm:pt modelId="{A486C669-89AF-4C3D-8CCC-29C89DBD8ECC}" type="pres">
      <dgm:prSet presAssocID="{A925A990-477B-447F-96CF-5D533DDA818F}" presName="quadrant3" presStyleLbl="node1" presStyleIdx="2" presStyleCnt="4">
        <dgm:presLayoutVars>
          <dgm:chMax val="1"/>
          <dgm:bulletEnabled val="1"/>
        </dgm:presLayoutVars>
      </dgm:prSet>
      <dgm:spPr/>
    </dgm:pt>
    <dgm:pt modelId="{E7686031-25D7-466A-8F34-CC8570788696}" type="pres">
      <dgm:prSet presAssocID="{A925A990-477B-447F-96CF-5D533DDA818F}" presName="quadrant4" presStyleLbl="node1" presStyleIdx="3" presStyleCnt="4">
        <dgm:presLayoutVars>
          <dgm:chMax val="1"/>
          <dgm:bulletEnabled val="1"/>
        </dgm:presLayoutVars>
      </dgm:prSet>
      <dgm:spPr/>
    </dgm:pt>
    <dgm:pt modelId="{BBD10F12-DA46-4904-A7F2-90B3AC656DBB}" type="pres">
      <dgm:prSet presAssocID="{A925A990-477B-447F-96CF-5D533DDA818F}" presName="quadrantPlaceholder" presStyleCnt="0"/>
      <dgm:spPr/>
    </dgm:pt>
    <dgm:pt modelId="{DD84339F-4B56-4E34-8BA7-36BE109B465C}" type="pres">
      <dgm:prSet presAssocID="{A925A990-477B-447F-96CF-5D533DDA818F}" presName="center1" presStyleLbl="fgShp" presStyleIdx="0" presStyleCnt="2"/>
      <dgm:spPr/>
    </dgm:pt>
    <dgm:pt modelId="{12D3935F-F931-4D1E-8C8E-EFFFFEB8CCEB}" type="pres">
      <dgm:prSet presAssocID="{A925A990-477B-447F-96CF-5D533DDA818F}" presName="center2" presStyleLbl="fgShp" presStyleIdx="1" presStyleCnt="2"/>
      <dgm:spPr/>
    </dgm:pt>
  </dgm:ptLst>
  <dgm:cxnLst>
    <dgm:cxn modelId="{D2B43500-1839-47CB-9238-B7071A69835A}" srcId="{1A09B1C9-65BA-4751-8BBA-41ECA444EE73}" destId="{6018C516-C370-4F6B-B3D0-89190AE9DFFB}" srcOrd="7" destOrd="0" parTransId="{D7324867-C368-47DC-A0BC-C094D3FA3307}" sibTransId="{857AC90E-E395-4B0C-9B3D-8FEF5C258142}"/>
    <dgm:cxn modelId="{07442A03-D89B-424F-B790-A01DABBC8BB8}" srcId="{D351E0AD-875D-41F9-948F-C74C85B6116F}" destId="{EEED6E8C-20F4-40ED-BD85-58B0FCD37D94}" srcOrd="3" destOrd="0" parTransId="{1CFFDF54-1710-4E71-B15D-D5BAB9F11BCA}" sibTransId="{8B58041B-47A2-4EA6-8998-9B19D59B109A}"/>
    <dgm:cxn modelId="{631E3B05-2B3C-4BA6-9F0E-DA473E316C1D}" type="presOf" srcId="{DA60C40A-9962-4F9A-8473-A0EF4F87E921}" destId="{BA310624-E3E8-4F5E-9219-5D6E4A326892}" srcOrd="0" destOrd="3" presId="urn:microsoft.com/office/officeart/2005/8/layout/cycle4"/>
    <dgm:cxn modelId="{5C697705-AE29-48B2-A5F3-72DFB7286BB1}" type="presOf" srcId="{C484CCF1-F484-4208-9B05-28E5D35CE685}" destId="{2E08E3B3-95DC-4D81-B81F-478B232F597E}" srcOrd="1" destOrd="4" presId="urn:microsoft.com/office/officeart/2005/8/layout/cycle4"/>
    <dgm:cxn modelId="{6CA53E06-3028-464C-9737-6CFB65EB5AF0}" srcId="{A925A990-477B-447F-96CF-5D533DDA818F}" destId="{D351E0AD-875D-41F9-948F-C74C85B6116F}" srcOrd="1" destOrd="0" parTransId="{BA37AB2D-55C8-4BA1-87AC-4A8596A591DF}" sibTransId="{11E81FBD-6198-41E9-9577-01725089127B}"/>
    <dgm:cxn modelId="{AA6B9606-D91D-427A-9D1A-5C956F032EE4}" srcId="{D351E0AD-875D-41F9-948F-C74C85B6116F}" destId="{EF698DEE-A2EF-49D0-B109-D0A73724F623}" srcOrd="2" destOrd="0" parTransId="{C95CEAE9-F7E8-426D-A2D6-7C77E2F91D39}" sibTransId="{B436D1C3-75C3-4318-BADD-0CCA7E40F32E}"/>
    <dgm:cxn modelId="{56404211-8C82-4D5D-9F42-F9D3A166A94B}" type="presOf" srcId="{54083DB4-A7D6-4FE0-B618-8A9CBB16B8E6}" destId="{2B4E3B32-FCD5-4ABF-8F48-691EADF43511}" srcOrd="0" destOrd="1" presId="urn:microsoft.com/office/officeart/2005/8/layout/cycle4"/>
    <dgm:cxn modelId="{7C636A13-DAC7-4BBA-B717-EF6E50EEB24C}" srcId="{439F0DEE-3FBD-4314-8B4D-6B2DFC6E567F}" destId="{DA60C40A-9962-4F9A-8473-A0EF4F87E921}" srcOrd="3" destOrd="0" parTransId="{5B3CBCC9-2884-4E3D-AF36-D8738023349D}" sibTransId="{FC74168F-E60E-4D43-9076-20DFFF496CB8}"/>
    <dgm:cxn modelId="{52795D1D-6734-4843-89DA-932024EF37D1}" type="presOf" srcId="{32A8AF57-200A-4FB5-BD36-9529AF3CD29F}" destId="{AC896F6F-B91A-4D41-A3B1-6B6626DBE7EB}" srcOrd="1" destOrd="5" presId="urn:microsoft.com/office/officeart/2005/8/layout/cycle4"/>
    <dgm:cxn modelId="{B5D7751E-584C-4899-81C2-D904F5BE4359}" type="presOf" srcId="{7E3C989A-F68B-4AB1-8769-BE89899C76E9}" destId="{E1750F37-13B3-49A5-B9B4-DE9E67EDE3FB}" srcOrd="0" destOrd="0" presId="urn:microsoft.com/office/officeart/2005/8/layout/cycle4"/>
    <dgm:cxn modelId="{9401B426-D71B-4EBB-9060-693DC7C84B99}" srcId="{1A09B1C9-65BA-4751-8BBA-41ECA444EE73}" destId="{4DC29487-00E1-4427-8F7C-60B33ABB9358}" srcOrd="8" destOrd="0" parTransId="{4F0AD785-69E2-4A81-B2F6-1095EEF92504}" sibTransId="{94E09F7A-1625-40EA-9792-617D5B931F66}"/>
    <dgm:cxn modelId="{9708F029-85A3-418D-B20C-D970CA5932F7}" type="presOf" srcId="{439F0DEE-3FBD-4314-8B4D-6B2DFC6E567F}" destId="{E7686031-25D7-466A-8F34-CC8570788696}" srcOrd="0" destOrd="0" presId="urn:microsoft.com/office/officeart/2005/8/layout/cycle4"/>
    <dgm:cxn modelId="{639E0E2E-F81C-4A9A-8599-6894EA62CE26}" srcId="{1A09B1C9-65BA-4751-8BBA-41ECA444EE73}" destId="{C7ADABA5-1325-46B7-A1E5-F1F6CE522B2F}" srcOrd="0" destOrd="0" parTransId="{D277ACBB-2349-472B-A68C-A351668A8A7E}" sibTransId="{8B1C30C0-4D03-4FDC-9C9D-B4207CE5F7B8}"/>
    <dgm:cxn modelId="{F4EC3638-5A04-49BA-BF12-0310C8DA1878}" srcId="{439F0DEE-3FBD-4314-8B4D-6B2DFC6E567F}" destId="{045EF092-1A36-4F3B-A6DF-8AB17E7BA605}" srcOrd="0" destOrd="0" parTransId="{2EC065A6-7CB0-4AA9-83E7-7144D9C0BE91}" sibTransId="{7334812B-63B4-4711-9ED2-DC731B3A43F9}"/>
    <dgm:cxn modelId="{092B073B-DF90-4AA9-A8C0-1188A883A450}" type="presOf" srcId="{45360589-B845-442A-A48A-6CC9871447F9}" destId="{AC896F6F-B91A-4D41-A3B1-6B6626DBE7EB}" srcOrd="1" destOrd="4" presId="urn:microsoft.com/office/officeart/2005/8/layout/cycle4"/>
    <dgm:cxn modelId="{612D583B-3171-49EA-917F-159872AACD84}" type="presOf" srcId="{3BED89CC-4D60-4CBE-8715-05269BDA2B19}" destId="{E1750F37-13B3-49A5-B9B4-DE9E67EDE3FB}" srcOrd="0" destOrd="1" presId="urn:microsoft.com/office/officeart/2005/8/layout/cycle4"/>
    <dgm:cxn modelId="{1684E33C-2127-45EE-8D93-A7E0D2B9C199}" type="presOf" srcId="{EF698DEE-A2EF-49D0-B109-D0A73724F623}" destId="{E1750F37-13B3-49A5-B9B4-DE9E67EDE3FB}" srcOrd="0" destOrd="2" presId="urn:microsoft.com/office/officeart/2005/8/layout/cycle4"/>
    <dgm:cxn modelId="{5F857D5B-EDEA-41DD-819A-D81121BF351E}" srcId="{1A09B1C9-65BA-4751-8BBA-41ECA444EE73}" destId="{A74C448A-86DF-4FCA-81D7-758DD2F2BA4F}" srcOrd="1" destOrd="0" parTransId="{5093739B-5A91-470E-8313-F0B17144242C}" sibTransId="{0C066573-3FF9-4E84-AB53-B06B6F5255A5}"/>
    <dgm:cxn modelId="{05CF575F-7A28-482F-A395-B154F16B1AF1}" srcId="{A925A990-477B-447F-96CF-5D533DDA818F}" destId="{1A09B1C9-65BA-4751-8BBA-41ECA444EE73}" srcOrd="2" destOrd="0" parTransId="{5E1E5596-4672-4D18-B105-AF44B58EA44B}" sibTransId="{44FBE328-AF90-4362-A672-C2750928BD9D}"/>
    <dgm:cxn modelId="{7974FC60-734C-408C-9233-06D0DA64C9E9}" type="presOf" srcId="{3BED89CC-4D60-4CBE-8715-05269BDA2B19}" destId="{74E6E49C-91E9-4E28-BCC6-6BDC10E1D9E0}" srcOrd="1" destOrd="1" presId="urn:microsoft.com/office/officeart/2005/8/layout/cycle4"/>
    <dgm:cxn modelId="{79E66643-58DA-4E3B-A4E6-B5266A2DCA79}" type="presOf" srcId="{D351E0AD-875D-41F9-948F-C74C85B6116F}" destId="{529217AC-87FF-4C73-96FD-180C5E8CE04E}" srcOrd="0" destOrd="0" presId="urn:microsoft.com/office/officeart/2005/8/layout/cycle4"/>
    <dgm:cxn modelId="{201BA664-2396-47BC-99A4-4F43FC68A6A1}" type="presOf" srcId="{EEED6E8C-20F4-40ED-BD85-58B0FCD37D94}" destId="{74E6E49C-91E9-4E28-BCC6-6BDC10E1D9E0}" srcOrd="1" destOrd="3" presId="urn:microsoft.com/office/officeart/2005/8/layout/cycle4"/>
    <dgm:cxn modelId="{2513B145-45F4-42EB-9383-E52865F8A6D1}" srcId="{FA6C5B36-7DCB-4939-9951-897DA96E2334}" destId="{5DE11091-8A85-486C-82EA-117DE0A3B65E}" srcOrd="0" destOrd="0" parTransId="{D5731541-18E4-4413-BB5B-A980F7D55854}" sibTransId="{163DC524-F85F-4E73-A9B1-399FB95F519E}"/>
    <dgm:cxn modelId="{850C9549-C482-4C85-86A7-18DA720B5CCC}" type="presOf" srcId="{D5003EE7-FA3B-4555-8E56-421FA7023D27}" destId="{2E08E3B3-95DC-4D81-B81F-478B232F597E}" srcOrd="1" destOrd="2" presId="urn:microsoft.com/office/officeart/2005/8/layout/cycle4"/>
    <dgm:cxn modelId="{696EEB6D-86C5-44CF-8557-8B2B73693599}" type="presOf" srcId="{1BE3F2BD-6F79-43A1-B54F-13BC63A9FAB0}" destId="{AC896F6F-B91A-4D41-A3B1-6B6626DBE7EB}" srcOrd="1" destOrd="3" presId="urn:microsoft.com/office/officeart/2005/8/layout/cycle4"/>
    <dgm:cxn modelId="{B02DDF6E-4F35-4971-9F9C-13417C359B07}" srcId="{1A09B1C9-65BA-4751-8BBA-41ECA444EE73}" destId="{1BE3F2BD-6F79-43A1-B54F-13BC63A9FAB0}" srcOrd="3" destOrd="0" parTransId="{333814A2-ACAB-4B12-AC1A-3B87EA105E66}" sibTransId="{14E5C28A-FD98-4346-8AC0-2B9F09BDAADA}"/>
    <dgm:cxn modelId="{F985EC4F-A462-4C13-BA90-EA2135F3FEAD}" type="presOf" srcId="{6018C516-C370-4F6B-B3D0-89190AE9DFFB}" destId="{AC896F6F-B91A-4D41-A3B1-6B6626DBE7EB}" srcOrd="1" destOrd="7" presId="urn:microsoft.com/office/officeart/2005/8/layout/cycle4"/>
    <dgm:cxn modelId="{C4C74950-6FAC-4BF7-90E2-E0323C0B98E5}" type="presOf" srcId="{D26FDAAB-705F-40A1-88E4-698468ED18A3}" destId="{AC896F6F-B91A-4D41-A3B1-6B6626DBE7EB}" srcOrd="1" destOrd="2" presId="urn:microsoft.com/office/officeart/2005/8/layout/cycle4"/>
    <dgm:cxn modelId="{23795651-DF1A-4E5C-B215-6CEFA89183A0}" type="presOf" srcId="{F4C86A3B-EECD-4742-B4C2-D89AC21FB072}" destId="{26BB3783-EF5E-4A14-BBD6-80D88FA8066B}" srcOrd="0" destOrd="6" presId="urn:microsoft.com/office/officeart/2005/8/layout/cycle4"/>
    <dgm:cxn modelId="{4D14E952-088A-4394-A002-3957D91AD33C}" srcId="{439F0DEE-3FBD-4314-8B4D-6B2DFC6E567F}" destId="{D5003EE7-FA3B-4555-8E56-421FA7023D27}" srcOrd="2" destOrd="0" parTransId="{8225D3A4-79BE-4F02-A806-19AA944A1642}" sibTransId="{B13741C0-352B-43ED-AD51-25A77B268720}"/>
    <dgm:cxn modelId="{945B7575-7C7D-4550-9D97-B0B5117B458F}" type="presOf" srcId="{D26FDAAB-705F-40A1-88E4-698468ED18A3}" destId="{26BB3783-EF5E-4A14-BBD6-80D88FA8066B}" srcOrd="0" destOrd="2" presId="urn:microsoft.com/office/officeart/2005/8/layout/cycle4"/>
    <dgm:cxn modelId="{0B828357-65B9-45DD-9769-C81D422C6F0E}" type="presOf" srcId="{4DC29487-00E1-4427-8F7C-60B33ABB9358}" destId="{AC896F6F-B91A-4D41-A3B1-6B6626DBE7EB}" srcOrd="1" destOrd="8" presId="urn:microsoft.com/office/officeart/2005/8/layout/cycle4"/>
    <dgm:cxn modelId="{F157DD80-3138-49FB-8D94-5BBE0A0CDB67}" type="presOf" srcId="{54083DB4-A7D6-4FE0-B618-8A9CBB16B8E6}" destId="{B7ABEC3C-FCB5-4BF1-ADAF-DEAF4FA89000}" srcOrd="1" destOrd="1" presId="urn:microsoft.com/office/officeart/2005/8/layout/cycle4"/>
    <dgm:cxn modelId="{BA94A881-66CE-4B75-B102-3033A37518DF}" srcId="{439F0DEE-3FBD-4314-8B4D-6B2DFC6E567F}" destId="{C484CCF1-F484-4208-9B05-28E5D35CE685}" srcOrd="4" destOrd="0" parTransId="{170ED792-9FAA-4249-92F2-218E1C940D95}" sibTransId="{74F13540-1AA8-42FA-A255-BC5D8EF24775}"/>
    <dgm:cxn modelId="{74880186-D7EB-41DC-901A-B0A97FC81587}" type="presOf" srcId="{45360589-B845-442A-A48A-6CC9871447F9}" destId="{26BB3783-EF5E-4A14-BBD6-80D88FA8066B}" srcOrd="0" destOrd="4" presId="urn:microsoft.com/office/officeart/2005/8/layout/cycle4"/>
    <dgm:cxn modelId="{D2C3E286-1410-4132-B235-4C65953E4C64}" type="presOf" srcId="{6018C516-C370-4F6B-B3D0-89190AE9DFFB}" destId="{26BB3783-EF5E-4A14-BBD6-80D88FA8066B}" srcOrd="0" destOrd="7" presId="urn:microsoft.com/office/officeart/2005/8/layout/cycle4"/>
    <dgm:cxn modelId="{AF7BAE89-7D25-40F9-9720-CC6C5C0027C8}" type="presOf" srcId="{1A09B1C9-65BA-4751-8BBA-41ECA444EE73}" destId="{A486C669-89AF-4C3D-8CCC-29C89DBD8ECC}" srcOrd="0" destOrd="0" presId="urn:microsoft.com/office/officeart/2005/8/layout/cycle4"/>
    <dgm:cxn modelId="{C779B489-6143-4A73-A5E1-B3CA8D14A252}" srcId="{D351E0AD-875D-41F9-948F-C74C85B6116F}" destId="{3BED89CC-4D60-4CBE-8715-05269BDA2B19}" srcOrd="1" destOrd="0" parTransId="{E3D2DC57-E9ED-46E5-856F-4E2E3140AFCE}" sibTransId="{1C5A3B3E-E4C9-407E-917A-0665D6AAFB1A}"/>
    <dgm:cxn modelId="{7967DD8B-13AB-4F35-9C0C-FA63D604CD1C}" srcId="{1A09B1C9-65BA-4751-8BBA-41ECA444EE73}" destId="{F4C86A3B-EECD-4742-B4C2-D89AC21FB072}" srcOrd="6" destOrd="0" parTransId="{5E80745F-511D-4A0F-A92C-4A53268E77C4}" sibTransId="{928B8334-345D-46F2-B03B-C571D06619B8}"/>
    <dgm:cxn modelId="{D01F3290-0AF3-4305-887A-D032FFF1926E}" type="presOf" srcId="{5DE11091-8A85-486C-82EA-117DE0A3B65E}" destId="{B7ABEC3C-FCB5-4BF1-ADAF-DEAF4FA89000}" srcOrd="1" destOrd="0" presId="urn:microsoft.com/office/officeart/2005/8/layout/cycle4"/>
    <dgm:cxn modelId="{16A68392-9883-4AB9-94F6-45CB4B1E04FF}" type="presOf" srcId="{A74C448A-86DF-4FCA-81D7-758DD2F2BA4F}" destId="{26BB3783-EF5E-4A14-BBD6-80D88FA8066B}" srcOrd="0" destOrd="1" presId="urn:microsoft.com/office/officeart/2005/8/layout/cycle4"/>
    <dgm:cxn modelId="{8D235995-9FF6-421D-80D1-D4B8ABB326C6}" type="presOf" srcId="{C7ADABA5-1325-46B7-A1E5-F1F6CE522B2F}" destId="{26BB3783-EF5E-4A14-BBD6-80D88FA8066B}" srcOrd="0" destOrd="0" presId="urn:microsoft.com/office/officeart/2005/8/layout/cycle4"/>
    <dgm:cxn modelId="{F27C7A9C-650B-46CA-A88F-D398D9823B8C}" type="presOf" srcId="{F4C86A3B-EECD-4742-B4C2-D89AC21FB072}" destId="{AC896F6F-B91A-4D41-A3B1-6B6626DBE7EB}" srcOrd="1" destOrd="6" presId="urn:microsoft.com/office/officeart/2005/8/layout/cycle4"/>
    <dgm:cxn modelId="{217D96A2-CA4B-423E-B1E9-99D8EB5EAC48}" type="presOf" srcId="{045EF092-1A36-4F3B-A6DF-8AB17E7BA605}" destId="{2E08E3B3-95DC-4D81-B81F-478B232F597E}" srcOrd="1" destOrd="0" presId="urn:microsoft.com/office/officeart/2005/8/layout/cycle4"/>
    <dgm:cxn modelId="{C7BC97A4-225E-4822-A555-040E8FAB3CD8}" srcId="{A925A990-477B-447F-96CF-5D533DDA818F}" destId="{FA6C5B36-7DCB-4939-9951-897DA96E2334}" srcOrd="0" destOrd="0" parTransId="{1DA3F370-6DF1-4A4A-AFAA-0C12404F91E3}" sibTransId="{5B1CCB2B-E4B8-4ADB-87BF-68C5290BDD6C}"/>
    <dgm:cxn modelId="{911671AA-404F-4207-812C-46072E4C833C}" srcId="{A925A990-477B-447F-96CF-5D533DDA818F}" destId="{439F0DEE-3FBD-4314-8B4D-6B2DFC6E567F}" srcOrd="3" destOrd="0" parTransId="{075533A0-6DAF-44B5-BD2E-B7F0ACD6D5A0}" sibTransId="{EF9CD18C-6DA9-43FB-A506-BE8307208B51}"/>
    <dgm:cxn modelId="{2D0141AC-7556-4F43-845E-72BE93EA2C60}" type="presOf" srcId="{A74C448A-86DF-4FCA-81D7-758DD2F2BA4F}" destId="{AC896F6F-B91A-4D41-A3B1-6B6626DBE7EB}" srcOrd="1" destOrd="1" presId="urn:microsoft.com/office/officeart/2005/8/layout/cycle4"/>
    <dgm:cxn modelId="{BC9740BE-0490-4A31-8CCB-9706D7E88A38}" type="presOf" srcId="{4DC29487-00E1-4427-8F7C-60B33ABB9358}" destId="{26BB3783-EF5E-4A14-BBD6-80D88FA8066B}" srcOrd="0" destOrd="8" presId="urn:microsoft.com/office/officeart/2005/8/layout/cycle4"/>
    <dgm:cxn modelId="{A5918BC4-3B74-4BAE-B89E-DD05835AD98C}" type="presOf" srcId="{5DE11091-8A85-486C-82EA-117DE0A3B65E}" destId="{2B4E3B32-FCD5-4ABF-8F48-691EADF43511}" srcOrd="0" destOrd="0" presId="urn:microsoft.com/office/officeart/2005/8/layout/cycle4"/>
    <dgm:cxn modelId="{792438C6-91DC-4154-8623-3BA3E5137E03}" type="presOf" srcId="{2F8B46F3-8577-4DE6-A319-89696F8DFB67}" destId="{2E08E3B3-95DC-4D81-B81F-478B232F597E}" srcOrd="1" destOrd="1" presId="urn:microsoft.com/office/officeart/2005/8/layout/cycle4"/>
    <dgm:cxn modelId="{3702DCC6-167F-42A0-BD2B-AF2CD9CD67FD}" type="presOf" srcId="{D5003EE7-FA3B-4555-8E56-421FA7023D27}" destId="{BA310624-E3E8-4F5E-9219-5D6E4A326892}" srcOrd="0" destOrd="2" presId="urn:microsoft.com/office/officeart/2005/8/layout/cycle4"/>
    <dgm:cxn modelId="{366B7FCA-F1B8-48B9-8021-693A96E6796C}" type="presOf" srcId="{045EF092-1A36-4F3B-A6DF-8AB17E7BA605}" destId="{BA310624-E3E8-4F5E-9219-5D6E4A326892}" srcOrd="0" destOrd="0" presId="urn:microsoft.com/office/officeart/2005/8/layout/cycle4"/>
    <dgm:cxn modelId="{4EE086CB-B5B7-4951-A0CC-6FA19A5C2612}" srcId="{439F0DEE-3FBD-4314-8B4D-6B2DFC6E567F}" destId="{2F8B46F3-8577-4DE6-A319-89696F8DFB67}" srcOrd="1" destOrd="0" parTransId="{64A49741-5039-43EE-AE97-76DAD4F42A74}" sibTransId="{BA616047-D2B1-4966-BB5D-21747EE762DE}"/>
    <dgm:cxn modelId="{83D7DACC-241E-4400-A999-3CA20B2BED32}" type="presOf" srcId="{DA60C40A-9962-4F9A-8473-A0EF4F87E921}" destId="{2E08E3B3-95DC-4D81-B81F-478B232F597E}" srcOrd="1" destOrd="3" presId="urn:microsoft.com/office/officeart/2005/8/layout/cycle4"/>
    <dgm:cxn modelId="{7A1671CD-BB6B-4629-8480-98AE01E287DA}" srcId="{D351E0AD-875D-41F9-948F-C74C85B6116F}" destId="{7E3C989A-F68B-4AB1-8769-BE89899C76E9}" srcOrd="0" destOrd="0" parTransId="{0F54AF77-63F7-4015-8430-9FED31A957A1}" sibTransId="{2652DFA4-E571-4305-9685-453FE04DA556}"/>
    <dgm:cxn modelId="{B02F75CD-B076-4376-9DDC-D8A59D97E35F}" type="presOf" srcId="{7E3C989A-F68B-4AB1-8769-BE89899C76E9}" destId="{74E6E49C-91E9-4E28-BCC6-6BDC10E1D9E0}" srcOrd="1" destOrd="0" presId="urn:microsoft.com/office/officeart/2005/8/layout/cycle4"/>
    <dgm:cxn modelId="{76C001CE-401B-4B61-AC58-805F3FDE6F0C}" type="presOf" srcId="{32A8AF57-200A-4FB5-BD36-9529AF3CD29F}" destId="{26BB3783-EF5E-4A14-BBD6-80D88FA8066B}" srcOrd="0" destOrd="5" presId="urn:microsoft.com/office/officeart/2005/8/layout/cycle4"/>
    <dgm:cxn modelId="{1DBE96D5-91EC-4810-862E-D5C17DBA9CB0}" srcId="{1A09B1C9-65BA-4751-8BBA-41ECA444EE73}" destId="{45360589-B845-442A-A48A-6CC9871447F9}" srcOrd="4" destOrd="0" parTransId="{1315894F-507D-4A69-A907-376330DD0F00}" sibTransId="{CE7CA89F-6363-441E-98AE-FBE5F96D3963}"/>
    <dgm:cxn modelId="{FB7461D7-1C51-4383-950B-68179E7D337F}" type="presOf" srcId="{C7ADABA5-1325-46B7-A1E5-F1F6CE522B2F}" destId="{AC896F6F-B91A-4D41-A3B1-6B6626DBE7EB}" srcOrd="1" destOrd="0" presId="urn:microsoft.com/office/officeart/2005/8/layout/cycle4"/>
    <dgm:cxn modelId="{0AD02CDB-54F1-48E3-8280-07BF49B22671}" srcId="{FA6C5B36-7DCB-4939-9951-897DA96E2334}" destId="{54083DB4-A7D6-4FE0-B618-8A9CBB16B8E6}" srcOrd="1" destOrd="0" parTransId="{31EF1AF5-9B44-47EF-B662-3A2EC8197F59}" sibTransId="{0F127D51-F151-432D-8F5D-85D75BE3C7AA}"/>
    <dgm:cxn modelId="{93A3E2E1-4ED4-4656-B65E-0493BBF641EC}" type="presOf" srcId="{2F8B46F3-8577-4DE6-A319-89696F8DFB67}" destId="{BA310624-E3E8-4F5E-9219-5D6E4A326892}" srcOrd="0" destOrd="1" presId="urn:microsoft.com/office/officeart/2005/8/layout/cycle4"/>
    <dgm:cxn modelId="{0B8F4DE3-6263-430C-A6C5-EEDCF099CFAE}" srcId="{1A09B1C9-65BA-4751-8BBA-41ECA444EE73}" destId="{32A8AF57-200A-4FB5-BD36-9529AF3CD29F}" srcOrd="5" destOrd="0" parTransId="{CF3C9252-5ABB-4554-8279-EB609B14D88D}" sibTransId="{61642EF1-6B65-4C2C-BF3A-22B9D1A0230F}"/>
    <dgm:cxn modelId="{A6EDDBED-DD6B-4149-BBEA-3E240554A069}" type="presOf" srcId="{FA6C5B36-7DCB-4939-9951-897DA96E2334}" destId="{F1BB7E66-8FD8-4FDA-B851-64BD95BA3705}" srcOrd="0" destOrd="0" presId="urn:microsoft.com/office/officeart/2005/8/layout/cycle4"/>
    <dgm:cxn modelId="{F8B7F6EF-62B0-4564-86B3-22A4DE2DE18C}" type="presOf" srcId="{EF698DEE-A2EF-49D0-B109-D0A73724F623}" destId="{74E6E49C-91E9-4E28-BCC6-6BDC10E1D9E0}" srcOrd="1" destOrd="2" presId="urn:microsoft.com/office/officeart/2005/8/layout/cycle4"/>
    <dgm:cxn modelId="{2DB9C0F0-8C07-4128-AF3E-507C4FEED269}" type="presOf" srcId="{1BE3F2BD-6F79-43A1-B54F-13BC63A9FAB0}" destId="{26BB3783-EF5E-4A14-BBD6-80D88FA8066B}" srcOrd="0" destOrd="3" presId="urn:microsoft.com/office/officeart/2005/8/layout/cycle4"/>
    <dgm:cxn modelId="{720526F2-09CA-43B3-ADEE-6E576F7C3268}" type="presOf" srcId="{A925A990-477B-447F-96CF-5D533DDA818F}" destId="{D8A97627-8FF6-4497-A0EF-B26F04A37765}" srcOrd="0" destOrd="0" presId="urn:microsoft.com/office/officeart/2005/8/layout/cycle4"/>
    <dgm:cxn modelId="{9E04CEF2-CFCA-4D6D-8E17-557BD72EC134}" srcId="{1A09B1C9-65BA-4751-8BBA-41ECA444EE73}" destId="{D26FDAAB-705F-40A1-88E4-698468ED18A3}" srcOrd="2" destOrd="0" parTransId="{E3EDE54D-DF1E-403D-BCF3-ECCBE0A6D623}" sibTransId="{1EE36704-C14D-4983-B186-96FC8BD12EFC}"/>
    <dgm:cxn modelId="{08AB4CF5-38CD-4CF2-A9AE-41366604C113}" type="presOf" srcId="{EEED6E8C-20F4-40ED-BD85-58B0FCD37D94}" destId="{E1750F37-13B3-49A5-B9B4-DE9E67EDE3FB}" srcOrd="0" destOrd="3" presId="urn:microsoft.com/office/officeart/2005/8/layout/cycle4"/>
    <dgm:cxn modelId="{074C1EFC-0057-445F-A85E-96EDC2BFE854}" type="presOf" srcId="{C484CCF1-F484-4208-9B05-28E5D35CE685}" destId="{BA310624-E3E8-4F5E-9219-5D6E4A326892}" srcOrd="0" destOrd="4" presId="urn:microsoft.com/office/officeart/2005/8/layout/cycle4"/>
    <dgm:cxn modelId="{0BF59993-9D0C-464A-83FD-89E8B4A0909A}" type="presParOf" srcId="{D8A97627-8FF6-4497-A0EF-B26F04A37765}" destId="{64962103-7E4F-4383-A1CE-A29DCF225381}" srcOrd="0" destOrd="0" presId="urn:microsoft.com/office/officeart/2005/8/layout/cycle4"/>
    <dgm:cxn modelId="{39782E68-AD00-485F-879E-672E6253C6AC}" type="presParOf" srcId="{64962103-7E4F-4383-A1CE-A29DCF225381}" destId="{026CE412-1CFD-4CB5-A4BE-FF8D16DBB759}" srcOrd="0" destOrd="0" presId="urn:microsoft.com/office/officeart/2005/8/layout/cycle4"/>
    <dgm:cxn modelId="{8D5192C8-9B79-43BD-909C-AC7FDB59330F}" type="presParOf" srcId="{026CE412-1CFD-4CB5-A4BE-FF8D16DBB759}" destId="{2B4E3B32-FCD5-4ABF-8F48-691EADF43511}" srcOrd="0" destOrd="0" presId="urn:microsoft.com/office/officeart/2005/8/layout/cycle4"/>
    <dgm:cxn modelId="{A5446EEB-1A5F-4E1D-82BC-0E1B1C3E86D0}" type="presParOf" srcId="{026CE412-1CFD-4CB5-A4BE-FF8D16DBB759}" destId="{B7ABEC3C-FCB5-4BF1-ADAF-DEAF4FA89000}" srcOrd="1" destOrd="0" presId="urn:microsoft.com/office/officeart/2005/8/layout/cycle4"/>
    <dgm:cxn modelId="{9980A05E-2185-45FA-87DA-7153D079B864}" type="presParOf" srcId="{64962103-7E4F-4383-A1CE-A29DCF225381}" destId="{729EDC63-4233-4785-90E2-6EDDAE10A2EC}" srcOrd="1" destOrd="0" presId="urn:microsoft.com/office/officeart/2005/8/layout/cycle4"/>
    <dgm:cxn modelId="{AC4A1ADC-7761-4AC3-9831-5300F83D9FE3}" type="presParOf" srcId="{729EDC63-4233-4785-90E2-6EDDAE10A2EC}" destId="{E1750F37-13B3-49A5-B9B4-DE9E67EDE3FB}" srcOrd="0" destOrd="0" presId="urn:microsoft.com/office/officeart/2005/8/layout/cycle4"/>
    <dgm:cxn modelId="{37B2B778-645D-4C2C-B88E-D7A86F739EA7}" type="presParOf" srcId="{729EDC63-4233-4785-90E2-6EDDAE10A2EC}" destId="{74E6E49C-91E9-4E28-BCC6-6BDC10E1D9E0}" srcOrd="1" destOrd="0" presId="urn:microsoft.com/office/officeart/2005/8/layout/cycle4"/>
    <dgm:cxn modelId="{B8D36A5F-BB88-4B9D-9CEB-FE23BC466025}" type="presParOf" srcId="{64962103-7E4F-4383-A1CE-A29DCF225381}" destId="{78DF9C43-DC54-430C-B74A-9104360BAF1C}" srcOrd="2" destOrd="0" presId="urn:microsoft.com/office/officeart/2005/8/layout/cycle4"/>
    <dgm:cxn modelId="{93B843C5-F834-4022-84F5-2B06B2CF4CA3}" type="presParOf" srcId="{78DF9C43-DC54-430C-B74A-9104360BAF1C}" destId="{26BB3783-EF5E-4A14-BBD6-80D88FA8066B}" srcOrd="0" destOrd="0" presId="urn:microsoft.com/office/officeart/2005/8/layout/cycle4"/>
    <dgm:cxn modelId="{8123C873-4FDD-4C72-B2F0-F78E92EC8122}" type="presParOf" srcId="{78DF9C43-DC54-430C-B74A-9104360BAF1C}" destId="{AC896F6F-B91A-4D41-A3B1-6B6626DBE7EB}" srcOrd="1" destOrd="0" presId="urn:microsoft.com/office/officeart/2005/8/layout/cycle4"/>
    <dgm:cxn modelId="{740E7D64-EB9B-4A7A-8972-AB45F74D1A69}" type="presParOf" srcId="{64962103-7E4F-4383-A1CE-A29DCF225381}" destId="{54B8834A-9E60-4EA0-822C-A742ED6D156B}" srcOrd="3" destOrd="0" presId="urn:microsoft.com/office/officeart/2005/8/layout/cycle4"/>
    <dgm:cxn modelId="{21B18E9E-4B00-4D76-A858-0A88110154E1}" type="presParOf" srcId="{54B8834A-9E60-4EA0-822C-A742ED6D156B}" destId="{BA310624-E3E8-4F5E-9219-5D6E4A326892}" srcOrd="0" destOrd="0" presId="urn:microsoft.com/office/officeart/2005/8/layout/cycle4"/>
    <dgm:cxn modelId="{C801C2F1-A212-4120-9260-0E392CF679E9}" type="presParOf" srcId="{54B8834A-9E60-4EA0-822C-A742ED6D156B}" destId="{2E08E3B3-95DC-4D81-B81F-478B232F597E}" srcOrd="1" destOrd="0" presId="urn:microsoft.com/office/officeart/2005/8/layout/cycle4"/>
    <dgm:cxn modelId="{FBC9582A-F64C-4AA3-82D2-7D3B1B392F05}" type="presParOf" srcId="{64962103-7E4F-4383-A1CE-A29DCF225381}" destId="{CC176E80-A00B-408B-B54C-D6646663637E}" srcOrd="4" destOrd="0" presId="urn:microsoft.com/office/officeart/2005/8/layout/cycle4"/>
    <dgm:cxn modelId="{0C936C7B-38C0-4CFE-BE47-7FBC5D8CD30F}" type="presParOf" srcId="{D8A97627-8FF6-4497-A0EF-B26F04A37765}" destId="{66D3B742-E962-4E7D-A60F-7050F8C421B1}" srcOrd="1" destOrd="0" presId="urn:microsoft.com/office/officeart/2005/8/layout/cycle4"/>
    <dgm:cxn modelId="{FF3E61EE-26DD-4AAA-A58C-59B3A01009F1}" type="presParOf" srcId="{66D3B742-E962-4E7D-A60F-7050F8C421B1}" destId="{F1BB7E66-8FD8-4FDA-B851-64BD95BA3705}" srcOrd="0" destOrd="0" presId="urn:microsoft.com/office/officeart/2005/8/layout/cycle4"/>
    <dgm:cxn modelId="{0A6272F1-7EDE-443A-AF5A-D5DD3658A594}" type="presParOf" srcId="{66D3B742-E962-4E7D-A60F-7050F8C421B1}" destId="{529217AC-87FF-4C73-96FD-180C5E8CE04E}" srcOrd="1" destOrd="0" presId="urn:microsoft.com/office/officeart/2005/8/layout/cycle4"/>
    <dgm:cxn modelId="{00190334-86FF-45FA-8D9D-4842995B85D5}" type="presParOf" srcId="{66D3B742-E962-4E7D-A60F-7050F8C421B1}" destId="{A486C669-89AF-4C3D-8CCC-29C89DBD8ECC}" srcOrd="2" destOrd="0" presId="urn:microsoft.com/office/officeart/2005/8/layout/cycle4"/>
    <dgm:cxn modelId="{C026732A-5BD7-48F9-9B11-93EE56501041}" type="presParOf" srcId="{66D3B742-E962-4E7D-A60F-7050F8C421B1}" destId="{E7686031-25D7-466A-8F34-CC8570788696}" srcOrd="3" destOrd="0" presId="urn:microsoft.com/office/officeart/2005/8/layout/cycle4"/>
    <dgm:cxn modelId="{5E9B53AC-8FA1-4DB9-88AF-24EA447A6530}" type="presParOf" srcId="{66D3B742-E962-4E7D-A60F-7050F8C421B1}" destId="{BBD10F12-DA46-4904-A7F2-90B3AC656DBB}" srcOrd="4" destOrd="0" presId="urn:microsoft.com/office/officeart/2005/8/layout/cycle4"/>
    <dgm:cxn modelId="{EF487E4E-334D-4DB5-8C8D-E95237EEBED0}" type="presParOf" srcId="{D8A97627-8FF6-4497-A0EF-B26F04A37765}" destId="{DD84339F-4B56-4E34-8BA7-36BE109B465C}" srcOrd="2" destOrd="0" presId="urn:microsoft.com/office/officeart/2005/8/layout/cycle4"/>
    <dgm:cxn modelId="{DAC58FD5-7496-495E-ABD5-D121381AC856}" type="presParOf" srcId="{D8A97627-8FF6-4497-A0EF-B26F04A37765}" destId="{12D3935F-F931-4D1E-8C8E-EFFFFEB8CCE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5A990-477B-447F-96CF-5D533DDA818F}"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FA6C5B36-7DCB-4939-9951-897DA96E2334}">
      <dgm:prSet phldrT="[Texto]" custT="1"/>
      <dgm:spPr/>
      <dgm:t>
        <a:bodyPr/>
        <a:lstStyle/>
        <a:p>
          <a:r>
            <a:rPr lang="es-MX" sz="2000" dirty="0"/>
            <a:t>5</a:t>
          </a:r>
          <a:r>
            <a:rPr lang="es-MX" sz="1800" dirty="0"/>
            <a:t>. Rehacerse para retomar el rumbo</a:t>
          </a:r>
          <a:endParaRPr lang="en-US" sz="1800" dirty="0"/>
        </a:p>
      </dgm:t>
    </dgm:pt>
    <dgm:pt modelId="{1DA3F370-6DF1-4A4A-AFAA-0C12404F91E3}" type="parTrans" cxnId="{C7BC97A4-225E-4822-A555-040E8FAB3CD8}">
      <dgm:prSet/>
      <dgm:spPr/>
      <dgm:t>
        <a:bodyPr/>
        <a:lstStyle/>
        <a:p>
          <a:endParaRPr lang="en-US" sz="2400"/>
        </a:p>
      </dgm:t>
    </dgm:pt>
    <dgm:pt modelId="{5B1CCB2B-E4B8-4ADB-87BF-68C5290BDD6C}" type="sibTrans" cxnId="{C7BC97A4-225E-4822-A555-040E8FAB3CD8}">
      <dgm:prSet/>
      <dgm:spPr/>
      <dgm:t>
        <a:bodyPr/>
        <a:lstStyle/>
        <a:p>
          <a:endParaRPr lang="en-US" sz="2400"/>
        </a:p>
      </dgm:t>
    </dgm:pt>
    <dgm:pt modelId="{5DE11091-8A85-486C-82EA-117DE0A3B65E}">
      <dgm:prSet phldrT="[Texto]" custT="1"/>
      <dgm:spPr/>
      <dgm:t>
        <a:bodyPr/>
        <a:lstStyle/>
        <a:p>
          <a:r>
            <a:rPr lang="es-MX" sz="1600" dirty="0"/>
            <a:t>¿Qué tan rápido te recuperas de proyectos donde has fracasado?</a:t>
          </a:r>
          <a:endParaRPr lang="en-US" sz="1600" dirty="0"/>
        </a:p>
      </dgm:t>
    </dgm:pt>
    <dgm:pt modelId="{D5731541-18E4-4413-BB5B-A980F7D55854}" type="parTrans" cxnId="{2513B145-45F4-42EB-9383-E52865F8A6D1}">
      <dgm:prSet/>
      <dgm:spPr/>
      <dgm:t>
        <a:bodyPr/>
        <a:lstStyle/>
        <a:p>
          <a:endParaRPr lang="en-US" sz="2400"/>
        </a:p>
      </dgm:t>
    </dgm:pt>
    <dgm:pt modelId="{163DC524-F85F-4E73-A9B1-399FB95F519E}" type="sibTrans" cxnId="{2513B145-45F4-42EB-9383-E52865F8A6D1}">
      <dgm:prSet/>
      <dgm:spPr/>
      <dgm:t>
        <a:bodyPr/>
        <a:lstStyle/>
        <a:p>
          <a:endParaRPr lang="en-US" sz="2400"/>
        </a:p>
      </dgm:t>
    </dgm:pt>
    <dgm:pt modelId="{D351E0AD-875D-41F9-948F-C74C85B6116F}">
      <dgm:prSet phldrT="[Texto]" custT="1"/>
      <dgm:spPr/>
      <dgm:t>
        <a:bodyPr/>
        <a:lstStyle/>
        <a:p>
          <a:r>
            <a:rPr lang="es-MX" sz="1800" dirty="0"/>
            <a:t>6</a:t>
          </a:r>
          <a:r>
            <a:rPr lang="es-MX" sz="1600" dirty="0"/>
            <a:t>. </a:t>
          </a:r>
          <a:r>
            <a:rPr lang="es-MX" sz="1400" dirty="0"/>
            <a:t>Gestionar las percepciones. Identidad e Imagen</a:t>
          </a:r>
          <a:endParaRPr lang="en-US" sz="1400" dirty="0"/>
        </a:p>
      </dgm:t>
    </dgm:pt>
    <dgm:pt modelId="{BA37AB2D-55C8-4BA1-87AC-4A8596A591DF}" type="parTrans" cxnId="{6CA53E06-3028-464C-9737-6CFB65EB5AF0}">
      <dgm:prSet/>
      <dgm:spPr/>
      <dgm:t>
        <a:bodyPr/>
        <a:lstStyle/>
        <a:p>
          <a:endParaRPr lang="en-US" sz="2400"/>
        </a:p>
      </dgm:t>
    </dgm:pt>
    <dgm:pt modelId="{11E81FBD-6198-41E9-9577-01725089127B}" type="sibTrans" cxnId="{6CA53E06-3028-464C-9737-6CFB65EB5AF0}">
      <dgm:prSet/>
      <dgm:spPr/>
      <dgm:t>
        <a:bodyPr/>
        <a:lstStyle/>
        <a:p>
          <a:endParaRPr lang="en-US" sz="2400"/>
        </a:p>
      </dgm:t>
    </dgm:pt>
    <dgm:pt modelId="{7E3C989A-F68B-4AB1-8769-BE89899C76E9}">
      <dgm:prSet phldrT="[Texto]" custT="1"/>
      <dgm:spPr/>
      <dgm:t>
        <a:bodyPr/>
        <a:lstStyle/>
        <a:p>
          <a:r>
            <a:rPr lang="es-MX" sz="1100" dirty="0"/>
            <a:t>¿Tú y tu empresa son la mejor versión de ustedes mismos?</a:t>
          </a:r>
          <a:endParaRPr lang="en-US" sz="1100" dirty="0"/>
        </a:p>
      </dgm:t>
    </dgm:pt>
    <dgm:pt modelId="{0F54AF77-63F7-4015-8430-9FED31A957A1}" type="parTrans" cxnId="{7A1671CD-BB6B-4629-8480-98AE01E287DA}">
      <dgm:prSet/>
      <dgm:spPr/>
      <dgm:t>
        <a:bodyPr/>
        <a:lstStyle/>
        <a:p>
          <a:endParaRPr lang="en-US" sz="2400"/>
        </a:p>
      </dgm:t>
    </dgm:pt>
    <dgm:pt modelId="{2652DFA4-E571-4305-9685-453FE04DA556}" type="sibTrans" cxnId="{7A1671CD-BB6B-4629-8480-98AE01E287DA}">
      <dgm:prSet/>
      <dgm:spPr/>
      <dgm:t>
        <a:bodyPr/>
        <a:lstStyle/>
        <a:p>
          <a:endParaRPr lang="en-US" sz="2400"/>
        </a:p>
      </dgm:t>
    </dgm:pt>
    <dgm:pt modelId="{1A09B1C9-65BA-4751-8BBA-41ECA444EE73}">
      <dgm:prSet phldrT="[Texto]" custT="1"/>
      <dgm:spPr/>
      <dgm:t>
        <a:bodyPr/>
        <a:lstStyle/>
        <a:p>
          <a:r>
            <a:rPr lang="es-MX" sz="2000" dirty="0"/>
            <a:t>8. </a:t>
          </a:r>
          <a:r>
            <a:rPr lang="es-MX" sz="1600" dirty="0" err="1"/>
            <a:t>Storytelling</a:t>
          </a:r>
          <a:endParaRPr lang="en-US" sz="2000" dirty="0"/>
        </a:p>
      </dgm:t>
    </dgm:pt>
    <dgm:pt modelId="{5E1E5596-4672-4D18-B105-AF44B58EA44B}" type="parTrans" cxnId="{05CF575F-7A28-482F-A395-B154F16B1AF1}">
      <dgm:prSet/>
      <dgm:spPr/>
      <dgm:t>
        <a:bodyPr/>
        <a:lstStyle/>
        <a:p>
          <a:endParaRPr lang="en-US" sz="2400"/>
        </a:p>
      </dgm:t>
    </dgm:pt>
    <dgm:pt modelId="{44FBE328-AF90-4362-A672-C2750928BD9D}" type="sibTrans" cxnId="{05CF575F-7A28-482F-A395-B154F16B1AF1}">
      <dgm:prSet/>
      <dgm:spPr/>
      <dgm:t>
        <a:bodyPr/>
        <a:lstStyle/>
        <a:p>
          <a:endParaRPr lang="en-US" sz="2400"/>
        </a:p>
      </dgm:t>
    </dgm:pt>
    <dgm:pt modelId="{C7ADABA5-1325-46B7-A1E5-F1F6CE522B2F}">
      <dgm:prSet phldrT="[Texto]" custT="1"/>
      <dgm:spPr/>
      <dgm:t>
        <a:bodyPr/>
        <a:lstStyle/>
        <a:p>
          <a:r>
            <a:rPr lang="es-MX" sz="1400" dirty="0"/>
            <a:t>“En la era de Creación de Contenido: gana quien tenga la mejor historia. Por eso es fundamental aprender a contar la nuestra” </a:t>
          </a:r>
          <a:r>
            <a:rPr lang="es-MX" sz="1400" dirty="0" err="1"/>
            <a:t>Bobette</a:t>
          </a:r>
          <a:r>
            <a:rPr lang="es-MX" sz="1400" dirty="0"/>
            <a:t> </a:t>
          </a:r>
          <a:r>
            <a:rPr lang="es-MX" sz="1400" dirty="0" err="1"/>
            <a:t>Buster</a:t>
          </a:r>
          <a:r>
            <a:rPr lang="es-MX" sz="1400" dirty="0"/>
            <a:t>.</a:t>
          </a:r>
          <a:endParaRPr lang="en-US" sz="1400" dirty="0"/>
        </a:p>
      </dgm:t>
    </dgm:pt>
    <dgm:pt modelId="{D277ACBB-2349-472B-A68C-A351668A8A7E}" type="parTrans" cxnId="{639E0E2E-F81C-4A9A-8599-6894EA62CE26}">
      <dgm:prSet/>
      <dgm:spPr/>
      <dgm:t>
        <a:bodyPr/>
        <a:lstStyle/>
        <a:p>
          <a:endParaRPr lang="en-US" sz="2400"/>
        </a:p>
      </dgm:t>
    </dgm:pt>
    <dgm:pt modelId="{8B1C30C0-4D03-4FDC-9C9D-B4207CE5F7B8}" type="sibTrans" cxnId="{639E0E2E-F81C-4A9A-8599-6894EA62CE26}">
      <dgm:prSet/>
      <dgm:spPr/>
      <dgm:t>
        <a:bodyPr/>
        <a:lstStyle/>
        <a:p>
          <a:endParaRPr lang="en-US" sz="2400"/>
        </a:p>
      </dgm:t>
    </dgm:pt>
    <dgm:pt modelId="{439F0DEE-3FBD-4314-8B4D-6B2DFC6E567F}">
      <dgm:prSet phldrT="[Texto]" custT="1"/>
      <dgm:spPr/>
      <dgm:t>
        <a:bodyPr/>
        <a:lstStyle/>
        <a:p>
          <a:r>
            <a:rPr lang="es-MX" sz="2000" dirty="0"/>
            <a:t>7.</a:t>
          </a:r>
          <a:r>
            <a:rPr lang="es-MX" sz="1400" dirty="0"/>
            <a:t>Creatividad</a:t>
          </a:r>
          <a:endParaRPr lang="en-US" sz="2000" dirty="0"/>
        </a:p>
      </dgm:t>
    </dgm:pt>
    <dgm:pt modelId="{075533A0-6DAF-44B5-BD2E-B7F0ACD6D5A0}" type="parTrans" cxnId="{911671AA-404F-4207-812C-46072E4C833C}">
      <dgm:prSet/>
      <dgm:spPr/>
      <dgm:t>
        <a:bodyPr/>
        <a:lstStyle/>
        <a:p>
          <a:endParaRPr lang="en-US" sz="2400"/>
        </a:p>
      </dgm:t>
    </dgm:pt>
    <dgm:pt modelId="{EF9CD18C-6DA9-43FB-A506-BE8307208B51}" type="sibTrans" cxnId="{911671AA-404F-4207-812C-46072E4C833C}">
      <dgm:prSet/>
      <dgm:spPr/>
      <dgm:t>
        <a:bodyPr/>
        <a:lstStyle/>
        <a:p>
          <a:endParaRPr lang="en-US" sz="2400"/>
        </a:p>
      </dgm:t>
    </dgm:pt>
    <dgm:pt modelId="{045EF092-1A36-4F3B-A6DF-8AB17E7BA605}">
      <dgm:prSet phldrT="[Texto]" custT="1"/>
      <dgm:spPr/>
      <dgm:t>
        <a:bodyPr/>
        <a:lstStyle/>
        <a:p>
          <a:r>
            <a:rPr lang="es-MX" sz="900" dirty="0"/>
            <a:t>Curioso Implacable</a:t>
          </a:r>
          <a:endParaRPr lang="en-US" sz="900" dirty="0"/>
        </a:p>
      </dgm:t>
    </dgm:pt>
    <dgm:pt modelId="{2EC065A6-7CB0-4AA9-83E7-7144D9C0BE91}" type="parTrans" cxnId="{F4EC3638-5A04-49BA-BF12-0310C8DA1878}">
      <dgm:prSet/>
      <dgm:spPr/>
      <dgm:t>
        <a:bodyPr/>
        <a:lstStyle/>
        <a:p>
          <a:endParaRPr lang="en-US" sz="2400"/>
        </a:p>
      </dgm:t>
    </dgm:pt>
    <dgm:pt modelId="{7334812B-63B4-4711-9ED2-DC731B3A43F9}" type="sibTrans" cxnId="{F4EC3638-5A04-49BA-BF12-0310C8DA1878}">
      <dgm:prSet/>
      <dgm:spPr/>
      <dgm:t>
        <a:bodyPr/>
        <a:lstStyle/>
        <a:p>
          <a:endParaRPr lang="en-US" sz="2400"/>
        </a:p>
      </dgm:t>
    </dgm:pt>
    <dgm:pt modelId="{EEED6E8C-20F4-40ED-BD85-58B0FCD37D94}">
      <dgm:prSet phldrT="[Texto]" custT="1"/>
      <dgm:spPr/>
      <dgm:t>
        <a:bodyPr/>
        <a:lstStyle/>
        <a:p>
          <a:endParaRPr lang="en-US" sz="1800" dirty="0"/>
        </a:p>
      </dgm:t>
    </dgm:pt>
    <dgm:pt modelId="{1CFFDF54-1710-4E71-B15D-D5BAB9F11BCA}" type="parTrans" cxnId="{07442A03-D89B-424F-B790-A01DABBC8BB8}">
      <dgm:prSet/>
      <dgm:spPr/>
      <dgm:t>
        <a:bodyPr/>
        <a:lstStyle/>
        <a:p>
          <a:endParaRPr lang="en-US" sz="2400"/>
        </a:p>
      </dgm:t>
    </dgm:pt>
    <dgm:pt modelId="{8B58041B-47A2-4EA6-8998-9B19D59B109A}" type="sibTrans" cxnId="{07442A03-D89B-424F-B790-A01DABBC8BB8}">
      <dgm:prSet/>
      <dgm:spPr/>
      <dgm:t>
        <a:bodyPr/>
        <a:lstStyle/>
        <a:p>
          <a:endParaRPr lang="en-US" sz="2400"/>
        </a:p>
      </dgm:t>
    </dgm:pt>
    <dgm:pt modelId="{E7FCF885-DF22-4992-BE66-88028907A097}">
      <dgm:prSet phldrT="[Texto]" custT="1"/>
      <dgm:spPr/>
      <dgm:t>
        <a:bodyPr/>
        <a:lstStyle/>
        <a:p>
          <a:r>
            <a:rPr lang="es-MX" sz="1100" dirty="0"/>
            <a:t>¿En este momento tú y tu empresa eres capaz de decir con fluidez y de forma clara y atractiva a qué te dedicas?</a:t>
          </a:r>
          <a:endParaRPr lang="en-US" sz="1100" dirty="0"/>
        </a:p>
      </dgm:t>
    </dgm:pt>
    <dgm:pt modelId="{F7D31053-E03A-4EB0-8C6D-9933996A507B}" type="parTrans" cxnId="{377E4C00-0056-4A5C-8D6D-54070390D620}">
      <dgm:prSet/>
      <dgm:spPr/>
      <dgm:t>
        <a:bodyPr/>
        <a:lstStyle/>
        <a:p>
          <a:endParaRPr lang="en-US" sz="2400"/>
        </a:p>
      </dgm:t>
    </dgm:pt>
    <dgm:pt modelId="{DF360C5E-95DC-4631-A18A-EF171E151CFB}" type="sibTrans" cxnId="{377E4C00-0056-4A5C-8D6D-54070390D620}">
      <dgm:prSet/>
      <dgm:spPr/>
      <dgm:t>
        <a:bodyPr/>
        <a:lstStyle/>
        <a:p>
          <a:endParaRPr lang="en-US" sz="2400"/>
        </a:p>
      </dgm:t>
    </dgm:pt>
    <dgm:pt modelId="{26D92966-394F-441C-B24D-5FB1BBA92A41}">
      <dgm:prSet phldrT="[Texto]" custT="1"/>
      <dgm:spPr/>
      <dgm:t>
        <a:bodyPr/>
        <a:lstStyle/>
        <a:p>
          <a:r>
            <a:rPr lang="es-MX" sz="1100" dirty="0"/>
            <a:t>¿Podrías crear y encabezar </a:t>
          </a:r>
          <a:r>
            <a:rPr lang="es-MX" sz="1200" dirty="0"/>
            <a:t>una buena categoría?</a:t>
          </a:r>
          <a:endParaRPr lang="en-US" sz="1200" dirty="0"/>
        </a:p>
      </dgm:t>
    </dgm:pt>
    <dgm:pt modelId="{18334894-1DC8-4C2F-ADAC-CBD931A9A6D7}" type="parTrans" cxnId="{F870FFC9-085C-420B-8101-E4E13A03EA55}">
      <dgm:prSet/>
      <dgm:spPr/>
      <dgm:t>
        <a:bodyPr/>
        <a:lstStyle/>
        <a:p>
          <a:endParaRPr lang="en-US" sz="2400"/>
        </a:p>
      </dgm:t>
    </dgm:pt>
    <dgm:pt modelId="{CCEFF748-4877-488D-AC08-DF908CC64994}" type="sibTrans" cxnId="{F870FFC9-085C-420B-8101-E4E13A03EA55}">
      <dgm:prSet/>
      <dgm:spPr/>
      <dgm:t>
        <a:bodyPr/>
        <a:lstStyle/>
        <a:p>
          <a:endParaRPr lang="en-US" sz="2400"/>
        </a:p>
      </dgm:t>
    </dgm:pt>
    <dgm:pt modelId="{EB2BBD5A-7A24-43F6-A314-0059ACD98DDE}">
      <dgm:prSet phldrT="[Texto]" custT="1"/>
      <dgm:spPr/>
      <dgm:t>
        <a:bodyPr/>
        <a:lstStyle/>
        <a:p>
          <a:r>
            <a:rPr lang="es-MX" sz="900" dirty="0"/>
            <a:t>¿Ves más? (un chef como comensal)</a:t>
          </a:r>
          <a:endParaRPr lang="en-US" sz="900" dirty="0"/>
        </a:p>
      </dgm:t>
    </dgm:pt>
    <dgm:pt modelId="{645D06F3-BF16-4E9D-A4AC-A1CE05518B05}" type="parTrans" cxnId="{CDA618BA-78F9-4D24-B009-BE801C376609}">
      <dgm:prSet/>
      <dgm:spPr/>
      <dgm:t>
        <a:bodyPr/>
        <a:lstStyle/>
        <a:p>
          <a:endParaRPr lang="en-US" sz="2400"/>
        </a:p>
      </dgm:t>
    </dgm:pt>
    <dgm:pt modelId="{56F0C061-2EBB-4AA2-AECF-D2F2729492DF}" type="sibTrans" cxnId="{CDA618BA-78F9-4D24-B009-BE801C376609}">
      <dgm:prSet/>
      <dgm:spPr/>
      <dgm:t>
        <a:bodyPr/>
        <a:lstStyle/>
        <a:p>
          <a:endParaRPr lang="en-US" sz="2400"/>
        </a:p>
      </dgm:t>
    </dgm:pt>
    <dgm:pt modelId="{9B2BAC32-5167-4948-AFD2-CDF2799448DE}">
      <dgm:prSet phldrT="[Texto]" custT="1"/>
      <dgm:spPr/>
      <dgm:t>
        <a:bodyPr/>
        <a:lstStyle/>
        <a:p>
          <a:endParaRPr lang="en-US" sz="1400" dirty="0"/>
        </a:p>
      </dgm:t>
    </dgm:pt>
    <dgm:pt modelId="{A9238926-F76B-42B2-AA22-58F89E0F9AA0}" type="parTrans" cxnId="{7DC952CA-0BF3-4FAA-A336-784072E366CA}">
      <dgm:prSet/>
      <dgm:spPr/>
      <dgm:t>
        <a:bodyPr/>
        <a:lstStyle/>
        <a:p>
          <a:endParaRPr lang="en-US" sz="2400"/>
        </a:p>
      </dgm:t>
    </dgm:pt>
    <dgm:pt modelId="{86A55AED-40E8-46B7-9990-44C0FE9108E0}" type="sibTrans" cxnId="{7DC952CA-0BF3-4FAA-A336-784072E366CA}">
      <dgm:prSet/>
      <dgm:spPr/>
      <dgm:t>
        <a:bodyPr/>
        <a:lstStyle/>
        <a:p>
          <a:endParaRPr lang="en-US" sz="2400"/>
        </a:p>
      </dgm:t>
    </dgm:pt>
    <dgm:pt modelId="{D2FDFC40-2444-455F-AEA2-49816606A2BA}">
      <dgm:prSet phldrT="[Texto]" custT="1"/>
      <dgm:spPr/>
      <dgm:t>
        <a:bodyPr/>
        <a:lstStyle/>
        <a:p>
          <a:r>
            <a:rPr lang="es-MX" sz="900" dirty="0"/>
            <a:t>¿Piensas en grande?</a:t>
          </a:r>
          <a:endParaRPr lang="en-US" sz="900" dirty="0"/>
        </a:p>
      </dgm:t>
    </dgm:pt>
    <dgm:pt modelId="{0101C481-7083-429E-84F7-6D3C0AC885E0}" type="parTrans" cxnId="{A5826C7F-FAFC-4893-B919-D616E9ABEFC4}">
      <dgm:prSet/>
      <dgm:spPr/>
      <dgm:t>
        <a:bodyPr/>
        <a:lstStyle/>
        <a:p>
          <a:endParaRPr lang="en-US" sz="2400"/>
        </a:p>
      </dgm:t>
    </dgm:pt>
    <dgm:pt modelId="{292C4A57-BF30-4737-9E66-40DC0D722834}" type="sibTrans" cxnId="{A5826C7F-FAFC-4893-B919-D616E9ABEFC4}">
      <dgm:prSet/>
      <dgm:spPr/>
      <dgm:t>
        <a:bodyPr/>
        <a:lstStyle/>
        <a:p>
          <a:endParaRPr lang="en-US" sz="2400"/>
        </a:p>
      </dgm:t>
    </dgm:pt>
    <dgm:pt modelId="{5CA9352A-EC29-45D1-9ECC-DDC0529BBBE9}">
      <dgm:prSet phldrT="[Texto]" custT="1"/>
      <dgm:spPr/>
      <dgm:t>
        <a:bodyPr/>
        <a:lstStyle/>
        <a:p>
          <a:r>
            <a:rPr lang="es-MX" sz="900" dirty="0"/>
            <a:t>¿Estableces conexiones?</a:t>
          </a:r>
          <a:endParaRPr lang="en-US" sz="900" dirty="0"/>
        </a:p>
      </dgm:t>
    </dgm:pt>
    <dgm:pt modelId="{8076C2AA-BA0D-485D-A0E5-5726EF167085}" type="parTrans" cxnId="{2651977C-86EA-4D6F-B13D-687AD6B95678}">
      <dgm:prSet/>
      <dgm:spPr/>
      <dgm:t>
        <a:bodyPr/>
        <a:lstStyle/>
        <a:p>
          <a:endParaRPr lang="en-US" sz="2400"/>
        </a:p>
      </dgm:t>
    </dgm:pt>
    <dgm:pt modelId="{736D001D-A29F-4843-93C3-ADD78BFB0A7A}" type="sibTrans" cxnId="{2651977C-86EA-4D6F-B13D-687AD6B95678}">
      <dgm:prSet/>
      <dgm:spPr/>
      <dgm:t>
        <a:bodyPr/>
        <a:lstStyle/>
        <a:p>
          <a:endParaRPr lang="en-US" sz="2400"/>
        </a:p>
      </dgm:t>
    </dgm:pt>
    <dgm:pt modelId="{963459A9-1299-4E45-89E2-81DDDD066DFE}">
      <dgm:prSet phldrT="[Texto]" custT="1"/>
      <dgm:spPr/>
      <dgm:t>
        <a:bodyPr/>
        <a:lstStyle/>
        <a:p>
          <a:r>
            <a:rPr lang="es-MX" sz="900" dirty="0"/>
            <a:t>Prosperar entre la ambigüedad e incertidumbre</a:t>
          </a:r>
          <a:endParaRPr lang="en-US" sz="900" dirty="0"/>
        </a:p>
      </dgm:t>
    </dgm:pt>
    <dgm:pt modelId="{BFDD6694-C50A-4238-8865-FFF357A8EB0E}" type="parTrans" cxnId="{36B7AC48-9FD0-4461-A4E0-03E5A01F426E}">
      <dgm:prSet/>
      <dgm:spPr/>
      <dgm:t>
        <a:bodyPr/>
        <a:lstStyle/>
        <a:p>
          <a:endParaRPr lang="en-US" sz="2400"/>
        </a:p>
      </dgm:t>
    </dgm:pt>
    <dgm:pt modelId="{95D2C80B-9DB6-4359-A55B-CE8F5198026A}" type="sibTrans" cxnId="{36B7AC48-9FD0-4461-A4E0-03E5A01F426E}">
      <dgm:prSet/>
      <dgm:spPr/>
      <dgm:t>
        <a:bodyPr/>
        <a:lstStyle/>
        <a:p>
          <a:endParaRPr lang="en-US" sz="2400"/>
        </a:p>
      </dgm:t>
    </dgm:pt>
    <dgm:pt modelId="{E752333D-7081-4212-ADC2-D32E066F68D1}">
      <dgm:prSet phldrT="[Texto]" custT="1"/>
      <dgm:spPr/>
      <dgm:t>
        <a:bodyPr/>
        <a:lstStyle/>
        <a:p>
          <a:r>
            <a:rPr lang="es-MX" sz="900" dirty="0"/>
            <a:t>¿Valeroso?</a:t>
          </a:r>
          <a:endParaRPr lang="en-US" sz="900" dirty="0"/>
        </a:p>
      </dgm:t>
    </dgm:pt>
    <dgm:pt modelId="{380CBB55-C297-4529-BF8D-75CBAF8A7B61}" type="parTrans" cxnId="{981C1ADE-B175-4DD3-A3A2-82F5F18498ED}">
      <dgm:prSet/>
      <dgm:spPr/>
      <dgm:t>
        <a:bodyPr/>
        <a:lstStyle/>
        <a:p>
          <a:endParaRPr lang="en-US" sz="2400"/>
        </a:p>
      </dgm:t>
    </dgm:pt>
    <dgm:pt modelId="{1C0B8268-8EEA-47AA-BB25-40994580B1EA}" type="sibTrans" cxnId="{981C1ADE-B175-4DD3-A3A2-82F5F18498ED}">
      <dgm:prSet/>
      <dgm:spPr/>
      <dgm:t>
        <a:bodyPr/>
        <a:lstStyle/>
        <a:p>
          <a:endParaRPr lang="en-US" sz="2400"/>
        </a:p>
      </dgm:t>
    </dgm:pt>
    <dgm:pt modelId="{3CE5EF6A-2A55-4AD9-A841-71A45DB554F9}">
      <dgm:prSet phldrT="[Texto]" custT="1"/>
      <dgm:spPr/>
      <dgm:t>
        <a:bodyPr/>
        <a:lstStyle/>
        <a:p>
          <a:r>
            <a:rPr lang="es-MX" sz="900" dirty="0"/>
            <a:t>¿Ilustrado?</a:t>
          </a:r>
          <a:endParaRPr lang="en-US" sz="900" dirty="0"/>
        </a:p>
      </dgm:t>
    </dgm:pt>
    <dgm:pt modelId="{47AA42B2-4461-4EDA-B86E-D0E075DCD030}" type="parTrans" cxnId="{874BA451-04F1-4C78-8561-F2CDB1FC4873}">
      <dgm:prSet/>
      <dgm:spPr/>
      <dgm:t>
        <a:bodyPr/>
        <a:lstStyle/>
        <a:p>
          <a:endParaRPr lang="en-US" sz="2400"/>
        </a:p>
      </dgm:t>
    </dgm:pt>
    <dgm:pt modelId="{FA4AA897-2103-476A-8CC6-A953E086128B}" type="sibTrans" cxnId="{874BA451-04F1-4C78-8561-F2CDB1FC4873}">
      <dgm:prSet/>
      <dgm:spPr/>
      <dgm:t>
        <a:bodyPr/>
        <a:lstStyle/>
        <a:p>
          <a:endParaRPr lang="en-US" sz="2400"/>
        </a:p>
      </dgm:t>
    </dgm:pt>
    <dgm:pt modelId="{4A6767A5-A936-43FE-8B8E-C61537930103}">
      <dgm:prSet phldrT="[Texto]" custT="1"/>
      <dgm:spPr/>
      <dgm:t>
        <a:bodyPr/>
        <a:lstStyle/>
        <a:p>
          <a:r>
            <a:rPr lang="es-MX" sz="900" dirty="0"/>
            <a:t>¿Te diviertes?</a:t>
          </a:r>
          <a:endParaRPr lang="en-US" sz="900" dirty="0"/>
        </a:p>
      </dgm:t>
    </dgm:pt>
    <dgm:pt modelId="{081290EF-6BC4-4882-8CB0-5E0898B9CA72}" type="parTrans" cxnId="{93A114F4-6269-4AA1-858B-801563F95F17}">
      <dgm:prSet/>
      <dgm:spPr/>
      <dgm:t>
        <a:bodyPr/>
        <a:lstStyle/>
        <a:p>
          <a:endParaRPr lang="en-US" sz="2400"/>
        </a:p>
      </dgm:t>
    </dgm:pt>
    <dgm:pt modelId="{1A893831-8325-42A4-9F40-8EE2D1CD5CDC}" type="sibTrans" cxnId="{93A114F4-6269-4AA1-858B-801563F95F17}">
      <dgm:prSet/>
      <dgm:spPr/>
      <dgm:t>
        <a:bodyPr/>
        <a:lstStyle/>
        <a:p>
          <a:endParaRPr lang="en-US" sz="2400"/>
        </a:p>
      </dgm:t>
    </dgm:pt>
    <dgm:pt modelId="{6CAD913E-B448-4B72-8A3F-2E3BCA892EE9}">
      <dgm:prSet phldrT="[Texto]" custT="1"/>
      <dgm:spPr/>
      <dgm:t>
        <a:bodyPr/>
        <a:lstStyle/>
        <a:p>
          <a:r>
            <a:rPr lang="es-MX" sz="900" dirty="0"/>
            <a:t>¿Fluyes?</a:t>
          </a:r>
          <a:endParaRPr lang="en-US" sz="900" dirty="0"/>
        </a:p>
      </dgm:t>
    </dgm:pt>
    <dgm:pt modelId="{ABE88161-0C0C-4880-AA6D-3A9EA46F1304}" type="parTrans" cxnId="{AF695352-89B9-4246-A381-9F6D883DDB71}">
      <dgm:prSet/>
      <dgm:spPr/>
      <dgm:t>
        <a:bodyPr/>
        <a:lstStyle/>
        <a:p>
          <a:endParaRPr lang="en-US" sz="2400"/>
        </a:p>
      </dgm:t>
    </dgm:pt>
    <dgm:pt modelId="{C7359ACE-E3D3-48E1-8AFA-E654289D97CB}" type="sibTrans" cxnId="{AF695352-89B9-4246-A381-9F6D883DDB71}">
      <dgm:prSet/>
      <dgm:spPr/>
      <dgm:t>
        <a:bodyPr/>
        <a:lstStyle/>
        <a:p>
          <a:endParaRPr lang="en-US" sz="2400"/>
        </a:p>
      </dgm:t>
    </dgm:pt>
    <dgm:pt modelId="{137272A6-2D7F-4D2E-B9B4-DA77E44D471E}">
      <dgm:prSet phldrT="[Texto]" custT="1"/>
      <dgm:spPr/>
      <dgm:t>
        <a:bodyPr/>
        <a:lstStyle/>
        <a:p>
          <a:r>
            <a:rPr lang="es-MX" sz="900" dirty="0"/>
            <a:t>¿Buscas lo desconocido?</a:t>
          </a:r>
          <a:endParaRPr lang="en-US" sz="900" dirty="0"/>
        </a:p>
      </dgm:t>
    </dgm:pt>
    <dgm:pt modelId="{A7F31C5B-F507-4210-AD45-E4C0D74A8224}" type="parTrans" cxnId="{EBD12407-B5DA-4DB3-BAB7-20A0449E22BC}">
      <dgm:prSet/>
      <dgm:spPr/>
      <dgm:t>
        <a:bodyPr/>
        <a:lstStyle/>
        <a:p>
          <a:endParaRPr lang="en-US" sz="2400"/>
        </a:p>
      </dgm:t>
    </dgm:pt>
    <dgm:pt modelId="{5B054E0F-CAB1-427A-8A83-F11A0D79003C}" type="sibTrans" cxnId="{EBD12407-B5DA-4DB3-BAB7-20A0449E22BC}">
      <dgm:prSet/>
      <dgm:spPr/>
      <dgm:t>
        <a:bodyPr/>
        <a:lstStyle/>
        <a:p>
          <a:endParaRPr lang="en-US" sz="2400"/>
        </a:p>
      </dgm:t>
    </dgm:pt>
    <dgm:pt modelId="{1F87AD7A-B7F5-488C-8CB6-4D9D6688C358}">
      <dgm:prSet phldrT="[Texto]" custT="1"/>
      <dgm:spPr/>
      <dgm:t>
        <a:bodyPr/>
        <a:lstStyle/>
        <a:p>
          <a:r>
            <a:rPr lang="es-MX" sz="900" dirty="0"/>
            <a:t>¿Pasión?</a:t>
          </a:r>
          <a:endParaRPr lang="en-US" sz="900" dirty="0"/>
        </a:p>
      </dgm:t>
    </dgm:pt>
    <dgm:pt modelId="{D66677E2-7137-435D-ACD9-496B0B3E58C2}" type="parTrans" cxnId="{4A737090-CFF0-4523-AA8E-72FD18BE4511}">
      <dgm:prSet/>
      <dgm:spPr/>
      <dgm:t>
        <a:bodyPr/>
        <a:lstStyle/>
        <a:p>
          <a:endParaRPr lang="en-US" sz="2400"/>
        </a:p>
      </dgm:t>
    </dgm:pt>
    <dgm:pt modelId="{50C5A848-D192-4E02-9D19-21E45CDF6C84}" type="sibTrans" cxnId="{4A737090-CFF0-4523-AA8E-72FD18BE4511}">
      <dgm:prSet/>
      <dgm:spPr/>
      <dgm:t>
        <a:bodyPr/>
        <a:lstStyle/>
        <a:p>
          <a:endParaRPr lang="en-US" sz="2400"/>
        </a:p>
      </dgm:t>
    </dgm:pt>
    <dgm:pt modelId="{D8A97627-8FF6-4497-A0EF-B26F04A37765}" type="pres">
      <dgm:prSet presAssocID="{A925A990-477B-447F-96CF-5D533DDA818F}" presName="cycleMatrixDiagram" presStyleCnt="0">
        <dgm:presLayoutVars>
          <dgm:chMax val="1"/>
          <dgm:dir/>
          <dgm:animLvl val="lvl"/>
          <dgm:resizeHandles val="exact"/>
        </dgm:presLayoutVars>
      </dgm:prSet>
      <dgm:spPr/>
    </dgm:pt>
    <dgm:pt modelId="{64962103-7E4F-4383-A1CE-A29DCF225381}" type="pres">
      <dgm:prSet presAssocID="{A925A990-477B-447F-96CF-5D533DDA818F}" presName="children" presStyleCnt="0"/>
      <dgm:spPr/>
    </dgm:pt>
    <dgm:pt modelId="{026CE412-1CFD-4CB5-A4BE-FF8D16DBB759}" type="pres">
      <dgm:prSet presAssocID="{A925A990-477B-447F-96CF-5D533DDA818F}" presName="child1group" presStyleCnt="0"/>
      <dgm:spPr/>
    </dgm:pt>
    <dgm:pt modelId="{2B4E3B32-FCD5-4ABF-8F48-691EADF43511}" type="pres">
      <dgm:prSet presAssocID="{A925A990-477B-447F-96CF-5D533DDA818F}" presName="child1" presStyleLbl="bgAcc1" presStyleIdx="0" presStyleCnt="4" custScaleX="116279" custScaleY="110181" custLinFactNeighborX="-34035" custLinFactNeighborY="-7150"/>
      <dgm:spPr/>
    </dgm:pt>
    <dgm:pt modelId="{B7ABEC3C-FCB5-4BF1-ADAF-DEAF4FA89000}" type="pres">
      <dgm:prSet presAssocID="{A925A990-477B-447F-96CF-5D533DDA818F}" presName="child1Text" presStyleLbl="bgAcc1" presStyleIdx="0" presStyleCnt="4">
        <dgm:presLayoutVars>
          <dgm:bulletEnabled val="1"/>
        </dgm:presLayoutVars>
      </dgm:prSet>
      <dgm:spPr/>
    </dgm:pt>
    <dgm:pt modelId="{729EDC63-4233-4785-90E2-6EDDAE10A2EC}" type="pres">
      <dgm:prSet presAssocID="{A925A990-477B-447F-96CF-5D533DDA818F}" presName="child2group" presStyleCnt="0"/>
      <dgm:spPr/>
    </dgm:pt>
    <dgm:pt modelId="{E1750F37-13B3-49A5-B9B4-DE9E67EDE3FB}" type="pres">
      <dgm:prSet presAssocID="{A925A990-477B-447F-96CF-5D533DDA818F}" presName="child2" presStyleLbl="bgAcc1" presStyleIdx="1" presStyleCnt="4" custScaleX="106472" custScaleY="124243" custLinFactNeighborX="12599"/>
      <dgm:spPr/>
    </dgm:pt>
    <dgm:pt modelId="{74E6E49C-91E9-4E28-BCC6-6BDC10E1D9E0}" type="pres">
      <dgm:prSet presAssocID="{A925A990-477B-447F-96CF-5D533DDA818F}" presName="child2Text" presStyleLbl="bgAcc1" presStyleIdx="1" presStyleCnt="4">
        <dgm:presLayoutVars>
          <dgm:bulletEnabled val="1"/>
        </dgm:presLayoutVars>
      </dgm:prSet>
      <dgm:spPr/>
    </dgm:pt>
    <dgm:pt modelId="{78DF9C43-DC54-430C-B74A-9104360BAF1C}" type="pres">
      <dgm:prSet presAssocID="{A925A990-477B-447F-96CF-5D533DDA818F}" presName="child3group" presStyleCnt="0"/>
      <dgm:spPr/>
    </dgm:pt>
    <dgm:pt modelId="{26BB3783-EF5E-4A14-BBD6-80D88FA8066B}" type="pres">
      <dgm:prSet presAssocID="{A925A990-477B-447F-96CF-5D533DDA818F}" presName="child3" presStyleLbl="bgAcc1" presStyleIdx="2" presStyleCnt="4" custScaleX="116889" custScaleY="178327" custLinFactNeighborX="19527" custLinFactNeighborY="-11243"/>
      <dgm:spPr/>
    </dgm:pt>
    <dgm:pt modelId="{AC896F6F-B91A-4D41-A3B1-6B6626DBE7EB}" type="pres">
      <dgm:prSet presAssocID="{A925A990-477B-447F-96CF-5D533DDA818F}" presName="child3Text" presStyleLbl="bgAcc1" presStyleIdx="2" presStyleCnt="4">
        <dgm:presLayoutVars>
          <dgm:bulletEnabled val="1"/>
        </dgm:presLayoutVars>
      </dgm:prSet>
      <dgm:spPr/>
    </dgm:pt>
    <dgm:pt modelId="{54B8834A-9E60-4EA0-822C-A742ED6D156B}" type="pres">
      <dgm:prSet presAssocID="{A925A990-477B-447F-96CF-5D533DDA818F}" presName="child4group" presStyleCnt="0"/>
      <dgm:spPr/>
    </dgm:pt>
    <dgm:pt modelId="{BA310624-E3E8-4F5E-9219-5D6E4A326892}" type="pres">
      <dgm:prSet presAssocID="{A925A990-477B-447F-96CF-5D533DDA818F}" presName="child4" presStyleLbl="bgAcc1" presStyleIdx="3" presStyleCnt="4" custScaleX="125468" custScaleY="184145" custLinFactNeighborX="-33886" custLinFactNeighborY="-11693"/>
      <dgm:spPr/>
    </dgm:pt>
    <dgm:pt modelId="{2E08E3B3-95DC-4D81-B81F-478B232F597E}" type="pres">
      <dgm:prSet presAssocID="{A925A990-477B-447F-96CF-5D533DDA818F}" presName="child4Text" presStyleLbl="bgAcc1" presStyleIdx="3" presStyleCnt="4">
        <dgm:presLayoutVars>
          <dgm:bulletEnabled val="1"/>
        </dgm:presLayoutVars>
      </dgm:prSet>
      <dgm:spPr/>
    </dgm:pt>
    <dgm:pt modelId="{CC176E80-A00B-408B-B54C-D6646663637E}" type="pres">
      <dgm:prSet presAssocID="{A925A990-477B-447F-96CF-5D533DDA818F}" presName="childPlaceholder" presStyleCnt="0"/>
      <dgm:spPr/>
    </dgm:pt>
    <dgm:pt modelId="{66D3B742-E962-4E7D-A60F-7050F8C421B1}" type="pres">
      <dgm:prSet presAssocID="{A925A990-477B-447F-96CF-5D533DDA818F}" presName="circle" presStyleCnt="0"/>
      <dgm:spPr/>
    </dgm:pt>
    <dgm:pt modelId="{F1BB7E66-8FD8-4FDA-B851-64BD95BA3705}" type="pres">
      <dgm:prSet presAssocID="{A925A990-477B-447F-96CF-5D533DDA818F}" presName="quadrant1" presStyleLbl="node1" presStyleIdx="0" presStyleCnt="4" custScaleX="102213" custLinFactNeighborX="718" custLinFactNeighborY="-470">
        <dgm:presLayoutVars>
          <dgm:chMax val="1"/>
          <dgm:bulletEnabled val="1"/>
        </dgm:presLayoutVars>
      </dgm:prSet>
      <dgm:spPr/>
    </dgm:pt>
    <dgm:pt modelId="{529217AC-87FF-4C73-96FD-180C5E8CE04E}" type="pres">
      <dgm:prSet presAssocID="{A925A990-477B-447F-96CF-5D533DDA818F}" presName="quadrant2" presStyleLbl="node1" presStyleIdx="1" presStyleCnt="4">
        <dgm:presLayoutVars>
          <dgm:chMax val="1"/>
          <dgm:bulletEnabled val="1"/>
        </dgm:presLayoutVars>
      </dgm:prSet>
      <dgm:spPr/>
    </dgm:pt>
    <dgm:pt modelId="{A486C669-89AF-4C3D-8CCC-29C89DBD8ECC}" type="pres">
      <dgm:prSet presAssocID="{A925A990-477B-447F-96CF-5D533DDA818F}" presName="quadrant3" presStyleLbl="node1" presStyleIdx="2" presStyleCnt="4" custLinFactNeighborX="4223" custLinFactNeighborY="-1408">
        <dgm:presLayoutVars>
          <dgm:chMax val="1"/>
          <dgm:bulletEnabled val="1"/>
        </dgm:presLayoutVars>
      </dgm:prSet>
      <dgm:spPr/>
    </dgm:pt>
    <dgm:pt modelId="{E7686031-25D7-466A-8F34-CC8570788696}" type="pres">
      <dgm:prSet presAssocID="{A925A990-477B-447F-96CF-5D533DDA818F}" presName="quadrant4" presStyleLbl="node1" presStyleIdx="3" presStyleCnt="4">
        <dgm:presLayoutVars>
          <dgm:chMax val="1"/>
          <dgm:bulletEnabled val="1"/>
        </dgm:presLayoutVars>
      </dgm:prSet>
      <dgm:spPr/>
    </dgm:pt>
    <dgm:pt modelId="{BBD10F12-DA46-4904-A7F2-90B3AC656DBB}" type="pres">
      <dgm:prSet presAssocID="{A925A990-477B-447F-96CF-5D533DDA818F}" presName="quadrantPlaceholder" presStyleCnt="0"/>
      <dgm:spPr/>
    </dgm:pt>
    <dgm:pt modelId="{DD84339F-4B56-4E34-8BA7-36BE109B465C}" type="pres">
      <dgm:prSet presAssocID="{A925A990-477B-447F-96CF-5D533DDA818F}" presName="center1" presStyleLbl="fgShp" presStyleIdx="0" presStyleCnt="2"/>
      <dgm:spPr/>
    </dgm:pt>
    <dgm:pt modelId="{12D3935F-F931-4D1E-8C8E-EFFFFEB8CCEB}" type="pres">
      <dgm:prSet presAssocID="{A925A990-477B-447F-96CF-5D533DDA818F}" presName="center2" presStyleLbl="fgShp" presStyleIdx="1" presStyleCnt="2"/>
      <dgm:spPr/>
    </dgm:pt>
  </dgm:ptLst>
  <dgm:cxnLst>
    <dgm:cxn modelId="{377E4C00-0056-4A5C-8D6D-54070390D620}" srcId="{D351E0AD-875D-41F9-948F-C74C85B6116F}" destId="{E7FCF885-DF22-4992-BE66-88028907A097}" srcOrd="1" destOrd="0" parTransId="{F7D31053-E03A-4EB0-8C6D-9933996A507B}" sibTransId="{DF360C5E-95DC-4631-A18A-EF171E151CFB}"/>
    <dgm:cxn modelId="{07442A03-D89B-424F-B790-A01DABBC8BB8}" srcId="{D351E0AD-875D-41F9-948F-C74C85B6116F}" destId="{EEED6E8C-20F4-40ED-BD85-58B0FCD37D94}" srcOrd="3" destOrd="0" parTransId="{1CFFDF54-1710-4E71-B15D-D5BAB9F11BCA}" sibTransId="{8B58041B-47A2-4EA6-8998-9B19D59B109A}"/>
    <dgm:cxn modelId="{6CA53E06-3028-464C-9737-6CFB65EB5AF0}" srcId="{A925A990-477B-447F-96CF-5D533DDA818F}" destId="{D351E0AD-875D-41F9-948F-C74C85B6116F}" srcOrd="1" destOrd="0" parTransId="{BA37AB2D-55C8-4BA1-87AC-4A8596A591DF}" sibTransId="{11E81FBD-6198-41E9-9577-01725089127B}"/>
    <dgm:cxn modelId="{EBD12407-B5DA-4DB3-BAB7-20A0449E22BC}" srcId="{439F0DEE-3FBD-4314-8B4D-6B2DFC6E567F}" destId="{137272A6-2D7F-4D2E-B9B4-DA77E44D471E}" srcOrd="9" destOrd="0" parTransId="{A7F31C5B-F507-4210-AD45-E4C0D74A8224}" sibTransId="{5B054E0F-CAB1-427A-8A83-F11A0D79003C}"/>
    <dgm:cxn modelId="{C12F270B-DA8C-485A-A3DC-C84BC1051E04}" type="presOf" srcId="{E752333D-7081-4212-ADC2-D32E066F68D1}" destId="{BA310624-E3E8-4F5E-9219-5D6E4A326892}" srcOrd="0" destOrd="5" presId="urn:microsoft.com/office/officeart/2005/8/layout/cycle4"/>
    <dgm:cxn modelId="{CE2F041C-AF60-432E-92D9-989437945983}" type="presOf" srcId="{D2FDFC40-2444-455F-AEA2-49816606A2BA}" destId="{BA310624-E3E8-4F5E-9219-5D6E4A326892}" srcOrd="0" destOrd="2" presId="urn:microsoft.com/office/officeart/2005/8/layout/cycle4"/>
    <dgm:cxn modelId="{1F8E591D-662A-4DD6-83B9-C55FE54F73FA}" type="presOf" srcId="{26D92966-394F-441C-B24D-5FB1BBA92A41}" destId="{E1750F37-13B3-49A5-B9B4-DE9E67EDE3FB}" srcOrd="0" destOrd="2" presId="urn:microsoft.com/office/officeart/2005/8/layout/cycle4"/>
    <dgm:cxn modelId="{B5D7751E-584C-4899-81C2-D904F5BE4359}" type="presOf" srcId="{7E3C989A-F68B-4AB1-8769-BE89899C76E9}" destId="{E1750F37-13B3-49A5-B9B4-DE9E67EDE3FB}" srcOrd="0" destOrd="0" presId="urn:microsoft.com/office/officeart/2005/8/layout/cycle4"/>
    <dgm:cxn modelId="{22294828-1EEE-4C7E-8E6F-7998421B2AA5}" type="presOf" srcId="{137272A6-2D7F-4D2E-B9B4-DA77E44D471E}" destId="{2E08E3B3-95DC-4D81-B81F-478B232F597E}" srcOrd="1" destOrd="9" presId="urn:microsoft.com/office/officeart/2005/8/layout/cycle4"/>
    <dgm:cxn modelId="{35589D29-D115-4084-B570-E29A0674D9BD}" type="presOf" srcId="{3CE5EF6A-2A55-4AD9-A841-71A45DB554F9}" destId="{BA310624-E3E8-4F5E-9219-5D6E4A326892}" srcOrd="0" destOrd="6" presId="urn:microsoft.com/office/officeart/2005/8/layout/cycle4"/>
    <dgm:cxn modelId="{9708F029-85A3-418D-B20C-D970CA5932F7}" type="presOf" srcId="{439F0DEE-3FBD-4314-8B4D-6B2DFC6E567F}" destId="{E7686031-25D7-466A-8F34-CC8570788696}" srcOrd="0" destOrd="0" presId="urn:microsoft.com/office/officeart/2005/8/layout/cycle4"/>
    <dgm:cxn modelId="{012EC82A-C56B-474D-8EEC-D8F9DDB1C9BF}" type="presOf" srcId="{1F87AD7A-B7F5-488C-8CB6-4D9D6688C358}" destId="{BA310624-E3E8-4F5E-9219-5D6E4A326892}" srcOrd="0" destOrd="10" presId="urn:microsoft.com/office/officeart/2005/8/layout/cycle4"/>
    <dgm:cxn modelId="{FCAD492D-852C-4DDB-BED7-1BD99B00694C}" type="presOf" srcId="{26D92966-394F-441C-B24D-5FB1BBA92A41}" destId="{74E6E49C-91E9-4E28-BCC6-6BDC10E1D9E0}" srcOrd="1" destOrd="2" presId="urn:microsoft.com/office/officeart/2005/8/layout/cycle4"/>
    <dgm:cxn modelId="{BC87D02D-65DF-4DA8-8E23-4C07CEF6A068}" type="presOf" srcId="{5CA9352A-EC29-45D1-9ECC-DDC0529BBBE9}" destId="{BA310624-E3E8-4F5E-9219-5D6E4A326892}" srcOrd="0" destOrd="3" presId="urn:microsoft.com/office/officeart/2005/8/layout/cycle4"/>
    <dgm:cxn modelId="{639E0E2E-F81C-4A9A-8599-6894EA62CE26}" srcId="{1A09B1C9-65BA-4751-8BBA-41ECA444EE73}" destId="{C7ADABA5-1325-46B7-A1E5-F1F6CE522B2F}" srcOrd="0" destOrd="0" parTransId="{D277ACBB-2349-472B-A68C-A351668A8A7E}" sibTransId="{8B1C30C0-4D03-4FDC-9C9D-B4207CE5F7B8}"/>
    <dgm:cxn modelId="{E75DA537-A222-495D-B647-91EE5A4E260C}" type="presOf" srcId="{963459A9-1299-4E45-89E2-81DDDD066DFE}" destId="{BA310624-E3E8-4F5E-9219-5D6E4A326892}" srcOrd="0" destOrd="4" presId="urn:microsoft.com/office/officeart/2005/8/layout/cycle4"/>
    <dgm:cxn modelId="{F4EC3638-5A04-49BA-BF12-0310C8DA1878}" srcId="{439F0DEE-3FBD-4314-8B4D-6B2DFC6E567F}" destId="{045EF092-1A36-4F3B-A6DF-8AB17E7BA605}" srcOrd="0" destOrd="0" parTransId="{2EC065A6-7CB0-4AA9-83E7-7144D9C0BE91}" sibTransId="{7334812B-63B4-4711-9ED2-DC731B3A43F9}"/>
    <dgm:cxn modelId="{9040853C-FCD5-4ED7-B7EB-0EA25F472182}" type="presOf" srcId="{9B2BAC32-5167-4948-AFD2-CDF2799448DE}" destId="{BA310624-E3E8-4F5E-9219-5D6E4A326892}" srcOrd="0" destOrd="11" presId="urn:microsoft.com/office/officeart/2005/8/layout/cycle4"/>
    <dgm:cxn modelId="{B14FD85C-56DB-4AA4-A61A-CE664173D078}" type="presOf" srcId="{963459A9-1299-4E45-89E2-81DDDD066DFE}" destId="{2E08E3B3-95DC-4D81-B81F-478B232F597E}" srcOrd="1" destOrd="4" presId="urn:microsoft.com/office/officeart/2005/8/layout/cycle4"/>
    <dgm:cxn modelId="{05CF575F-7A28-482F-A395-B154F16B1AF1}" srcId="{A925A990-477B-447F-96CF-5D533DDA818F}" destId="{1A09B1C9-65BA-4751-8BBA-41ECA444EE73}" srcOrd="2" destOrd="0" parTransId="{5E1E5596-4672-4D18-B105-AF44B58EA44B}" sibTransId="{44FBE328-AF90-4362-A672-C2750928BD9D}"/>
    <dgm:cxn modelId="{79E66643-58DA-4E3B-A4E6-B5266A2DCA79}" type="presOf" srcId="{D351E0AD-875D-41F9-948F-C74C85B6116F}" destId="{529217AC-87FF-4C73-96FD-180C5E8CE04E}" srcOrd="0" destOrd="0" presId="urn:microsoft.com/office/officeart/2005/8/layout/cycle4"/>
    <dgm:cxn modelId="{5E237D64-75C8-4898-8F88-C6920D14BF28}" type="presOf" srcId="{EB2BBD5A-7A24-43F6-A314-0059ACD98DDE}" destId="{BA310624-E3E8-4F5E-9219-5D6E4A326892}" srcOrd="0" destOrd="1" presId="urn:microsoft.com/office/officeart/2005/8/layout/cycle4"/>
    <dgm:cxn modelId="{201BA664-2396-47BC-99A4-4F43FC68A6A1}" type="presOf" srcId="{EEED6E8C-20F4-40ED-BD85-58B0FCD37D94}" destId="{74E6E49C-91E9-4E28-BCC6-6BDC10E1D9E0}" srcOrd="1" destOrd="3" presId="urn:microsoft.com/office/officeart/2005/8/layout/cycle4"/>
    <dgm:cxn modelId="{2513B145-45F4-42EB-9383-E52865F8A6D1}" srcId="{FA6C5B36-7DCB-4939-9951-897DA96E2334}" destId="{5DE11091-8A85-486C-82EA-117DE0A3B65E}" srcOrd="0" destOrd="0" parTransId="{D5731541-18E4-4413-BB5B-A980F7D55854}" sibTransId="{163DC524-F85F-4E73-A9B1-399FB95F519E}"/>
    <dgm:cxn modelId="{86150266-2A4F-400B-9435-AFCD4A34FFFD}" type="presOf" srcId="{D2FDFC40-2444-455F-AEA2-49816606A2BA}" destId="{2E08E3B3-95DC-4D81-B81F-478B232F597E}" srcOrd="1" destOrd="2" presId="urn:microsoft.com/office/officeart/2005/8/layout/cycle4"/>
    <dgm:cxn modelId="{36B7AC48-9FD0-4461-A4E0-03E5A01F426E}" srcId="{439F0DEE-3FBD-4314-8B4D-6B2DFC6E567F}" destId="{963459A9-1299-4E45-89E2-81DDDD066DFE}" srcOrd="4" destOrd="0" parTransId="{BFDD6694-C50A-4238-8865-FFF357A8EB0E}" sibTransId="{95D2C80B-9DB6-4359-A55B-CE8F5198026A}"/>
    <dgm:cxn modelId="{ED7D4049-F2A0-4D0C-B501-C25C6BE5F4C3}" type="presOf" srcId="{3CE5EF6A-2A55-4AD9-A841-71A45DB554F9}" destId="{2E08E3B3-95DC-4D81-B81F-478B232F597E}" srcOrd="1" destOrd="6" presId="urn:microsoft.com/office/officeart/2005/8/layout/cycle4"/>
    <dgm:cxn modelId="{B954314A-3759-4F15-B4AC-F0D0AF175310}" type="presOf" srcId="{4A6767A5-A936-43FE-8B8E-C61537930103}" destId="{BA310624-E3E8-4F5E-9219-5D6E4A326892}" srcOrd="0" destOrd="7" presId="urn:microsoft.com/office/officeart/2005/8/layout/cycle4"/>
    <dgm:cxn modelId="{68C2204D-5A3F-4197-B8D8-2D10CFA88C80}" type="presOf" srcId="{137272A6-2D7F-4D2E-B9B4-DA77E44D471E}" destId="{BA310624-E3E8-4F5E-9219-5D6E4A326892}" srcOrd="0" destOrd="9" presId="urn:microsoft.com/office/officeart/2005/8/layout/cycle4"/>
    <dgm:cxn modelId="{874BA451-04F1-4C78-8561-F2CDB1FC4873}" srcId="{439F0DEE-3FBD-4314-8B4D-6B2DFC6E567F}" destId="{3CE5EF6A-2A55-4AD9-A841-71A45DB554F9}" srcOrd="6" destOrd="0" parTransId="{47AA42B2-4461-4EDA-B86E-D0E075DCD030}" sibTransId="{FA4AA897-2103-476A-8CC6-A953E086128B}"/>
    <dgm:cxn modelId="{AF695352-89B9-4246-A381-9F6D883DDB71}" srcId="{439F0DEE-3FBD-4314-8B4D-6B2DFC6E567F}" destId="{6CAD913E-B448-4B72-8A3F-2E3BCA892EE9}" srcOrd="8" destOrd="0" parTransId="{ABE88161-0C0C-4880-AA6D-3A9EA46F1304}" sibTransId="{C7359ACE-E3D3-48E1-8AFA-E654289D97CB}"/>
    <dgm:cxn modelId="{69DBC859-ACAF-41DA-88AF-4C9BBE683E13}" type="presOf" srcId="{5CA9352A-EC29-45D1-9ECC-DDC0529BBBE9}" destId="{2E08E3B3-95DC-4D81-B81F-478B232F597E}" srcOrd="1" destOrd="3" presId="urn:microsoft.com/office/officeart/2005/8/layout/cycle4"/>
    <dgm:cxn modelId="{2651977C-86EA-4D6F-B13D-687AD6B95678}" srcId="{439F0DEE-3FBD-4314-8B4D-6B2DFC6E567F}" destId="{5CA9352A-EC29-45D1-9ECC-DDC0529BBBE9}" srcOrd="3" destOrd="0" parTransId="{8076C2AA-BA0D-485D-A0E5-5726EF167085}" sibTransId="{736D001D-A29F-4843-93C3-ADD78BFB0A7A}"/>
    <dgm:cxn modelId="{A5826C7F-FAFC-4893-B919-D616E9ABEFC4}" srcId="{439F0DEE-3FBD-4314-8B4D-6B2DFC6E567F}" destId="{D2FDFC40-2444-455F-AEA2-49816606A2BA}" srcOrd="2" destOrd="0" parTransId="{0101C481-7083-429E-84F7-6D3C0AC885E0}" sibTransId="{292C4A57-BF30-4737-9E66-40DC0D722834}"/>
    <dgm:cxn modelId="{AF7BAE89-7D25-40F9-9720-CC6C5C0027C8}" type="presOf" srcId="{1A09B1C9-65BA-4751-8BBA-41ECA444EE73}" destId="{A486C669-89AF-4C3D-8CCC-29C89DBD8ECC}" srcOrd="0" destOrd="0" presId="urn:microsoft.com/office/officeart/2005/8/layout/cycle4"/>
    <dgm:cxn modelId="{D01F3290-0AF3-4305-887A-D032FFF1926E}" type="presOf" srcId="{5DE11091-8A85-486C-82EA-117DE0A3B65E}" destId="{B7ABEC3C-FCB5-4BF1-ADAF-DEAF4FA89000}" srcOrd="1" destOrd="0" presId="urn:microsoft.com/office/officeart/2005/8/layout/cycle4"/>
    <dgm:cxn modelId="{4A737090-CFF0-4523-AA8E-72FD18BE4511}" srcId="{439F0DEE-3FBD-4314-8B4D-6B2DFC6E567F}" destId="{1F87AD7A-B7F5-488C-8CB6-4D9D6688C358}" srcOrd="10" destOrd="0" parTransId="{D66677E2-7137-435D-ACD9-496B0B3E58C2}" sibTransId="{50C5A848-D192-4E02-9D19-21E45CDF6C84}"/>
    <dgm:cxn modelId="{8D235995-9FF6-421D-80D1-D4B8ABB326C6}" type="presOf" srcId="{C7ADABA5-1325-46B7-A1E5-F1F6CE522B2F}" destId="{26BB3783-EF5E-4A14-BBD6-80D88FA8066B}" srcOrd="0" destOrd="0" presId="urn:microsoft.com/office/officeart/2005/8/layout/cycle4"/>
    <dgm:cxn modelId="{217D96A2-CA4B-423E-B1E9-99D8EB5EAC48}" type="presOf" srcId="{045EF092-1A36-4F3B-A6DF-8AB17E7BA605}" destId="{2E08E3B3-95DC-4D81-B81F-478B232F597E}" srcOrd="1" destOrd="0" presId="urn:microsoft.com/office/officeart/2005/8/layout/cycle4"/>
    <dgm:cxn modelId="{C7BC97A4-225E-4822-A555-040E8FAB3CD8}" srcId="{A925A990-477B-447F-96CF-5D533DDA818F}" destId="{FA6C5B36-7DCB-4939-9951-897DA96E2334}" srcOrd="0" destOrd="0" parTransId="{1DA3F370-6DF1-4A4A-AFAA-0C12404F91E3}" sibTransId="{5B1CCB2B-E4B8-4ADB-87BF-68C5290BDD6C}"/>
    <dgm:cxn modelId="{84B296A9-99A8-4036-B026-A7985366A5AA}" type="presOf" srcId="{6CAD913E-B448-4B72-8A3F-2E3BCA892EE9}" destId="{2E08E3B3-95DC-4D81-B81F-478B232F597E}" srcOrd="1" destOrd="8" presId="urn:microsoft.com/office/officeart/2005/8/layout/cycle4"/>
    <dgm:cxn modelId="{911671AA-404F-4207-812C-46072E4C833C}" srcId="{A925A990-477B-447F-96CF-5D533DDA818F}" destId="{439F0DEE-3FBD-4314-8B4D-6B2DFC6E567F}" srcOrd="3" destOrd="0" parTransId="{075533A0-6DAF-44B5-BD2E-B7F0ACD6D5A0}" sibTransId="{EF9CD18C-6DA9-43FB-A506-BE8307208B51}"/>
    <dgm:cxn modelId="{F44367AB-12AF-4DC0-AA2E-1B76423AE79D}" type="presOf" srcId="{4A6767A5-A936-43FE-8B8E-C61537930103}" destId="{2E08E3B3-95DC-4D81-B81F-478B232F597E}" srcOrd="1" destOrd="7" presId="urn:microsoft.com/office/officeart/2005/8/layout/cycle4"/>
    <dgm:cxn modelId="{9F727EB3-BC7B-4C83-AE62-036B8D2B25F3}" type="presOf" srcId="{E7FCF885-DF22-4992-BE66-88028907A097}" destId="{E1750F37-13B3-49A5-B9B4-DE9E67EDE3FB}" srcOrd="0" destOrd="1" presId="urn:microsoft.com/office/officeart/2005/8/layout/cycle4"/>
    <dgm:cxn modelId="{6D59DCB5-AAEE-4F3A-B1C6-E8DCC1735418}" type="presOf" srcId="{6CAD913E-B448-4B72-8A3F-2E3BCA892EE9}" destId="{BA310624-E3E8-4F5E-9219-5D6E4A326892}" srcOrd="0" destOrd="8" presId="urn:microsoft.com/office/officeart/2005/8/layout/cycle4"/>
    <dgm:cxn modelId="{CDA618BA-78F9-4D24-B009-BE801C376609}" srcId="{439F0DEE-3FBD-4314-8B4D-6B2DFC6E567F}" destId="{EB2BBD5A-7A24-43F6-A314-0059ACD98DDE}" srcOrd="1" destOrd="0" parTransId="{645D06F3-BF16-4E9D-A4AC-A1CE05518B05}" sibTransId="{56F0C061-2EBB-4AA2-AECF-D2F2729492DF}"/>
    <dgm:cxn modelId="{1C9843BE-4F74-473C-A053-B88725CA306B}" type="presOf" srcId="{E752333D-7081-4212-ADC2-D32E066F68D1}" destId="{2E08E3B3-95DC-4D81-B81F-478B232F597E}" srcOrd="1" destOrd="5" presId="urn:microsoft.com/office/officeart/2005/8/layout/cycle4"/>
    <dgm:cxn modelId="{A5918BC4-3B74-4BAE-B89E-DD05835AD98C}" type="presOf" srcId="{5DE11091-8A85-486C-82EA-117DE0A3B65E}" destId="{2B4E3B32-FCD5-4ABF-8F48-691EADF43511}" srcOrd="0" destOrd="0" presId="urn:microsoft.com/office/officeart/2005/8/layout/cycle4"/>
    <dgm:cxn modelId="{0B75F6C8-637C-4FF6-8E32-11F77A9D47AE}" type="presOf" srcId="{9B2BAC32-5167-4948-AFD2-CDF2799448DE}" destId="{2E08E3B3-95DC-4D81-B81F-478B232F597E}" srcOrd="1" destOrd="11" presId="urn:microsoft.com/office/officeart/2005/8/layout/cycle4"/>
    <dgm:cxn modelId="{F870FFC9-085C-420B-8101-E4E13A03EA55}" srcId="{D351E0AD-875D-41F9-948F-C74C85B6116F}" destId="{26D92966-394F-441C-B24D-5FB1BBA92A41}" srcOrd="2" destOrd="0" parTransId="{18334894-1DC8-4C2F-ADAC-CBD931A9A6D7}" sibTransId="{CCEFF748-4877-488D-AC08-DF908CC64994}"/>
    <dgm:cxn modelId="{7DC952CA-0BF3-4FAA-A336-784072E366CA}" srcId="{439F0DEE-3FBD-4314-8B4D-6B2DFC6E567F}" destId="{9B2BAC32-5167-4948-AFD2-CDF2799448DE}" srcOrd="11" destOrd="0" parTransId="{A9238926-F76B-42B2-AA22-58F89E0F9AA0}" sibTransId="{86A55AED-40E8-46B7-9990-44C0FE9108E0}"/>
    <dgm:cxn modelId="{366B7FCA-F1B8-48B9-8021-693A96E6796C}" type="presOf" srcId="{045EF092-1A36-4F3B-A6DF-8AB17E7BA605}" destId="{BA310624-E3E8-4F5E-9219-5D6E4A326892}" srcOrd="0" destOrd="0" presId="urn:microsoft.com/office/officeart/2005/8/layout/cycle4"/>
    <dgm:cxn modelId="{7A1671CD-BB6B-4629-8480-98AE01E287DA}" srcId="{D351E0AD-875D-41F9-948F-C74C85B6116F}" destId="{7E3C989A-F68B-4AB1-8769-BE89899C76E9}" srcOrd="0" destOrd="0" parTransId="{0F54AF77-63F7-4015-8430-9FED31A957A1}" sibTransId="{2652DFA4-E571-4305-9685-453FE04DA556}"/>
    <dgm:cxn modelId="{B02F75CD-B076-4376-9DDC-D8A59D97E35F}" type="presOf" srcId="{7E3C989A-F68B-4AB1-8769-BE89899C76E9}" destId="{74E6E49C-91E9-4E28-BCC6-6BDC10E1D9E0}" srcOrd="1" destOrd="0" presId="urn:microsoft.com/office/officeart/2005/8/layout/cycle4"/>
    <dgm:cxn modelId="{961992D3-3B75-4C27-9297-CE4B80E0B452}" type="presOf" srcId="{E7FCF885-DF22-4992-BE66-88028907A097}" destId="{74E6E49C-91E9-4E28-BCC6-6BDC10E1D9E0}" srcOrd="1" destOrd="1" presId="urn:microsoft.com/office/officeart/2005/8/layout/cycle4"/>
    <dgm:cxn modelId="{FB7461D7-1C51-4383-950B-68179E7D337F}" type="presOf" srcId="{C7ADABA5-1325-46B7-A1E5-F1F6CE522B2F}" destId="{AC896F6F-B91A-4D41-A3B1-6B6626DBE7EB}" srcOrd="1" destOrd="0" presId="urn:microsoft.com/office/officeart/2005/8/layout/cycle4"/>
    <dgm:cxn modelId="{981C1ADE-B175-4DD3-A3A2-82F5F18498ED}" srcId="{439F0DEE-3FBD-4314-8B4D-6B2DFC6E567F}" destId="{E752333D-7081-4212-ADC2-D32E066F68D1}" srcOrd="5" destOrd="0" parTransId="{380CBB55-C297-4529-BF8D-75CBAF8A7B61}" sibTransId="{1C0B8268-8EEA-47AA-BB25-40994580B1EA}"/>
    <dgm:cxn modelId="{AC0661ED-033C-49FA-8760-90ABE067CEA1}" type="presOf" srcId="{1F87AD7A-B7F5-488C-8CB6-4D9D6688C358}" destId="{2E08E3B3-95DC-4D81-B81F-478B232F597E}" srcOrd="1" destOrd="10" presId="urn:microsoft.com/office/officeart/2005/8/layout/cycle4"/>
    <dgm:cxn modelId="{A6EDDBED-DD6B-4149-BBEA-3E240554A069}" type="presOf" srcId="{FA6C5B36-7DCB-4939-9951-897DA96E2334}" destId="{F1BB7E66-8FD8-4FDA-B851-64BD95BA3705}" srcOrd="0" destOrd="0" presId="urn:microsoft.com/office/officeart/2005/8/layout/cycle4"/>
    <dgm:cxn modelId="{720526F2-09CA-43B3-ADEE-6E576F7C3268}" type="presOf" srcId="{A925A990-477B-447F-96CF-5D533DDA818F}" destId="{D8A97627-8FF6-4497-A0EF-B26F04A37765}" srcOrd="0" destOrd="0" presId="urn:microsoft.com/office/officeart/2005/8/layout/cycle4"/>
    <dgm:cxn modelId="{93A114F4-6269-4AA1-858B-801563F95F17}" srcId="{439F0DEE-3FBD-4314-8B4D-6B2DFC6E567F}" destId="{4A6767A5-A936-43FE-8B8E-C61537930103}" srcOrd="7" destOrd="0" parTransId="{081290EF-6BC4-4882-8CB0-5E0898B9CA72}" sibTransId="{1A893831-8325-42A4-9F40-8EE2D1CD5CDC}"/>
    <dgm:cxn modelId="{08AB4CF5-38CD-4CF2-A9AE-41366604C113}" type="presOf" srcId="{EEED6E8C-20F4-40ED-BD85-58B0FCD37D94}" destId="{E1750F37-13B3-49A5-B9B4-DE9E67EDE3FB}" srcOrd="0" destOrd="3" presId="urn:microsoft.com/office/officeart/2005/8/layout/cycle4"/>
    <dgm:cxn modelId="{0D7C89FF-96D6-4199-8824-C3ECA38F8E94}" type="presOf" srcId="{EB2BBD5A-7A24-43F6-A314-0059ACD98DDE}" destId="{2E08E3B3-95DC-4D81-B81F-478B232F597E}" srcOrd="1" destOrd="1" presId="urn:microsoft.com/office/officeart/2005/8/layout/cycle4"/>
    <dgm:cxn modelId="{0BF59993-9D0C-464A-83FD-89E8B4A0909A}" type="presParOf" srcId="{D8A97627-8FF6-4497-A0EF-B26F04A37765}" destId="{64962103-7E4F-4383-A1CE-A29DCF225381}" srcOrd="0" destOrd="0" presId="urn:microsoft.com/office/officeart/2005/8/layout/cycle4"/>
    <dgm:cxn modelId="{39782E68-AD00-485F-879E-672E6253C6AC}" type="presParOf" srcId="{64962103-7E4F-4383-A1CE-A29DCF225381}" destId="{026CE412-1CFD-4CB5-A4BE-FF8D16DBB759}" srcOrd="0" destOrd="0" presId="urn:microsoft.com/office/officeart/2005/8/layout/cycle4"/>
    <dgm:cxn modelId="{8D5192C8-9B79-43BD-909C-AC7FDB59330F}" type="presParOf" srcId="{026CE412-1CFD-4CB5-A4BE-FF8D16DBB759}" destId="{2B4E3B32-FCD5-4ABF-8F48-691EADF43511}" srcOrd="0" destOrd="0" presId="urn:microsoft.com/office/officeart/2005/8/layout/cycle4"/>
    <dgm:cxn modelId="{A5446EEB-1A5F-4E1D-82BC-0E1B1C3E86D0}" type="presParOf" srcId="{026CE412-1CFD-4CB5-A4BE-FF8D16DBB759}" destId="{B7ABEC3C-FCB5-4BF1-ADAF-DEAF4FA89000}" srcOrd="1" destOrd="0" presId="urn:microsoft.com/office/officeart/2005/8/layout/cycle4"/>
    <dgm:cxn modelId="{9980A05E-2185-45FA-87DA-7153D079B864}" type="presParOf" srcId="{64962103-7E4F-4383-A1CE-A29DCF225381}" destId="{729EDC63-4233-4785-90E2-6EDDAE10A2EC}" srcOrd="1" destOrd="0" presId="urn:microsoft.com/office/officeart/2005/8/layout/cycle4"/>
    <dgm:cxn modelId="{AC4A1ADC-7761-4AC3-9831-5300F83D9FE3}" type="presParOf" srcId="{729EDC63-4233-4785-90E2-6EDDAE10A2EC}" destId="{E1750F37-13B3-49A5-B9B4-DE9E67EDE3FB}" srcOrd="0" destOrd="0" presId="urn:microsoft.com/office/officeart/2005/8/layout/cycle4"/>
    <dgm:cxn modelId="{37B2B778-645D-4C2C-B88E-D7A86F739EA7}" type="presParOf" srcId="{729EDC63-4233-4785-90E2-6EDDAE10A2EC}" destId="{74E6E49C-91E9-4E28-BCC6-6BDC10E1D9E0}" srcOrd="1" destOrd="0" presId="urn:microsoft.com/office/officeart/2005/8/layout/cycle4"/>
    <dgm:cxn modelId="{B8D36A5F-BB88-4B9D-9CEB-FE23BC466025}" type="presParOf" srcId="{64962103-7E4F-4383-A1CE-A29DCF225381}" destId="{78DF9C43-DC54-430C-B74A-9104360BAF1C}" srcOrd="2" destOrd="0" presId="urn:microsoft.com/office/officeart/2005/8/layout/cycle4"/>
    <dgm:cxn modelId="{93B843C5-F834-4022-84F5-2B06B2CF4CA3}" type="presParOf" srcId="{78DF9C43-DC54-430C-B74A-9104360BAF1C}" destId="{26BB3783-EF5E-4A14-BBD6-80D88FA8066B}" srcOrd="0" destOrd="0" presId="urn:microsoft.com/office/officeart/2005/8/layout/cycle4"/>
    <dgm:cxn modelId="{8123C873-4FDD-4C72-B2F0-F78E92EC8122}" type="presParOf" srcId="{78DF9C43-DC54-430C-B74A-9104360BAF1C}" destId="{AC896F6F-B91A-4D41-A3B1-6B6626DBE7EB}" srcOrd="1" destOrd="0" presId="urn:microsoft.com/office/officeart/2005/8/layout/cycle4"/>
    <dgm:cxn modelId="{740E7D64-EB9B-4A7A-8972-AB45F74D1A69}" type="presParOf" srcId="{64962103-7E4F-4383-A1CE-A29DCF225381}" destId="{54B8834A-9E60-4EA0-822C-A742ED6D156B}" srcOrd="3" destOrd="0" presId="urn:microsoft.com/office/officeart/2005/8/layout/cycle4"/>
    <dgm:cxn modelId="{21B18E9E-4B00-4D76-A858-0A88110154E1}" type="presParOf" srcId="{54B8834A-9E60-4EA0-822C-A742ED6D156B}" destId="{BA310624-E3E8-4F5E-9219-5D6E4A326892}" srcOrd="0" destOrd="0" presId="urn:microsoft.com/office/officeart/2005/8/layout/cycle4"/>
    <dgm:cxn modelId="{C801C2F1-A212-4120-9260-0E392CF679E9}" type="presParOf" srcId="{54B8834A-9E60-4EA0-822C-A742ED6D156B}" destId="{2E08E3B3-95DC-4D81-B81F-478B232F597E}" srcOrd="1" destOrd="0" presId="urn:microsoft.com/office/officeart/2005/8/layout/cycle4"/>
    <dgm:cxn modelId="{FBC9582A-F64C-4AA3-82D2-7D3B1B392F05}" type="presParOf" srcId="{64962103-7E4F-4383-A1CE-A29DCF225381}" destId="{CC176E80-A00B-408B-B54C-D6646663637E}" srcOrd="4" destOrd="0" presId="urn:microsoft.com/office/officeart/2005/8/layout/cycle4"/>
    <dgm:cxn modelId="{0C936C7B-38C0-4CFE-BE47-7FBC5D8CD30F}" type="presParOf" srcId="{D8A97627-8FF6-4497-A0EF-B26F04A37765}" destId="{66D3B742-E962-4E7D-A60F-7050F8C421B1}" srcOrd="1" destOrd="0" presId="urn:microsoft.com/office/officeart/2005/8/layout/cycle4"/>
    <dgm:cxn modelId="{FF3E61EE-26DD-4AAA-A58C-59B3A01009F1}" type="presParOf" srcId="{66D3B742-E962-4E7D-A60F-7050F8C421B1}" destId="{F1BB7E66-8FD8-4FDA-B851-64BD95BA3705}" srcOrd="0" destOrd="0" presId="urn:microsoft.com/office/officeart/2005/8/layout/cycle4"/>
    <dgm:cxn modelId="{0A6272F1-7EDE-443A-AF5A-D5DD3658A594}" type="presParOf" srcId="{66D3B742-E962-4E7D-A60F-7050F8C421B1}" destId="{529217AC-87FF-4C73-96FD-180C5E8CE04E}" srcOrd="1" destOrd="0" presId="urn:microsoft.com/office/officeart/2005/8/layout/cycle4"/>
    <dgm:cxn modelId="{00190334-86FF-45FA-8D9D-4842995B85D5}" type="presParOf" srcId="{66D3B742-E962-4E7D-A60F-7050F8C421B1}" destId="{A486C669-89AF-4C3D-8CCC-29C89DBD8ECC}" srcOrd="2" destOrd="0" presId="urn:microsoft.com/office/officeart/2005/8/layout/cycle4"/>
    <dgm:cxn modelId="{C026732A-5BD7-48F9-9B11-93EE56501041}" type="presParOf" srcId="{66D3B742-E962-4E7D-A60F-7050F8C421B1}" destId="{E7686031-25D7-466A-8F34-CC8570788696}" srcOrd="3" destOrd="0" presId="urn:microsoft.com/office/officeart/2005/8/layout/cycle4"/>
    <dgm:cxn modelId="{5E9B53AC-8FA1-4DB9-88AF-24EA447A6530}" type="presParOf" srcId="{66D3B742-E962-4E7D-A60F-7050F8C421B1}" destId="{BBD10F12-DA46-4904-A7F2-90B3AC656DBB}" srcOrd="4" destOrd="0" presId="urn:microsoft.com/office/officeart/2005/8/layout/cycle4"/>
    <dgm:cxn modelId="{EF487E4E-334D-4DB5-8C8D-E95237EEBED0}" type="presParOf" srcId="{D8A97627-8FF6-4497-A0EF-B26F04A37765}" destId="{DD84339F-4B56-4E34-8BA7-36BE109B465C}" srcOrd="2" destOrd="0" presId="urn:microsoft.com/office/officeart/2005/8/layout/cycle4"/>
    <dgm:cxn modelId="{DAC58FD5-7496-495E-ABD5-D121381AC856}" type="presParOf" srcId="{D8A97627-8FF6-4497-A0EF-B26F04A37765}" destId="{12D3935F-F931-4D1E-8C8E-EFFFFEB8CCE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B3783-EF5E-4A14-BBD6-80D88FA8066B}">
      <dsp:nvSpPr>
        <dsp:cNvPr id="0" name=""/>
        <dsp:cNvSpPr/>
      </dsp:nvSpPr>
      <dsp:spPr>
        <a:xfrm>
          <a:off x="3386231" y="3110260"/>
          <a:ext cx="2075431" cy="1344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MX" sz="600" kern="1200" dirty="0"/>
            <a:t>Premura</a:t>
          </a:r>
          <a:endParaRPr lang="en-US" sz="600" kern="1200" dirty="0"/>
        </a:p>
        <a:p>
          <a:pPr marL="57150" lvl="1" indent="-57150" algn="l" defTabSz="266700">
            <a:lnSpc>
              <a:spcPct val="90000"/>
            </a:lnSpc>
            <a:spcBef>
              <a:spcPct val="0"/>
            </a:spcBef>
            <a:spcAft>
              <a:spcPct val="15000"/>
            </a:spcAft>
            <a:buChar char="•"/>
          </a:pPr>
          <a:r>
            <a:rPr lang="es-MX" sz="600" kern="1200" dirty="0"/>
            <a:t>Cohesión</a:t>
          </a:r>
          <a:endParaRPr lang="en-US" sz="600" kern="1200" dirty="0"/>
        </a:p>
        <a:p>
          <a:pPr marL="57150" lvl="1" indent="-57150" algn="l" defTabSz="266700">
            <a:lnSpc>
              <a:spcPct val="90000"/>
            </a:lnSpc>
            <a:spcBef>
              <a:spcPct val="0"/>
            </a:spcBef>
            <a:spcAft>
              <a:spcPct val="15000"/>
            </a:spcAft>
            <a:buChar char="•"/>
          </a:pPr>
          <a:r>
            <a:rPr lang="es-MX" sz="600" kern="1200" dirty="0"/>
            <a:t>Visión</a:t>
          </a:r>
          <a:endParaRPr lang="en-US" sz="600" kern="1200" dirty="0"/>
        </a:p>
        <a:p>
          <a:pPr marL="57150" lvl="1" indent="-57150" algn="l" defTabSz="266700">
            <a:lnSpc>
              <a:spcPct val="90000"/>
            </a:lnSpc>
            <a:spcBef>
              <a:spcPct val="0"/>
            </a:spcBef>
            <a:spcAft>
              <a:spcPct val="15000"/>
            </a:spcAft>
            <a:buChar char="•"/>
          </a:pPr>
          <a:r>
            <a:rPr lang="es-MX" sz="600" kern="1200" dirty="0"/>
            <a:t>Comunicar</a:t>
          </a:r>
          <a:endParaRPr lang="en-US" sz="600" kern="1200" dirty="0"/>
        </a:p>
        <a:p>
          <a:pPr marL="57150" lvl="1" indent="-57150" algn="l" defTabSz="266700">
            <a:lnSpc>
              <a:spcPct val="90000"/>
            </a:lnSpc>
            <a:spcBef>
              <a:spcPct val="0"/>
            </a:spcBef>
            <a:spcAft>
              <a:spcPct val="15000"/>
            </a:spcAft>
            <a:buChar char="•"/>
          </a:pPr>
          <a:r>
            <a:rPr lang="es-MX" sz="600" kern="1200" dirty="0" err="1"/>
            <a:t>Facultamiento</a:t>
          </a:r>
          <a:endParaRPr lang="en-US" sz="600" kern="1200" dirty="0"/>
        </a:p>
        <a:p>
          <a:pPr marL="57150" lvl="1" indent="-57150" algn="l" defTabSz="266700">
            <a:lnSpc>
              <a:spcPct val="90000"/>
            </a:lnSpc>
            <a:spcBef>
              <a:spcPct val="0"/>
            </a:spcBef>
            <a:spcAft>
              <a:spcPct val="15000"/>
            </a:spcAft>
            <a:buChar char="•"/>
          </a:pPr>
          <a:r>
            <a:rPr lang="es-MX" sz="600" kern="1200" dirty="0"/>
            <a:t>Logros al corto plazo</a:t>
          </a:r>
          <a:endParaRPr lang="en-US" sz="600" kern="1200" dirty="0"/>
        </a:p>
        <a:p>
          <a:pPr marL="57150" lvl="1" indent="-57150" algn="l" defTabSz="266700">
            <a:lnSpc>
              <a:spcPct val="90000"/>
            </a:lnSpc>
            <a:spcBef>
              <a:spcPct val="0"/>
            </a:spcBef>
            <a:spcAft>
              <a:spcPct val="15000"/>
            </a:spcAft>
            <a:buChar char="•"/>
          </a:pPr>
          <a:r>
            <a:rPr lang="es-MX" sz="600" kern="1200" dirty="0"/>
            <a:t>Consolidas pequeñas ganancias</a:t>
          </a:r>
          <a:endParaRPr lang="en-US" sz="600" kern="1200" dirty="0"/>
        </a:p>
        <a:p>
          <a:pPr marL="57150" lvl="1" indent="-57150" algn="l" defTabSz="266700">
            <a:lnSpc>
              <a:spcPct val="90000"/>
            </a:lnSpc>
            <a:spcBef>
              <a:spcPct val="0"/>
            </a:spcBef>
            <a:spcAft>
              <a:spcPct val="15000"/>
            </a:spcAft>
            <a:buChar char="•"/>
          </a:pPr>
          <a:r>
            <a:rPr lang="es-MX" sz="600" kern="1200" dirty="0"/>
            <a:t>Creas cultura</a:t>
          </a:r>
          <a:endParaRPr lang="en-US" sz="600" kern="1200" dirty="0"/>
        </a:p>
        <a:p>
          <a:pPr marL="57150" lvl="1" indent="-57150" algn="l" defTabSz="266700">
            <a:lnSpc>
              <a:spcPct val="90000"/>
            </a:lnSpc>
            <a:spcBef>
              <a:spcPct val="0"/>
            </a:spcBef>
            <a:spcAft>
              <a:spcPct val="15000"/>
            </a:spcAft>
            <a:buChar char="•"/>
          </a:pPr>
          <a:endParaRPr lang="en-US" sz="600" kern="1200" dirty="0"/>
        </a:p>
      </dsp:txBody>
      <dsp:txXfrm>
        <a:off x="4038392" y="3475895"/>
        <a:ext cx="1393738" cy="949243"/>
      </dsp:txXfrm>
    </dsp:sp>
    <dsp:sp modelId="{BA310624-E3E8-4F5E-9219-5D6E4A326892}">
      <dsp:nvSpPr>
        <dsp:cNvPr id="0" name=""/>
        <dsp:cNvSpPr/>
      </dsp:nvSpPr>
      <dsp:spPr>
        <a:xfrm>
          <a:off x="0" y="3110260"/>
          <a:ext cx="2075431" cy="1344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MX" sz="600" kern="1200" dirty="0"/>
            <a:t>¿Conoces la terapia </a:t>
          </a:r>
          <a:r>
            <a:rPr lang="es-MX" sz="600" kern="1200" dirty="0" err="1"/>
            <a:t>Trec</a:t>
          </a:r>
          <a:r>
            <a:rPr lang="es-MX" sz="600" kern="1200" dirty="0"/>
            <a:t>?</a:t>
          </a:r>
          <a:endParaRPr lang="en-US" sz="600" kern="1200" dirty="0"/>
        </a:p>
        <a:p>
          <a:pPr marL="57150" lvl="1" indent="-57150" algn="l" defTabSz="266700">
            <a:lnSpc>
              <a:spcPct val="90000"/>
            </a:lnSpc>
            <a:spcBef>
              <a:spcPct val="0"/>
            </a:spcBef>
            <a:spcAft>
              <a:spcPct val="15000"/>
            </a:spcAft>
            <a:buChar char="•"/>
          </a:pPr>
          <a:r>
            <a:rPr lang="es-MX" sz="600" kern="1200" dirty="0"/>
            <a:t>Racional, Emotiva, Conductual</a:t>
          </a:r>
          <a:endParaRPr lang="en-US" sz="600" kern="1200" dirty="0"/>
        </a:p>
        <a:p>
          <a:pPr marL="57150" lvl="1" indent="-57150" algn="l" defTabSz="266700">
            <a:lnSpc>
              <a:spcPct val="90000"/>
            </a:lnSpc>
            <a:spcBef>
              <a:spcPct val="0"/>
            </a:spcBef>
            <a:spcAft>
              <a:spcPct val="15000"/>
            </a:spcAft>
            <a:buChar char="•"/>
          </a:pPr>
          <a:r>
            <a:rPr lang="es-MX" sz="600" kern="1200" dirty="0"/>
            <a:t>Adversidad, Creencias, Consecuencias</a:t>
          </a:r>
          <a:endParaRPr lang="en-US" sz="600" kern="1200" dirty="0"/>
        </a:p>
        <a:p>
          <a:pPr marL="57150" lvl="1" indent="-57150" algn="l" defTabSz="266700">
            <a:lnSpc>
              <a:spcPct val="90000"/>
            </a:lnSpc>
            <a:spcBef>
              <a:spcPct val="0"/>
            </a:spcBef>
            <a:spcAft>
              <a:spcPct val="15000"/>
            </a:spcAft>
            <a:buChar char="•"/>
          </a:pPr>
          <a:r>
            <a:rPr lang="es-MX" sz="600" kern="1200" dirty="0"/>
            <a:t>¡Discusión y Resolución!</a:t>
          </a:r>
          <a:endParaRPr lang="en-US" sz="600" kern="1200" dirty="0"/>
        </a:p>
        <a:p>
          <a:pPr marL="57150" lvl="1" indent="-57150" algn="l" defTabSz="266700">
            <a:lnSpc>
              <a:spcPct val="90000"/>
            </a:lnSpc>
            <a:spcBef>
              <a:spcPct val="0"/>
            </a:spcBef>
            <a:spcAft>
              <a:spcPct val="15000"/>
            </a:spcAft>
            <a:buChar char="•"/>
          </a:pPr>
          <a:r>
            <a:rPr lang="es-MX" sz="600" kern="1200" dirty="0"/>
            <a:t>¿Puedes limpiar tu stress y miedos?</a:t>
          </a:r>
          <a:endParaRPr lang="en-US" sz="600" kern="1200" dirty="0"/>
        </a:p>
      </dsp:txBody>
      <dsp:txXfrm>
        <a:off x="29532" y="3475895"/>
        <a:ext cx="1393738" cy="949243"/>
      </dsp:txXfrm>
    </dsp:sp>
    <dsp:sp modelId="{E1750F37-13B3-49A5-B9B4-DE9E67EDE3FB}">
      <dsp:nvSpPr>
        <dsp:cNvPr id="0" name=""/>
        <dsp:cNvSpPr/>
      </dsp:nvSpPr>
      <dsp:spPr>
        <a:xfrm>
          <a:off x="3386231" y="253390"/>
          <a:ext cx="2075431" cy="1344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MX" sz="600" kern="1200" dirty="0"/>
            <a:t>¿Diagnosticas, anticipas, defines metas, objetivos?</a:t>
          </a:r>
          <a:endParaRPr lang="en-US" sz="600" kern="1200" dirty="0"/>
        </a:p>
        <a:p>
          <a:pPr marL="57150" lvl="1" indent="-57150" algn="l" defTabSz="266700">
            <a:lnSpc>
              <a:spcPct val="90000"/>
            </a:lnSpc>
            <a:spcBef>
              <a:spcPct val="0"/>
            </a:spcBef>
            <a:spcAft>
              <a:spcPct val="15000"/>
            </a:spcAft>
            <a:buChar char="•"/>
          </a:pPr>
          <a:r>
            <a:rPr lang="es-MX" sz="600" kern="1200" dirty="0"/>
            <a:t>¿Puedes enunciar una estrategia?</a:t>
          </a:r>
          <a:endParaRPr lang="en-US" sz="600" kern="1200" dirty="0"/>
        </a:p>
        <a:p>
          <a:pPr marL="57150" lvl="1" indent="-57150" algn="l" defTabSz="266700">
            <a:lnSpc>
              <a:spcPct val="90000"/>
            </a:lnSpc>
            <a:spcBef>
              <a:spcPct val="0"/>
            </a:spcBef>
            <a:spcAft>
              <a:spcPct val="15000"/>
            </a:spcAft>
            <a:buChar char="•"/>
          </a:pPr>
          <a:r>
            <a:rPr lang="es-MX" sz="600" kern="1200" dirty="0"/>
            <a:t>¿Tienes objetividad para evaluarla?</a:t>
          </a:r>
          <a:endParaRPr lang="en-US" sz="600" kern="1200" dirty="0"/>
        </a:p>
        <a:p>
          <a:pPr marL="57150" lvl="1" indent="-57150" algn="l" defTabSz="266700">
            <a:lnSpc>
              <a:spcPct val="90000"/>
            </a:lnSpc>
            <a:spcBef>
              <a:spcPct val="0"/>
            </a:spcBef>
            <a:spcAft>
              <a:spcPct val="15000"/>
            </a:spcAft>
            <a:buChar char="•"/>
          </a:pPr>
          <a:endParaRPr lang="en-US" sz="600" kern="1200" dirty="0"/>
        </a:p>
      </dsp:txBody>
      <dsp:txXfrm>
        <a:off x="4038392" y="282922"/>
        <a:ext cx="1393738" cy="949243"/>
      </dsp:txXfrm>
    </dsp:sp>
    <dsp:sp modelId="{2B4E3B32-FCD5-4ABF-8F48-691EADF43511}">
      <dsp:nvSpPr>
        <dsp:cNvPr id="0" name=""/>
        <dsp:cNvSpPr/>
      </dsp:nvSpPr>
      <dsp:spPr>
        <a:xfrm>
          <a:off x="0" y="253390"/>
          <a:ext cx="2075431" cy="1344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MX" sz="600" kern="1200" dirty="0"/>
            <a:t>¿Eres un tejedor de redes internas y externas?</a:t>
          </a:r>
          <a:endParaRPr lang="en-US" sz="600" kern="1200" dirty="0"/>
        </a:p>
        <a:p>
          <a:pPr marL="57150" lvl="1" indent="-57150" algn="l" defTabSz="266700">
            <a:lnSpc>
              <a:spcPct val="90000"/>
            </a:lnSpc>
            <a:spcBef>
              <a:spcPct val="0"/>
            </a:spcBef>
            <a:spcAft>
              <a:spcPct val="15000"/>
            </a:spcAft>
            <a:buChar char="•"/>
          </a:pPr>
          <a:r>
            <a:rPr lang="es-MX" sz="600" kern="1200" dirty="0"/>
            <a:t>¿Piensas como el uno se articula con el todo?</a:t>
          </a:r>
          <a:endParaRPr lang="en-US" sz="600" kern="1200" dirty="0"/>
        </a:p>
      </dsp:txBody>
      <dsp:txXfrm>
        <a:off x="29532" y="282922"/>
        <a:ext cx="1393738" cy="949243"/>
      </dsp:txXfrm>
    </dsp:sp>
    <dsp:sp modelId="{F1BB7E66-8FD8-4FDA-B851-64BD95BA3705}">
      <dsp:nvSpPr>
        <dsp:cNvPr id="0" name=""/>
        <dsp:cNvSpPr/>
      </dsp:nvSpPr>
      <dsp:spPr>
        <a:xfrm>
          <a:off x="849535" y="492863"/>
          <a:ext cx="1859411" cy="1819153"/>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1.Integrar/</a:t>
          </a:r>
        </a:p>
        <a:p>
          <a:pPr marL="0" lvl="0" indent="0" algn="ctr" defTabSz="800100">
            <a:lnSpc>
              <a:spcPct val="90000"/>
            </a:lnSpc>
            <a:spcBef>
              <a:spcPct val="0"/>
            </a:spcBef>
            <a:spcAft>
              <a:spcPct val="35000"/>
            </a:spcAft>
            <a:buNone/>
          </a:pPr>
          <a:r>
            <a:rPr lang="es-MX" sz="1800" kern="1200" dirty="0"/>
            <a:t>Relacionar</a:t>
          </a:r>
          <a:endParaRPr lang="en-US" sz="1800" kern="1200" dirty="0"/>
        </a:p>
      </dsp:txBody>
      <dsp:txXfrm>
        <a:off x="1394144" y="1025681"/>
        <a:ext cx="1314802" cy="1286335"/>
      </dsp:txXfrm>
    </dsp:sp>
    <dsp:sp modelId="{529217AC-87FF-4C73-96FD-180C5E8CE04E}">
      <dsp:nvSpPr>
        <dsp:cNvPr id="0" name=""/>
        <dsp:cNvSpPr/>
      </dsp:nvSpPr>
      <dsp:spPr>
        <a:xfrm rot="5400000">
          <a:off x="2772844" y="492863"/>
          <a:ext cx="1819153" cy="1819153"/>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2. Estratégicamente Diseñar</a:t>
          </a:r>
          <a:endParaRPr lang="en-US" sz="1400" kern="1200" dirty="0"/>
        </a:p>
      </dsp:txBody>
      <dsp:txXfrm rot="-5400000">
        <a:off x="2772844" y="1025681"/>
        <a:ext cx="1286335" cy="1286335"/>
      </dsp:txXfrm>
    </dsp:sp>
    <dsp:sp modelId="{A486C669-89AF-4C3D-8CCC-29C89DBD8ECC}">
      <dsp:nvSpPr>
        <dsp:cNvPr id="0" name=""/>
        <dsp:cNvSpPr/>
      </dsp:nvSpPr>
      <dsp:spPr>
        <a:xfrm rot="10800000">
          <a:off x="2772844" y="2396043"/>
          <a:ext cx="1819153" cy="1819153"/>
        </a:xfrm>
        <a:prstGeom prst="pieWedg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t>4.Gestionar el Cambio</a:t>
          </a:r>
          <a:endParaRPr lang="en-US" sz="1200" kern="1200" dirty="0"/>
        </a:p>
      </dsp:txBody>
      <dsp:txXfrm rot="10800000">
        <a:off x="2772844" y="2396043"/>
        <a:ext cx="1286335" cy="1286335"/>
      </dsp:txXfrm>
    </dsp:sp>
    <dsp:sp modelId="{E7686031-25D7-466A-8F34-CC8570788696}">
      <dsp:nvSpPr>
        <dsp:cNvPr id="0" name=""/>
        <dsp:cNvSpPr/>
      </dsp:nvSpPr>
      <dsp:spPr>
        <a:xfrm rot="16200000">
          <a:off x="869664" y="2396043"/>
          <a:ext cx="1819153" cy="1819153"/>
        </a:xfrm>
        <a:prstGeom prst="pieWedg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t>3.Autoconciencia</a:t>
          </a:r>
          <a:endParaRPr lang="en-US" sz="1200" kern="1200" dirty="0"/>
        </a:p>
      </dsp:txBody>
      <dsp:txXfrm rot="5400000">
        <a:off x="1402482" y="2396043"/>
        <a:ext cx="1286335" cy="1286335"/>
      </dsp:txXfrm>
    </dsp:sp>
    <dsp:sp modelId="{DD84339F-4B56-4E34-8BA7-36BE109B465C}">
      <dsp:nvSpPr>
        <dsp:cNvPr id="0" name=""/>
        <dsp:cNvSpPr/>
      </dsp:nvSpPr>
      <dsp:spPr>
        <a:xfrm>
          <a:off x="2416785" y="1975915"/>
          <a:ext cx="628091" cy="54616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3935F-F931-4D1E-8C8E-EFFFFEB8CCEB}">
      <dsp:nvSpPr>
        <dsp:cNvPr id="0" name=""/>
        <dsp:cNvSpPr/>
      </dsp:nvSpPr>
      <dsp:spPr>
        <a:xfrm rot="10800000">
          <a:off x="2416785" y="2185979"/>
          <a:ext cx="628091" cy="54616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B3783-EF5E-4A14-BBD6-80D88FA8066B}">
      <dsp:nvSpPr>
        <dsp:cNvPr id="0" name=""/>
        <dsp:cNvSpPr/>
      </dsp:nvSpPr>
      <dsp:spPr>
        <a:xfrm>
          <a:off x="4579646" y="2233114"/>
          <a:ext cx="2605052" cy="25744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“En la era de Creación de Contenido: gana quien tenga la mejor historia. Por eso es fundamental aprender a contar la nuestra” </a:t>
          </a:r>
          <a:r>
            <a:rPr lang="es-MX" sz="1400" kern="1200" dirty="0" err="1"/>
            <a:t>Bobette</a:t>
          </a:r>
          <a:r>
            <a:rPr lang="es-MX" sz="1400" kern="1200" dirty="0"/>
            <a:t> </a:t>
          </a:r>
          <a:r>
            <a:rPr lang="es-MX" sz="1400" kern="1200" dirty="0" err="1"/>
            <a:t>Buster</a:t>
          </a:r>
          <a:r>
            <a:rPr lang="es-MX" sz="1400" kern="1200" dirty="0"/>
            <a:t>.</a:t>
          </a:r>
          <a:endParaRPr lang="en-US" sz="1400" kern="1200" dirty="0"/>
        </a:p>
      </dsp:txBody>
      <dsp:txXfrm>
        <a:off x="5414572" y="2930134"/>
        <a:ext cx="1716716" cy="1824010"/>
      </dsp:txXfrm>
    </dsp:sp>
    <dsp:sp modelId="{BA310624-E3E8-4F5E-9219-5D6E4A326892}">
      <dsp:nvSpPr>
        <dsp:cNvPr id="0" name=""/>
        <dsp:cNvSpPr/>
      </dsp:nvSpPr>
      <dsp:spPr>
        <a:xfrm>
          <a:off x="0" y="2184621"/>
          <a:ext cx="2796248" cy="26584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MX" sz="900" kern="1200" dirty="0"/>
            <a:t>Curioso Implacable</a:t>
          </a:r>
          <a:endParaRPr lang="en-US" sz="900" kern="1200" dirty="0"/>
        </a:p>
        <a:p>
          <a:pPr marL="57150" lvl="1" indent="-57150" algn="l" defTabSz="400050">
            <a:lnSpc>
              <a:spcPct val="90000"/>
            </a:lnSpc>
            <a:spcBef>
              <a:spcPct val="0"/>
            </a:spcBef>
            <a:spcAft>
              <a:spcPct val="15000"/>
            </a:spcAft>
            <a:buChar char="•"/>
          </a:pPr>
          <a:r>
            <a:rPr lang="es-MX" sz="900" kern="1200" dirty="0"/>
            <a:t>¿Ves más? (un chef como comensal)</a:t>
          </a:r>
          <a:endParaRPr lang="en-US" sz="900" kern="1200" dirty="0"/>
        </a:p>
        <a:p>
          <a:pPr marL="57150" lvl="1" indent="-57150" algn="l" defTabSz="400050">
            <a:lnSpc>
              <a:spcPct val="90000"/>
            </a:lnSpc>
            <a:spcBef>
              <a:spcPct val="0"/>
            </a:spcBef>
            <a:spcAft>
              <a:spcPct val="15000"/>
            </a:spcAft>
            <a:buChar char="•"/>
          </a:pPr>
          <a:r>
            <a:rPr lang="es-MX" sz="900" kern="1200" dirty="0"/>
            <a:t>¿Piensas en grande?</a:t>
          </a:r>
          <a:endParaRPr lang="en-US" sz="900" kern="1200" dirty="0"/>
        </a:p>
        <a:p>
          <a:pPr marL="57150" lvl="1" indent="-57150" algn="l" defTabSz="400050">
            <a:lnSpc>
              <a:spcPct val="90000"/>
            </a:lnSpc>
            <a:spcBef>
              <a:spcPct val="0"/>
            </a:spcBef>
            <a:spcAft>
              <a:spcPct val="15000"/>
            </a:spcAft>
            <a:buChar char="•"/>
          </a:pPr>
          <a:r>
            <a:rPr lang="es-MX" sz="900" kern="1200" dirty="0"/>
            <a:t>¿Estableces conexiones?</a:t>
          </a:r>
          <a:endParaRPr lang="en-US" sz="900" kern="1200" dirty="0"/>
        </a:p>
        <a:p>
          <a:pPr marL="57150" lvl="1" indent="-57150" algn="l" defTabSz="400050">
            <a:lnSpc>
              <a:spcPct val="90000"/>
            </a:lnSpc>
            <a:spcBef>
              <a:spcPct val="0"/>
            </a:spcBef>
            <a:spcAft>
              <a:spcPct val="15000"/>
            </a:spcAft>
            <a:buChar char="•"/>
          </a:pPr>
          <a:r>
            <a:rPr lang="es-MX" sz="900" kern="1200" dirty="0"/>
            <a:t>Prosperar entre la ambigüedad e incertidumbre</a:t>
          </a:r>
          <a:endParaRPr lang="en-US" sz="900" kern="1200" dirty="0"/>
        </a:p>
        <a:p>
          <a:pPr marL="57150" lvl="1" indent="-57150" algn="l" defTabSz="400050">
            <a:lnSpc>
              <a:spcPct val="90000"/>
            </a:lnSpc>
            <a:spcBef>
              <a:spcPct val="0"/>
            </a:spcBef>
            <a:spcAft>
              <a:spcPct val="15000"/>
            </a:spcAft>
            <a:buChar char="•"/>
          </a:pPr>
          <a:r>
            <a:rPr lang="es-MX" sz="900" kern="1200" dirty="0"/>
            <a:t>¿Valeroso?</a:t>
          </a:r>
          <a:endParaRPr lang="en-US" sz="900" kern="1200" dirty="0"/>
        </a:p>
        <a:p>
          <a:pPr marL="57150" lvl="1" indent="-57150" algn="l" defTabSz="400050">
            <a:lnSpc>
              <a:spcPct val="90000"/>
            </a:lnSpc>
            <a:spcBef>
              <a:spcPct val="0"/>
            </a:spcBef>
            <a:spcAft>
              <a:spcPct val="15000"/>
            </a:spcAft>
            <a:buChar char="•"/>
          </a:pPr>
          <a:r>
            <a:rPr lang="es-MX" sz="900" kern="1200" dirty="0"/>
            <a:t>¿Ilustrado?</a:t>
          </a:r>
          <a:endParaRPr lang="en-US" sz="900" kern="1200" dirty="0"/>
        </a:p>
        <a:p>
          <a:pPr marL="57150" lvl="1" indent="-57150" algn="l" defTabSz="400050">
            <a:lnSpc>
              <a:spcPct val="90000"/>
            </a:lnSpc>
            <a:spcBef>
              <a:spcPct val="0"/>
            </a:spcBef>
            <a:spcAft>
              <a:spcPct val="15000"/>
            </a:spcAft>
            <a:buChar char="•"/>
          </a:pPr>
          <a:r>
            <a:rPr lang="es-MX" sz="900" kern="1200" dirty="0"/>
            <a:t>¿Te diviertes?</a:t>
          </a:r>
          <a:endParaRPr lang="en-US" sz="900" kern="1200" dirty="0"/>
        </a:p>
        <a:p>
          <a:pPr marL="57150" lvl="1" indent="-57150" algn="l" defTabSz="400050">
            <a:lnSpc>
              <a:spcPct val="90000"/>
            </a:lnSpc>
            <a:spcBef>
              <a:spcPct val="0"/>
            </a:spcBef>
            <a:spcAft>
              <a:spcPct val="15000"/>
            </a:spcAft>
            <a:buChar char="•"/>
          </a:pPr>
          <a:r>
            <a:rPr lang="es-MX" sz="900" kern="1200" dirty="0"/>
            <a:t>¿Fluyes?</a:t>
          </a:r>
          <a:endParaRPr lang="en-US" sz="900" kern="1200" dirty="0"/>
        </a:p>
        <a:p>
          <a:pPr marL="57150" lvl="1" indent="-57150" algn="l" defTabSz="400050">
            <a:lnSpc>
              <a:spcPct val="90000"/>
            </a:lnSpc>
            <a:spcBef>
              <a:spcPct val="0"/>
            </a:spcBef>
            <a:spcAft>
              <a:spcPct val="15000"/>
            </a:spcAft>
            <a:buChar char="•"/>
          </a:pPr>
          <a:r>
            <a:rPr lang="es-MX" sz="900" kern="1200" dirty="0"/>
            <a:t>¿Buscas lo desconocido?</a:t>
          </a:r>
          <a:endParaRPr lang="en-US" sz="900" kern="1200" dirty="0"/>
        </a:p>
        <a:p>
          <a:pPr marL="57150" lvl="1" indent="-57150" algn="l" defTabSz="400050">
            <a:lnSpc>
              <a:spcPct val="90000"/>
            </a:lnSpc>
            <a:spcBef>
              <a:spcPct val="0"/>
            </a:spcBef>
            <a:spcAft>
              <a:spcPct val="15000"/>
            </a:spcAft>
            <a:buChar char="•"/>
          </a:pPr>
          <a:r>
            <a:rPr lang="es-MX" sz="900" kern="1200" dirty="0"/>
            <a:t>¿Pasión?</a:t>
          </a:r>
          <a:endParaRPr lang="en-US" sz="900" kern="1200" dirty="0"/>
        </a:p>
        <a:p>
          <a:pPr marL="114300" lvl="1" indent="-114300" algn="l" defTabSz="622300">
            <a:lnSpc>
              <a:spcPct val="90000"/>
            </a:lnSpc>
            <a:spcBef>
              <a:spcPct val="0"/>
            </a:spcBef>
            <a:spcAft>
              <a:spcPct val="15000"/>
            </a:spcAft>
            <a:buChar char="•"/>
          </a:pPr>
          <a:endParaRPr lang="en-US" sz="1400" kern="1200" dirty="0"/>
        </a:p>
      </dsp:txBody>
      <dsp:txXfrm>
        <a:off x="57330" y="2906559"/>
        <a:ext cx="1842714" cy="1879165"/>
      </dsp:txXfrm>
    </dsp:sp>
    <dsp:sp modelId="{E1750F37-13B3-49A5-B9B4-DE9E67EDE3FB}">
      <dsp:nvSpPr>
        <dsp:cNvPr id="0" name=""/>
        <dsp:cNvSpPr/>
      </dsp:nvSpPr>
      <dsp:spPr>
        <a:xfrm>
          <a:off x="4552603" y="-281963"/>
          <a:ext cx="2372893" cy="17936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a:t>¿Tú y tu empresa son la mejor versión de ustedes mismos?</a:t>
          </a:r>
          <a:endParaRPr lang="en-US" sz="1100" kern="1200" dirty="0"/>
        </a:p>
        <a:p>
          <a:pPr marL="57150" lvl="1" indent="-57150" algn="l" defTabSz="488950">
            <a:lnSpc>
              <a:spcPct val="90000"/>
            </a:lnSpc>
            <a:spcBef>
              <a:spcPct val="0"/>
            </a:spcBef>
            <a:spcAft>
              <a:spcPct val="15000"/>
            </a:spcAft>
            <a:buChar char="•"/>
          </a:pPr>
          <a:r>
            <a:rPr lang="es-MX" sz="1100" kern="1200" dirty="0"/>
            <a:t>¿En este momento tú y tu empresa eres capaz de decir con fluidez y de forma clara y atractiva a qué te dedicas?</a:t>
          </a:r>
          <a:endParaRPr lang="en-US" sz="1100" kern="1200" dirty="0"/>
        </a:p>
        <a:p>
          <a:pPr marL="57150" lvl="1" indent="-57150" algn="l" defTabSz="488950">
            <a:lnSpc>
              <a:spcPct val="90000"/>
            </a:lnSpc>
            <a:spcBef>
              <a:spcPct val="0"/>
            </a:spcBef>
            <a:spcAft>
              <a:spcPct val="15000"/>
            </a:spcAft>
            <a:buChar char="•"/>
          </a:pPr>
          <a:r>
            <a:rPr lang="es-MX" sz="1100" kern="1200" dirty="0"/>
            <a:t>¿Podrías crear y encabezar </a:t>
          </a:r>
          <a:r>
            <a:rPr lang="es-MX" sz="1200" kern="1200" dirty="0"/>
            <a:t>una buena categoría?</a:t>
          </a:r>
          <a:endParaRPr lang="en-US" sz="1200" kern="1200" dirty="0"/>
        </a:p>
        <a:p>
          <a:pPr marL="171450" lvl="1" indent="-171450" algn="l" defTabSz="800100">
            <a:lnSpc>
              <a:spcPct val="90000"/>
            </a:lnSpc>
            <a:spcBef>
              <a:spcPct val="0"/>
            </a:spcBef>
            <a:spcAft>
              <a:spcPct val="15000"/>
            </a:spcAft>
            <a:buChar char="•"/>
          </a:pPr>
          <a:endParaRPr lang="en-US" sz="1800" kern="1200" dirty="0"/>
        </a:p>
      </dsp:txBody>
      <dsp:txXfrm>
        <a:off x="5303872" y="-242562"/>
        <a:ext cx="1582223" cy="1266435"/>
      </dsp:txXfrm>
    </dsp:sp>
    <dsp:sp modelId="{2B4E3B32-FCD5-4ABF-8F48-691EADF43511}">
      <dsp:nvSpPr>
        <dsp:cNvPr id="0" name=""/>
        <dsp:cNvSpPr/>
      </dsp:nvSpPr>
      <dsp:spPr>
        <a:xfrm>
          <a:off x="0" y="-180459"/>
          <a:ext cx="2591457" cy="15906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a:t>¿Qué tan rápido te recuperas de proyectos donde has fracasado?</a:t>
          </a:r>
          <a:endParaRPr lang="en-US" sz="1600" kern="1200" dirty="0"/>
        </a:p>
      </dsp:txBody>
      <dsp:txXfrm>
        <a:off x="34941" y="-145518"/>
        <a:ext cx="1744138" cy="1123099"/>
      </dsp:txXfrm>
    </dsp:sp>
    <dsp:sp modelId="{F1BB7E66-8FD8-4FDA-B851-64BD95BA3705}">
      <dsp:nvSpPr>
        <dsp:cNvPr id="0" name=""/>
        <dsp:cNvSpPr/>
      </dsp:nvSpPr>
      <dsp:spPr>
        <a:xfrm>
          <a:off x="1586189" y="357197"/>
          <a:ext cx="1996686" cy="195345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5</a:t>
          </a:r>
          <a:r>
            <a:rPr lang="es-MX" sz="1800" kern="1200" dirty="0"/>
            <a:t>. Rehacerse para retomar el rumbo</a:t>
          </a:r>
          <a:endParaRPr lang="en-US" sz="1800" kern="1200" dirty="0"/>
        </a:p>
      </dsp:txBody>
      <dsp:txXfrm>
        <a:off x="2171005" y="929351"/>
        <a:ext cx="1411870" cy="1381302"/>
      </dsp:txXfrm>
    </dsp:sp>
    <dsp:sp modelId="{529217AC-87FF-4C73-96FD-180C5E8CE04E}">
      <dsp:nvSpPr>
        <dsp:cNvPr id="0" name=""/>
        <dsp:cNvSpPr/>
      </dsp:nvSpPr>
      <dsp:spPr>
        <a:xfrm rot="5400000">
          <a:off x="3637463" y="366378"/>
          <a:ext cx="1953456" cy="1953456"/>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6</a:t>
          </a:r>
          <a:r>
            <a:rPr lang="es-MX" sz="1600" kern="1200" dirty="0"/>
            <a:t>. </a:t>
          </a:r>
          <a:r>
            <a:rPr lang="es-MX" sz="1400" kern="1200" dirty="0"/>
            <a:t>Gestionar las percepciones. Identidad e Imagen</a:t>
          </a:r>
          <a:endParaRPr lang="en-US" sz="1400" kern="1200" dirty="0"/>
        </a:p>
      </dsp:txBody>
      <dsp:txXfrm rot="-5400000">
        <a:off x="3637463" y="938532"/>
        <a:ext cx="1381302" cy="1381302"/>
      </dsp:txXfrm>
    </dsp:sp>
    <dsp:sp modelId="{A486C669-89AF-4C3D-8CCC-29C89DBD8ECC}">
      <dsp:nvSpPr>
        <dsp:cNvPr id="0" name=""/>
        <dsp:cNvSpPr/>
      </dsp:nvSpPr>
      <dsp:spPr>
        <a:xfrm rot="10800000">
          <a:off x="3719958" y="2382559"/>
          <a:ext cx="1953456" cy="1953456"/>
        </a:xfrm>
        <a:prstGeom prst="pieWedg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8. </a:t>
          </a:r>
          <a:r>
            <a:rPr lang="es-MX" sz="1600" kern="1200" dirty="0" err="1"/>
            <a:t>Storytelling</a:t>
          </a:r>
          <a:endParaRPr lang="en-US" sz="2000" kern="1200" dirty="0"/>
        </a:p>
      </dsp:txBody>
      <dsp:txXfrm rot="10800000">
        <a:off x="3719958" y="2382559"/>
        <a:ext cx="1381302" cy="1381302"/>
      </dsp:txXfrm>
    </dsp:sp>
    <dsp:sp modelId="{E7686031-25D7-466A-8F34-CC8570788696}">
      <dsp:nvSpPr>
        <dsp:cNvPr id="0" name=""/>
        <dsp:cNvSpPr/>
      </dsp:nvSpPr>
      <dsp:spPr>
        <a:xfrm rot="16200000">
          <a:off x="1593778" y="2410063"/>
          <a:ext cx="1953456" cy="1953456"/>
        </a:xfrm>
        <a:prstGeom prst="pieWedg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7.</a:t>
          </a:r>
          <a:r>
            <a:rPr lang="es-MX" sz="1400" kern="1200" dirty="0"/>
            <a:t>Creatividad</a:t>
          </a:r>
          <a:endParaRPr lang="en-US" sz="2000" kern="1200" dirty="0"/>
        </a:p>
      </dsp:txBody>
      <dsp:txXfrm rot="5400000">
        <a:off x="2165932" y="2410063"/>
        <a:ext cx="1381302" cy="1381302"/>
      </dsp:txXfrm>
    </dsp:sp>
    <dsp:sp modelId="{DD84339F-4B56-4E34-8BA7-36BE109B465C}">
      <dsp:nvSpPr>
        <dsp:cNvPr id="0" name=""/>
        <dsp:cNvSpPr/>
      </dsp:nvSpPr>
      <dsp:spPr>
        <a:xfrm>
          <a:off x="3255118" y="1958919"/>
          <a:ext cx="674461" cy="58648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3935F-F931-4D1E-8C8E-EFFFFEB8CCEB}">
      <dsp:nvSpPr>
        <dsp:cNvPr id="0" name=""/>
        <dsp:cNvSpPr/>
      </dsp:nvSpPr>
      <dsp:spPr>
        <a:xfrm rot="10800000">
          <a:off x="3255118" y="2184491"/>
          <a:ext cx="674461" cy="58648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840A5-8D4B-1043-9AD4-D60EA1527A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65607A4F-BD59-6846-8BA4-FC9E4026D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EF8656CA-BCFF-0A4C-B613-6BB0B97D52A6}"/>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0DE503D0-8848-3949-A89B-8B80BA1F22A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0720F15-F5F0-F041-80A7-25CDD096961C}"/>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38757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FC9BD-6A56-5C41-8D58-64449AFD8A93}"/>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03668352-69D5-B24D-8C1D-B3C3347F43B2}"/>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8C034167-BF0F-934B-9063-B4D670D1B9E2}"/>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55E5CA1E-0672-8649-B5C3-D9E17ECF19D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8AF3D1D9-E041-4B4C-9424-DC621089FCF0}"/>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361114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0F2C8A-0FD4-A24A-AF74-4AB60F73E1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00538811-F293-8A45-8206-B99970A7A4D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77EE52A8-BBB8-8B4A-88DD-3CD512D37452}"/>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47C5421D-D5B4-6441-8414-896A7E20856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C3F6071-C638-3641-8E12-96BF2CD28F8E}"/>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6997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ED35F-A9CB-8047-9ABB-96A1AB9AF7B8}"/>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4DD1F98C-EE62-0642-9AE3-A47DE5984B03}"/>
              </a:ext>
            </a:extLst>
          </p:cNvPr>
          <p:cNvSpPr>
            <a:spLocks noGrp="1"/>
          </p:cNvSpPr>
          <p:nvPr>
            <p:ph idx="1"/>
          </p:nvPr>
        </p:nvSpPr>
        <p:spPr/>
        <p:txBody>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7D3DB802-6CE9-1C4E-BBF9-4E682B74EABA}"/>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B1A76D35-AA33-4A48-8D76-B5466AE48B7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9A487BE-1E33-374E-A668-E0981B51DDCC}"/>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234974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73CB3-4CF1-6144-A8C4-405E2F689FC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F23290E6-DF70-4440-87B4-737CF32AD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55D5DE7E-203C-F44E-8502-472FC9C5F2C5}"/>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C83FB3BC-EEEF-6C42-A38D-16B5E842DA8D}"/>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D59FBC02-F20B-0D40-9A2B-8718CE5B4FF5}"/>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364111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84C24-A65D-0146-93E8-A9CAA632F54E}"/>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3536630B-2187-DF4A-A7DF-2D4496074E0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28DDBF6D-AD73-ED4C-BD5B-16049488BBB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FD32B301-61B2-A949-9501-CC3BC6122FDB}"/>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6" name="Marcador de pie de página 5">
            <a:extLst>
              <a:ext uri="{FF2B5EF4-FFF2-40B4-BE49-F238E27FC236}">
                <a16:creationId xmlns:a16="http://schemas.microsoft.com/office/drawing/2014/main" id="{0DC1BA6C-84C6-FC42-BCB3-40D2EC2C92F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5EEE532-1625-E44D-B06F-03F27D34DD8C}"/>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157539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AE8F9-C15C-2D47-858A-3E233DB7157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C1F49E35-EA04-EA4C-9292-C61C88DD4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005F9855-7800-6148-B55A-A6022B49D22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S_tradnl"/>
          </a:p>
        </p:txBody>
      </p:sp>
      <p:sp>
        <p:nvSpPr>
          <p:cNvPr id="5" name="Marcador de texto 4">
            <a:extLst>
              <a:ext uri="{FF2B5EF4-FFF2-40B4-BE49-F238E27FC236}">
                <a16:creationId xmlns:a16="http://schemas.microsoft.com/office/drawing/2014/main" id="{6FA09189-ABC2-CD41-9CA3-59715D5FF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6" name="Marcador de contenido 5">
            <a:extLst>
              <a:ext uri="{FF2B5EF4-FFF2-40B4-BE49-F238E27FC236}">
                <a16:creationId xmlns:a16="http://schemas.microsoft.com/office/drawing/2014/main" id="{45E39CAD-F781-5A44-A8A1-9EE98D03B099}"/>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S_tradnl"/>
          </a:p>
        </p:txBody>
      </p:sp>
      <p:sp>
        <p:nvSpPr>
          <p:cNvPr id="7" name="Marcador de fecha 6">
            <a:extLst>
              <a:ext uri="{FF2B5EF4-FFF2-40B4-BE49-F238E27FC236}">
                <a16:creationId xmlns:a16="http://schemas.microsoft.com/office/drawing/2014/main" id="{AC571F0C-75DE-A44B-9655-28581A3C812F}"/>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8" name="Marcador de pie de página 7">
            <a:extLst>
              <a:ext uri="{FF2B5EF4-FFF2-40B4-BE49-F238E27FC236}">
                <a16:creationId xmlns:a16="http://schemas.microsoft.com/office/drawing/2014/main" id="{81F08707-62DF-0C4B-BD5D-FD0CD6201885}"/>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8FA20E11-2F02-6044-B097-9B4EF46F497F}"/>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414189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E86A0-5DED-614A-A2DB-7FC3BAD6FCEA}"/>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6D70E61C-DB18-2B49-88EA-7FA62494C31A}"/>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4" name="Marcador de pie de página 3">
            <a:extLst>
              <a:ext uri="{FF2B5EF4-FFF2-40B4-BE49-F238E27FC236}">
                <a16:creationId xmlns:a16="http://schemas.microsoft.com/office/drawing/2014/main" id="{B993E2E0-7B9B-3640-8332-737D73166B44}"/>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0D4FE1C2-87FE-554D-A27D-A02989223B73}"/>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308375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5D8512-230C-5F4C-ACB1-7CF4CAEE20DA}"/>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3" name="Marcador de pie de página 2">
            <a:extLst>
              <a:ext uri="{FF2B5EF4-FFF2-40B4-BE49-F238E27FC236}">
                <a16:creationId xmlns:a16="http://schemas.microsoft.com/office/drawing/2014/main" id="{1D028277-DB8F-9D4E-BCCA-CFDA94C46C30}"/>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18C91095-A0EE-DA4E-BA3E-4E47A787C5EA}"/>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20086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839A9-2829-8743-9573-69A59DBD36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645D9567-361A-3848-928E-F35C4E9FC2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S_tradnl"/>
          </a:p>
        </p:txBody>
      </p:sp>
      <p:sp>
        <p:nvSpPr>
          <p:cNvPr id="4" name="Marcador de texto 3">
            <a:extLst>
              <a:ext uri="{FF2B5EF4-FFF2-40B4-BE49-F238E27FC236}">
                <a16:creationId xmlns:a16="http://schemas.microsoft.com/office/drawing/2014/main" id="{C54F4E8E-282A-5E47-9417-8DE40754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055BD2C9-E831-F64C-8DBE-5F137FC0648F}"/>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6" name="Marcador de pie de página 5">
            <a:extLst>
              <a:ext uri="{FF2B5EF4-FFF2-40B4-BE49-F238E27FC236}">
                <a16:creationId xmlns:a16="http://schemas.microsoft.com/office/drawing/2014/main" id="{F0884EB3-C233-B641-96F8-A6FB9AD43B5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16A45D3A-1BE2-0D4B-BB2B-0913234434D9}"/>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300410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0C49D-4FED-A748-AE26-F22086ACCC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5E6402F5-4493-0C4F-A644-A79112B8C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862F5095-FF4B-AA46-8BD4-86B95BCD0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3CF3AF03-1FEC-1B4A-811B-C86EBCBCE154}"/>
              </a:ext>
            </a:extLst>
          </p:cNvPr>
          <p:cNvSpPr>
            <a:spLocks noGrp="1"/>
          </p:cNvSpPr>
          <p:nvPr>
            <p:ph type="dt" sz="half" idx="10"/>
          </p:nvPr>
        </p:nvSpPr>
        <p:spPr/>
        <p:txBody>
          <a:bodyPr/>
          <a:lstStyle/>
          <a:p>
            <a:fld id="{36743942-1CD7-4446-9BDE-8D551A38360D}" type="datetimeFigureOut">
              <a:rPr lang="es-ES_tradnl" smtClean="0"/>
              <a:t>04/02/2022</a:t>
            </a:fld>
            <a:endParaRPr lang="es-ES_tradnl"/>
          </a:p>
        </p:txBody>
      </p:sp>
      <p:sp>
        <p:nvSpPr>
          <p:cNvPr id="6" name="Marcador de pie de página 5">
            <a:extLst>
              <a:ext uri="{FF2B5EF4-FFF2-40B4-BE49-F238E27FC236}">
                <a16:creationId xmlns:a16="http://schemas.microsoft.com/office/drawing/2014/main" id="{DED26D89-351A-AD43-A09D-C514B0D00C5B}"/>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8D645A3-B3EE-BF49-9F4F-F04249813EBE}"/>
              </a:ext>
            </a:extLst>
          </p:cNvPr>
          <p:cNvSpPr>
            <a:spLocks noGrp="1"/>
          </p:cNvSpPr>
          <p:nvPr>
            <p:ph type="sldNum" sz="quarter" idx="12"/>
          </p:nvPr>
        </p:nvSpPr>
        <p:spPr/>
        <p:txBody>
          <a:body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250266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82EA3D-FDED-1F4A-A511-728D4DCA7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E92C3EF9-2FAB-BA49-A16D-469211632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06F671A5-2159-214D-970D-4DDDF27DB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43942-1CD7-4446-9BDE-8D551A38360D}" type="datetimeFigureOut">
              <a:rPr lang="es-ES_tradnl" smtClean="0"/>
              <a:t>04/02/2022</a:t>
            </a:fld>
            <a:endParaRPr lang="es-ES_tradnl"/>
          </a:p>
        </p:txBody>
      </p:sp>
      <p:sp>
        <p:nvSpPr>
          <p:cNvPr id="5" name="Marcador de pie de página 4">
            <a:extLst>
              <a:ext uri="{FF2B5EF4-FFF2-40B4-BE49-F238E27FC236}">
                <a16:creationId xmlns:a16="http://schemas.microsoft.com/office/drawing/2014/main" id="{2FCE9797-4957-E34C-BDA9-E118E5CF72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5DF9DD97-3AD7-C94F-9C46-DD585FD32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CA298-5CBA-8949-8757-95712752B819}" type="slidenum">
              <a:rPr lang="es-ES_tradnl" smtClean="0"/>
              <a:t>‹Nº›</a:t>
            </a:fld>
            <a:endParaRPr lang="es-ES_tradnl"/>
          </a:p>
        </p:txBody>
      </p:sp>
    </p:spTree>
    <p:extLst>
      <p:ext uri="{BB962C8B-B14F-4D97-AF65-F5344CB8AC3E}">
        <p14:creationId xmlns:p14="http://schemas.microsoft.com/office/powerpoint/2010/main" val="414753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EB07A37C-826B-9E4A-A01D-02F4D792AB56}"/>
              </a:ext>
            </a:extLst>
          </p:cNvPr>
          <p:cNvSpPr/>
          <p:nvPr/>
        </p:nvSpPr>
        <p:spPr>
          <a:xfrm>
            <a:off x="0" y="2577230"/>
            <a:ext cx="12192000" cy="265565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a:extLst>
              <a:ext uri="{FF2B5EF4-FFF2-40B4-BE49-F238E27FC236}">
                <a16:creationId xmlns:a16="http://schemas.microsoft.com/office/drawing/2014/main" id="{1AEFB4AC-433D-884B-B16C-EA4FFF34FC1E}"/>
              </a:ext>
            </a:extLst>
          </p:cNvPr>
          <p:cNvPicPr>
            <a:picLocks noChangeAspect="1"/>
          </p:cNvPicPr>
          <p:nvPr/>
        </p:nvPicPr>
        <p:blipFill rotWithShape="1">
          <a:blip r:embed="rId2"/>
          <a:srcRect l="22508" t="19416" r="16203" b="13917"/>
          <a:stretch/>
        </p:blipFill>
        <p:spPr>
          <a:xfrm>
            <a:off x="10297885" y="110150"/>
            <a:ext cx="1894115" cy="1654628"/>
          </a:xfrm>
          <a:prstGeom prst="rect">
            <a:avLst/>
          </a:prstGeom>
        </p:spPr>
      </p:pic>
      <p:pic>
        <p:nvPicPr>
          <p:cNvPr id="8" name="Imagen 7">
            <a:extLst>
              <a:ext uri="{FF2B5EF4-FFF2-40B4-BE49-F238E27FC236}">
                <a16:creationId xmlns:a16="http://schemas.microsoft.com/office/drawing/2014/main" id="{5DB4416D-47E8-E34A-AEA2-F96955550958}"/>
              </a:ext>
            </a:extLst>
          </p:cNvPr>
          <p:cNvPicPr>
            <a:picLocks noChangeAspect="1"/>
          </p:cNvPicPr>
          <p:nvPr/>
        </p:nvPicPr>
        <p:blipFill>
          <a:blip r:embed="rId3"/>
          <a:stretch>
            <a:fillRect/>
          </a:stretch>
        </p:blipFill>
        <p:spPr>
          <a:xfrm>
            <a:off x="239485" y="268550"/>
            <a:ext cx="3173897" cy="917753"/>
          </a:xfrm>
          <a:prstGeom prst="rect">
            <a:avLst/>
          </a:prstGeom>
        </p:spPr>
      </p:pic>
      <p:sp>
        <p:nvSpPr>
          <p:cNvPr id="11" name="CuadroTexto 10">
            <a:extLst>
              <a:ext uri="{FF2B5EF4-FFF2-40B4-BE49-F238E27FC236}">
                <a16:creationId xmlns:a16="http://schemas.microsoft.com/office/drawing/2014/main" id="{C44DDCC5-6EC7-8F4D-AAE1-64141172C61F}"/>
              </a:ext>
            </a:extLst>
          </p:cNvPr>
          <p:cNvSpPr txBox="1"/>
          <p:nvPr/>
        </p:nvSpPr>
        <p:spPr>
          <a:xfrm>
            <a:off x="2076579" y="2883206"/>
            <a:ext cx="5159829" cy="2123658"/>
          </a:xfrm>
          <a:prstGeom prst="rect">
            <a:avLst/>
          </a:prstGeom>
          <a:noFill/>
        </p:spPr>
        <p:txBody>
          <a:bodyPr wrap="square" rtlCol="0">
            <a:spAutoFit/>
          </a:bodyPr>
          <a:lstStyle/>
          <a:p>
            <a:pPr algn="ctr"/>
            <a:r>
              <a:rPr lang="es-ES_tradnl" sz="4400" b="1" dirty="0">
                <a:solidFill>
                  <a:schemeClr val="bg1"/>
                </a:solidFill>
                <a:latin typeface="Avenir Roman" panose="02000503020000020003" pitchFamily="2" charset="0"/>
              </a:rPr>
              <a:t>Decisiones estratégicas para tu empresa</a:t>
            </a:r>
          </a:p>
        </p:txBody>
      </p:sp>
      <p:sp>
        <p:nvSpPr>
          <p:cNvPr id="13" name="Rectángulo 12">
            <a:extLst>
              <a:ext uri="{FF2B5EF4-FFF2-40B4-BE49-F238E27FC236}">
                <a16:creationId xmlns:a16="http://schemas.microsoft.com/office/drawing/2014/main" id="{2C0E668D-5E7E-514E-906B-F176DE69E591}"/>
              </a:ext>
            </a:extLst>
          </p:cNvPr>
          <p:cNvSpPr/>
          <p:nvPr/>
        </p:nvSpPr>
        <p:spPr>
          <a:xfrm>
            <a:off x="457199" y="1706414"/>
            <a:ext cx="1045029" cy="22736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cxnSp>
        <p:nvCxnSpPr>
          <p:cNvPr id="14" name="Straight Connector 22">
            <a:extLst>
              <a:ext uri="{FF2B5EF4-FFF2-40B4-BE49-F238E27FC236}">
                <a16:creationId xmlns:a16="http://schemas.microsoft.com/office/drawing/2014/main" id="{059C17A4-82BC-3743-AF29-029DD9B3B845}"/>
              </a:ext>
            </a:extLst>
          </p:cNvPr>
          <p:cNvCxnSpPr>
            <a:cxnSpLocks/>
          </p:cNvCxnSpPr>
          <p:nvPr/>
        </p:nvCxnSpPr>
        <p:spPr>
          <a:xfrm>
            <a:off x="7810759" y="2832761"/>
            <a:ext cx="0" cy="2134123"/>
          </a:xfrm>
          <a:prstGeom prst="line">
            <a:avLst/>
          </a:prstGeom>
          <a:noFill/>
          <a:ln w="444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5" name="Text Placeholder 10">
            <a:extLst>
              <a:ext uri="{FF2B5EF4-FFF2-40B4-BE49-F238E27FC236}">
                <a16:creationId xmlns:a16="http://schemas.microsoft.com/office/drawing/2014/main" id="{534CBE9F-5A3D-9E48-A915-48DC7DC35E02}"/>
              </a:ext>
            </a:extLst>
          </p:cNvPr>
          <p:cNvSpPr txBox="1">
            <a:spLocks/>
          </p:cNvSpPr>
          <p:nvPr/>
        </p:nvSpPr>
        <p:spPr>
          <a:xfrm>
            <a:off x="8169566" y="2813203"/>
            <a:ext cx="3271319" cy="2101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3200" dirty="0">
                <a:solidFill>
                  <a:schemeClr val="bg1"/>
                </a:solidFill>
                <a:latin typeface="Avenir Roman" panose="02000503020000020003" pitchFamily="2" charset="0"/>
              </a:rPr>
              <a:t>2022</a:t>
            </a:r>
          </a:p>
          <a:p>
            <a:endParaRPr lang="es-MX" sz="3200" dirty="0">
              <a:solidFill>
                <a:schemeClr val="bg1"/>
              </a:solidFill>
              <a:latin typeface="Avenir Roman" panose="02000503020000020003" pitchFamily="2" charset="0"/>
            </a:endParaRPr>
          </a:p>
          <a:p>
            <a:pPr marL="0" indent="0">
              <a:buNone/>
            </a:pPr>
            <a:r>
              <a:rPr lang="es-MX" sz="3200" dirty="0">
                <a:solidFill>
                  <a:schemeClr val="bg1"/>
                </a:solidFill>
                <a:latin typeface="Avenir Roman" panose="02000503020000020003" pitchFamily="2" charset="0"/>
              </a:rPr>
              <a:t>Carlos R. Hosoya Villarreal</a:t>
            </a:r>
            <a:endParaRPr lang="en-MX" sz="3200" dirty="0">
              <a:solidFill>
                <a:schemeClr val="bg1"/>
              </a:solidFill>
              <a:latin typeface="Avenir Roman" panose="02000503020000020003" pitchFamily="2" charset="0"/>
            </a:endParaRPr>
          </a:p>
        </p:txBody>
      </p:sp>
    </p:spTree>
    <p:extLst>
      <p:ext uri="{BB962C8B-B14F-4D97-AF65-F5344CB8AC3E}">
        <p14:creationId xmlns:p14="http://schemas.microsoft.com/office/powerpoint/2010/main" val="256296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D6216-946B-4C24-B60B-685CCF355CF7}"/>
              </a:ext>
            </a:extLst>
          </p:cNvPr>
          <p:cNvSpPr>
            <a:spLocks noGrp="1"/>
          </p:cNvSpPr>
          <p:nvPr>
            <p:ph type="title"/>
          </p:nvPr>
        </p:nvSpPr>
        <p:spPr>
          <a:xfrm>
            <a:off x="1028699" y="1967266"/>
            <a:ext cx="3600007" cy="2547257"/>
          </a:xfrm>
          <a:noFill/>
        </p:spPr>
        <p:txBody>
          <a:bodyPr anchor="ctr">
            <a:normAutofit/>
          </a:bodyPr>
          <a:lstStyle/>
          <a:p>
            <a:pPr algn="ctr"/>
            <a:r>
              <a:rPr lang="es-MX" sz="3600" b="1" dirty="0">
                <a:solidFill>
                  <a:srgbClr val="FFC000"/>
                </a:solidFill>
              </a:rPr>
              <a:t>Algo pasa con el poder del 1</a:t>
            </a:r>
            <a:endParaRPr lang="en-US" sz="3600" b="1" dirty="0">
              <a:solidFill>
                <a:srgbClr val="FFC000"/>
              </a:solidFill>
            </a:endParaRPr>
          </a:p>
        </p:txBody>
      </p:sp>
      <p:pic>
        <p:nvPicPr>
          <p:cNvPr id="4" name="Imagen 3" descr="Interfaz de usuario gráfica&#10;&#10;Descripción generada automáticamente con confianza media">
            <a:extLst>
              <a:ext uri="{FF2B5EF4-FFF2-40B4-BE49-F238E27FC236}">
                <a16:creationId xmlns:a16="http://schemas.microsoft.com/office/drawing/2014/main" id="{95EAEE43-37D1-416C-8DC4-363A61DC6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29" y="206516"/>
            <a:ext cx="5160645" cy="6616212"/>
          </a:xfrm>
          <a:prstGeom prst="rect">
            <a:avLst/>
          </a:prstGeom>
        </p:spPr>
      </p:pic>
    </p:spTree>
    <p:extLst>
      <p:ext uri="{BB962C8B-B14F-4D97-AF65-F5344CB8AC3E}">
        <p14:creationId xmlns:p14="http://schemas.microsoft.com/office/powerpoint/2010/main" val="244996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FEABF8-04DC-F84D-A078-7DE5EB0E0CB1}"/>
              </a:ext>
            </a:extLst>
          </p:cNvPr>
          <p:cNvSpPr/>
          <p:nvPr/>
        </p:nvSpPr>
        <p:spPr>
          <a:xfrm>
            <a:off x="0" y="0"/>
            <a:ext cx="5403273" cy="6858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10897416"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6444453" y="2047820"/>
            <a:ext cx="3893765"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err="1">
                <a:solidFill>
                  <a:schemeClr val="accent4">
                    <a:lumMod val="75000"/>
                  </a:schemeClr>
                </a:solidFill>
                <a:latin typeface="Avenir Roman" panose="02000503020000020003" pitchFamily="2" charset="0"/>
              </a:rPr>
              <a:t>Herramientas</a:t>
            </a:r>
            <a:r>
              <a:rPr lang="en-US" sz="4000" dirty="0">
                <a:solidFill>
                  <a:schemeClr val="accent4">
                    <a:lumMod val="75000"/>
                  </a:schemeClr>
                </a:solidFill>
                <a:latin typeface="Avenir Roman" panose="02000503020000020003" pitchFamily="2" charset="0"/>
              </a:rPr>
              <a:t> 2</a:t>
            </a:r>
          </a:p>
        </p:txBody>
      </p:sp>
      <p:sp>
        <p:nvSpPr>
          <p:cNvPr id="14" name="Marcador de texto 3">
            <a:extLst>
              <a:ext uri="{FF2B5EF4-FFF2-40B4-BE49-F238E27FC236}">
                <a16:creationId xmlns:a16="http://schemas.microsoft.com/office/drawing/2014/main" id="{533401FA-C2E2-7847-8AE1-0AC4877EAFA2}"/>
              </a:ext>
            </a:extLst>
          </p:cNvPr>
          <p:cNvSpPr txBox="1">
            <a:spLocks/>
          </p:cNvSpPr>
          <p:nvPr/>
        </p:nvSpPr>
        <p:spPr>
          <a:xfrm>
            <a:off x="5806597" y="2972016"/>
            <a:ext cx="5716185" cy="3601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ü"/>
            </a:pPr>
            <a:r>
              <a:rPr lang="es-MX" b="1" dirty="0">
                <a:latin typeface="Avenir Roman" panose="02000503020000020003" pitchFamily="2" charset="0"/>
              </a:rPr>
              <a:t>Una página para revisar tu Estrategia</a:t>
            </a:r>
          </a:p>
          <a:p>
            <a:pPr marL="571500" indent="-571500">
              <a:buFont typeface="Wingdings" panose="05000000000000000000" pitchFamily="2" charset="2"/>
              <a:buChar char="ü"/>
            </a:pPr>
            <a:r>
              <a:rPr lang="es-MX" b="1" dirty="0">
                <a:solidFill>
                  <a:schemeClr val="tx1"/>
                </a:solidFill>
                <a:latin typeface="Avenir Roman" panose="02000503020000020003" pitchFamily="2" charset="0"/>
              </a:rPr>
              <a:t>10 Habilidades a desarrollar por un Estratega</a:t>
            </a:r>
            <a:endParaRPr lang="en-US" b="1" dirty="0">
              <a:solidFill>
                <a:schemeClr val="tx1"/>
              </a:solidFill>
              <a:latin typeface="Avenir Roman" panose="02000503020000020003" pitchFamily="2" charset="0"/>
            </a:endParaRPr>
          </a:p>
          <a:p>
            <a:pPr marL="0" indent="0">
              <a:buNone/>
            </a:pPr>
            <a:endParaRPr lang="en-US" sz="4800" b="1" dirty="0"/>
          </a:p>
        </p:txBody>
      </p:sp>
    </p:spTree>
    <p:extLst>
      <p:ext uri="{BB962C8B-B14F-4D97-AF65-F5344CB8AC3E}">
        <p14:creationId xmlns:p14="http://schemas.microsoft.com/office/powerpoint/2010/main" val="202108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4" name="Google Shape;1162;p124">
            <a:extLst>
              <a:ext uri="{FF2B5EF4-FFF2-40B4-BE49-F238E27FC236}">
                <a16:creationId xmlns:a16="http://schemas.microsoft.com/office/drawing/2014/main" id="{F1BDF014-E665-5346-9180-A1CE52C8BDDC}"/>
              </a:ext>
            </a:extLst>
          </p:cNvPr>
          <p:cNvSpPr txBox="1">
            <a:spLocks/>
          </p:cNvSpPr>
          <p:nvPr/>
        </p:nvSpPr>
        <p:spPr>
          <a:xfrm>
            <a:off x="257501" y="1358521"/>
            <a:ext cx="3853387" cy="366369"/>
          </a:xfrm>
          <a:prstGeom prst="rect">
            <a:avLst/>
          </a:prstGeom>
          <a:noFill/>
          <a:ln>
            <a:solidFill>
              <a:schemeClr val="tx1"/>
            </a:solid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dk2"/>
              </a:buClr>
              <a:buSzPts val="8000"/>
              <a:buFont typeface="Roboto"/>
              <a:buNone/>
            </a:pPr>
            <a:r>
              <a:rPr lang="es-ES" sz="1800" dirty="0">
                <a:latin typeface="Avenir Roman" panose="02000503020000020003" pitchFamily="2" charset="0"/>
              </a:rPr>
              <a:t>Plantilla muestra de una página: VA</a:t>
            </a:r>
          </a:p>
        </p:txBody>
      </p:sp>
      <p:sp>
        <p:nvSpPr>
          <p:cNvPr id="15" name="Rectángulo 14">
            <a:extLst>
              <a:ext uri="{FF2B5EF4-FFF2-40B4-BE49-F238E27FC236}">
                <a16:creationId xmlns:a16="http://schemas.microsoft.com/office/drawing/2014/main" id="{A8BA8E06-231D-FE4C-8E54-3B4CB1FA93D2}"/>
              </a:ext>
            </a:extLst>
          </p:cNvPr>
          <p:cNvSpPr/>
          <p:nvPr/>
        </p:nvSpPr>
        <p:spPr>
          <a:xfrm>
            <a:off x="4110888" y="1357558"/>
            <a:ext cx="7817876" cy="36733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Google Shape;1163;p124">
            <a:extLst>
              <a:ext uri="{FF2B5EF4-FFF2-40B4-BE49-F238E27FC236}">
                <a16:creationId xmlns:a16="http://schemas.microsoft.com/office/drawing/2014/main" id="{85163111-B453-9B46-B2C3-1C518D5B9FDF}"/>
              </a:ext>
            </a:extLst>
          </p:cNvPr>
          <p:cNvSpPr txBox="1">
            <a:spLocks/>
          </p:cNvSpPr>
          <p:nvPr/>
        </p:nvSpPr>
        <p:spPr>
          <a:xfrm>
            <a:off x="240632" y="1724890"/>
            <a:ext cx="3870256" cy="264965"/>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Clr>
                <a:srgbClr val="6A6E77"/>
              </a:buClr>
              <a:buSzPts val="2200"/>
              <a:buFont typeface="Roboto Light"/>
              <a:buNone/>
            </a:pPr>
            <a:r>
              <a:rPr lang="es-ES" sz="1200" b="1" dirty="0">
                <a:latin typeface="Avenir Roman" panose="02000503020000020003" pitchFamily="2" charset="0"/>
              </a:rPr>
              <a:t>FUNDACIÓN</a:t>
            </a:r>
            <a:endParaRPr lang="es-ES" sz="1100" b="1" dirty="0">
              <a:latin typeface="Avenir Roman" panose="02000503020000020003" pitchFamily="2" charset="0"/>
            </a:endParaRPr>
          </a:p>
        </p:txBody>
      </p:sp>
      <p:sp>
        <p:nvSpPr>
          <p:cNvPr id="17" name="Rectángulo 16">
            <a:extLst>
              <a:ext uri="{FF2B5EF4-FFF2-40B4-BE49-F238E27FC236}">
                <a16:creationId xmlns:a16="http://schemas.microsoft.com/office/drawing/2014/main" id="{3D303B7B-312B-394F-95C6-14F4FE3CA3EB}"/>
              </a:ext>
            </a:extLst>
          </p:cNvPr>
          <p:cNvSpPr/>
          <p:nvPr/>
        </p:nvSpPr>
        <p:spPr>
          <a:xfrm>
            <a:off x="240633" y="1989855"/>
            <a:ext cx="3870256" cy="632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000" b="0" i="0" u="none" strike="noStrike" kern="0" cap="none" spc="0" normalizeH="0" baseline="0" noProof="0" dirty="0">
                <a:ln>
                  <a:noFill/>
                </a:ln>
                <a:solidFill>
                  <a:schemeClr val="tx1"/>
                </a:solidFill>
                <a:effectLst/>
                <a:uLnTx/>
                <a:uFillTx/>
                <a:latin typeface="Avenir Roman" panose="02000503020000020003" pitchFamily="2" charset="0"/>
                <a:sym typeface="Arial"/>
              </a:rPr>
              <a:t>Creamos círculos productores de riqueza para la sociedad al integrar proveeduría logística en la </a:t>
            </a:r>
            <a:r>
              <a:rPr kumimoji="0" lang="es-ES_tradnl" sz="1000" b="0" i="0" u="none" strike="noStrike" kern="0" cap="none" spc="0" normalizeH="0" baseline="0" noProof="0" dirty="0" err="1">
                <a:ln>
                  <a:noFill/>
                </a:ln>
                <a:solidFill>
                  <a:schemeClr val="tx1"/>
                </a:solidFill>
                <a:effectLst/>
                <a:uLnTx/>
                <a:uFillTx/>
                <a:latin typeface="Avenir Roman" panose="02000503020000020003" pitchFamily="2" charset="0"/>
                <a:sym typeface="Arial"/>
              </a:rPr>
              <a:t>Ültima</a:t>
            </a:r>
            <a:r>
              <a:rPr kumimoji="0" lang="es-ES_tradnl" sz="1000" b="0" i="0" u="none" strike="noStrike" kern="0" cap="none" spc="0" normalizeH="0" baseline="0" noProof="0" dirty="0">
                <a:ln>
                  <a:noFill/>
                </a:ln>
                <a:solidFill>
                  <a:schemeClr val="tx1"/>
                </a:solidFill>
                <a:effectLst/>
                <a:uLnTx/>
                <a:uFillTx/>
                <a:latin typeface="Avenir Roman" panose="02000503020000020003" pitchFamily="2" charset="0"/>
                <a:sym typeface="Arial"/>
              </a:rPr>
              <a:t> Milla y futuros emprendedores empleados por dicha Industria.</a:t>
            </a:r>
          </a:p>
        </p:txBody>
      </p:sp>
      <p:sp>
        <p:nvSpPr>
          <p:cNvPr id="18" name="Google Shape;1163;p124">
            <a:extLst>
              <a:ext uri="{FF2B5EF4-FFF2-40B4-BE49-F238E27FC236}">
                <a16:creationId xmlns:a16="http://schemas.microsoft.com/office/drawing/2014/main" id="{A6CDDB37-197D-C247-8096-EC4F6E063421}"/>
              </a:ext>
            </a:extLst>
          </p:cNvPr>
          <p:cNvSpPr txBox="1">
            <a:spLocks/>
          </p:cNvSpPr>
          <p:nvPr/>
        </p:nvSpPr>
        <p:spPr>
          <a:xfrm>
            <a:off x="257501" y="2622152"/>
            <a:ext cx="3853387" cy="536684"/>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Nuestros valores más importantes- ¿Cómo nos comportaremos?</a:t>
            </a:r>
          </a:p>
        </p:txBody>
      </p:sp>
      <p:sp>
        <p:nvSpPr>
          <p:cNvPr id="19" name="Rectángulo 18">
            <a:extLst>
              <a:ext uri="{FF2B5EF4-FFF2-40B4-BE49-F238E27FC236}">
                <a16:creationId xmlns:a16="http://schemas.microsoft.com/office/drawing/2014/main" id="{26B6A0A5-D15D-2041-8046-765C9382803D}"/>
              </a:ext>
            </a:extLst>
          </p:cNvPr>
          <p:cNvSpPr/>
          <p:nvPr/>
        </p:nvSpPr>
        <p:spPr>
          <a:xfrm>
            <a:off x="257501" y="3158836"/>
            <a:ext cx="3870256" cy="9559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Honestidad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Disciplina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Profesionalismo</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Agilidad (cero burocracia)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Compromiso Social/Ambiental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Google Shape;1163;p124">
            <a:extLst>
              <a:ext uri="{FF2B5EF4-FFF2-40B4-BE49-F238E27FC236}">
                <a16:creationId xmlns:a16="http://schemas.microsoft.com/office/drawing/2014/main" id="{1A67D672-014A-3B48-9265-A36A2453B4E8}"/>
              </a:ext>
            </a:extLst>
          </p:cNvPr>
          <p:cNvSpPr txBox="1">
            <a:spLocks/>
          </p:cNvSpPr>
          <p:nvPr/>
        </p:nvSpPr>
        <p:spPr>
          <a:xfrm>
            <a:off x="257501" y="3956987"/>
            <a:ext cx="3853387" cy="37083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VENTAJA COMPETITIVA Y ESTRATEGIA</a:t>
            </a:r>
            <a:endPar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endParaRPr>
          </a:p>
        </p:txBody>
      </p:sp>
      <p:sp>
        <p:nvSpPr>
          <p:cNvPr id="21" name="Google Shape;1163;p124">
            <a:extLst>
              <a:ext uri="{FF2B5EF4-FFF2-40B4-BE49-F238E27FC236}">
                <a16:creationId xmlns:a16="http://schemas.microsoft.com/office/drawing/2014/main" id="{90D81B6E-AF0F-E442-99EE-6A712008FA28}"/>
              </a:ext>
            </a:extLst>
          </p:cNvPr>
          <p:cNvSpPr txBox="1">
            <a:spLocks/>
          </p:cNvSpPr>
          <p:nvPr/>
        </p:nvSpPr>
        <p:spPr>
          <a:xfrm>
            <a:off x="257501" y="4298037"/>
            <a:ext cx="3853387" cy="353447"/>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ganaremos?</a:t>
            </a:r>
          </a:p>
        </p:txBody>
      </p:sp>
      <p:sp>
        <p:nvSpPr>
          <p:cNvPr id="22" name="Rectángulo 21">
            <a:extLst>
              <a:ext uri="{FF2B5EF4-FFF2-40B4-BE49-F238E27FC236}">
                <a16:creationId xmlns:a16="http://schemas.microsoft.com/office/drawing/2014/main" id="{DEC84789-C5C5-FF41-90AC-1EB882D474D9}"/>
              </a:ext>
            </a:extLst>
          </p:cNvPr>
          <p:cNvSpPr/>
          <p:nvPr/>
        </p:nvSpPr>
        <p:spPr>
          <a:xfrm>
            <a:off x="240632" y="4651485"/>
            <a:ext cx="3853387" cy="6367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000" b="0" i="0" u="none" strike="noStrike" kern="0" cap="none" spc="0" normalizeH="0" baseline="0" noProof="0" dirty="0">
                <a:ln>
                  <a:noFill/>
                </a:ln>
                <a:solidFill>
                  <a:srgbClr val="222222"/>
                </a:solidFill>
                <a:effectLst/>
                <a:uLnTx/>
                <a:uFillTx/>
                <a:latin typeface="Avenir Roman" panose="02000503020000020003" pitchFamily="2" charset="0"/>
                <a:sym typeface="Arial"/>
              </a:rPr>
              <a:t>Nuestra ventaja competitiva se llama administración de activos: Contamos con recursos operativos que nos permitirán crecer de acuerdo a las necesidades de nuestros clientes.</a:t>
            </a:r>
          </a:p>
        </p:txBody>
      </p:sp>
      <p:sp>
        <p:nvSpPr>
          <p:cNvPr id="24" name="Google Shape;1163;p124">
            <a:extLst>
              <a:ext uri="{FF2B5EF4-FFF2-40B4-BE49-F238E27FC236}">
                <a16:creationId xmlns:a16="http://schemas.microsoft.com/office/drawing/2014/main" id="{B78B04DF-161C-C74F-A377-B14218CB021F}"/>
              </a:ext>
            </a:extLst>
          </p:cNvPr>
          <p:cNvSpPr txBox="1">
            <a:spLocks/>
          </p:cNvSpPr>
          <p:nvPr/>
        </p:nvSpPr>
        <p:spPr>
          <a:xfrm>
            <a:off x="240632" y="5219816"/>
            <a:ext cx="3853387" cy="32893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jugaremos?</a:t>
            </a:r>
          </a:p>
        </p:txBody>
      </p:sp>
      <p:sp>
        <p:nvSpPr>
          <p:cNvPr id="25" name="Rectángulo 24">
            <a:extLst>
              <a:ext uri="{FF2B5EF4-FFF2-40B4-BE49-F238E27FC236}">
                <a16:creationId xmlns:a16="http://schemas.microsoft.com/office/drawing/2014/main" id="{6054A3A4-7901-D04A-AC16-DD8EC6B82F91}"/>
              </a:ext>
            </a:extLst>
          </p:cNvPr>
          <p:cNvSpPr/>
          <p:nvPr/>
        </p:nvSpPr>
        <p:spPr>
          <a:xfrm>
            <a:off x="240632" y="5520137"/>
            <a:ext cx="3853387" cy="11938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050" b="0" i="0" u="none" strike="noStrike" kern="0" cap="none" spc="0" normalizeH="0" baseline="0" noProof="0" dirty="0">
                <a:ln>
                  <a:noFill/>
                </a:ln>
                <a:solidFill>
                  <a:srgbClr val="222222"/>
                </a:solidFill>
                <a:effectLst/>
                <a:uLnTx/>
                <a:uFillTx/>
                <a:latin typeface="Avenir Roman" panose="02000503020000020003" pitchFamily="2" charset="0"/>
                <a:sym typeface="Arial"/>
              </a:rPr>
              <a:t>Desarrollaremos dos operaciones (ciudad de México y Querétaro) anclas, que nos permitirán proyectar el crecimiento de representaciones operativas (franquicias en las principales ciudades del País). Asimismo, en colaboración con dos integradores globales, posicionarnos a mediano plazo como un operador con soluciones nacionales e internacionales para nuestros clientes.</a:t>
            </a:r>
          </a:p>
        </p:txBody>
      </p:sp>
      <p:sp>
        <p:nvSpPr>
          <p:cNvPr id="26" name="Google Shape;1163;p124">
            <a:extLst>
              <a:ext uri="{FF2B5EF4-FFF2-40B4-BE49-F238E27FC236}">
                <a16:creationId xmlns:a16="http://schemas.microsoft.com/office/drawing/2014/main" id="{C40E47B0-69FD-EF4E-B303-C79081F47BEA}"/>
              </a:ext>
            </a:extLst>
          </p:cNvPr>
          <p:cNvSpPr txBox="1">
            <a:spLocks/>
          </p:cNvSpPr>
          <p:nvPr/>
        </p:nvSpPr>
        <p:spPr>
          <a:xfrm>
            <a:off x="4094019" y="1677185"/>
            <a:ext cx="4925290" cy="312669"/>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 (3 AÑO),  METAS DE LA COMPAÑÍA (1 AÑO), ACCIONES (90 DÍAS)</a:t>
            </a:r>
            <a:endParaRPr kumimoji="0" lang="es-ES" sz="600" b="1" i="0" u="none" strike="noStrike" kern="0" cap="none" spc="0" normalizeH="0" baseline="0" noProof="0" dirty="0">
              <a:ln>
                <a:noFill/>
              </a:ln>
              <a:solidFill>
                <a:srgbClr val="222222"/>
              </a:solidFill>
              <a:effectLst/>
              <a:uLnTx/>
              <a:uFillTx/>
              <a:latin typeface="Avenir Roman" panose="02000503020000020003" pitchFamily="2" charset="0"/>
              <a:sym typeface="Roboto Light"/>
            </a:endParaRPr>
          </a:p>
        </p:txBody>
      </p:sp>
      <p:sp>
        <p:nvSpPr>
          <p:cNvPr id="27" name="Google Shape;1163;p124">
            <a:extLst>
              <a:ext uri="{FF2B5EF4-FFF2-40B4-BE49-F238E27FC236}">
                <a16:creationId xmlns:a16="http://schemas.microsoft.com/office/drawing/2014/main" id="{D12B12C9-3085-9442-9B83-1C22A5FC6A31}"/>
              </a:ext>
            </a:extLst>
          </p:cNvPr>
          <p:cNvSpPr txBox="1">
            <a:spLocks/>
          </p:cNvSpPr>
          <p:nvPr/>
        </p:nvSpPr>
        <p:spPr>
          <a:xfrm>
            <a:off x="4094019" y="1989855"/>
            <a:ext cx="4925290" cy="41928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1" i="0" u="none" strike="noStrike" kern="0" cap="none" spc="0" normalizeH="0" baseline="0" noProof="0" dirty="0">
                <a:ln>
                  <a:noFill/>
                </a:ln>
                <a:solidFill>
                  <a:srgbClr val="222222"/>
                </a:solidFill>
                <a:effectLst/>
                <a:uLnTx/>
                <a:uFillTx/>
                <a:latin typeface="Roboto Light"/>
                <a:ea typeface="Roboto Light"/>
                <a:sym typeface="Roboto Light"/>
              </a:rPr>
              <a:t>Resultados financieros</a:t>
            </a:r>
          </a:p>
        </p:txBody>
      </p:sp>
      <p:sp>
        <p:nvSpPr>
          <p:cNvPr id="28" name="Google Shape;1163;p124">
            <a:extLst>
              <a:ext uri="{FF2B5EF4-FFF2-40B4-BE49-F238E27FC236}">
                <a16:creationId xmlns:a16="http://schemas.microsoft.com/office/drawing/2014/main" id="{62E031F7-973B-874E-AB1F-648DE144F34C}"/>
              </a:ext>
            </a:extLst>
          </p:cNvPr>
          <p:cNvSpPr txBox="1">
            <a:spLocks/>
          </p:cNvSpPr>
          <p:nvPr/>
        </p:nvSpPr>
        <p:spPr>
          <a:xfrm>
            <a:off x="4094019" y="2322821"/>
            <a:ext cx="4925290" cy="632298"/>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5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5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342900" marR="0" lvl="0" indent="-342900" algn="l" defTabSz="914400" rtl="0" eaLnBrk="1" fontAlgn="auto" latinLnBrk="0" hangingPunct="1">
              <a:lnSpc>
                <a:spcPct val="100000"/>
              </a:lnSpc>
              <a:spcBef>
                <a:spcPts val="0"/>
              </a:spcBef>
              <a:spcAft>
                <a:spcPts val="0"/>
              </a:spcAft>
              <a:buClr>
                <a:srgbClr val="6A6E77"/>
              </a:buClr>
              <a:buSzPts val="2200"/>
              <a:buFont typeface="Arial" panose="020B0604020202020204" pitchFamily="34" charset="0"/>
              <a:buChar char="•"/>
              <a:tabLst/>
              <a:defRPr/>
            </a:pPr>
            <a:r>
              <a:rPr kumimoji="0" lang="es-ES" sz="5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Contribución neta de dos dígitos (mínimo 15%)</a:t>
            </a:r>
          </a:p>
          <a:p>
            <a:pPr marL="342900" marR="0" lvl="0" indent="-342900" algn="l" defTabSz="914400" rtl="0" eaLnBrk="1" fontAlgn="auto" latinLnBrk="0" hangingPunct="1">
              <a:lnSpc>
                <a:spcPct val="100000"/>
              </a:lnSpc>
              <a:spcBef>
                <a:spcPts val="0"/>
              </a:spcBef>
              <a:spcAft>
                <a:spcPts val="0"/>
              </a:spcAft>
              <a:buClr>
                <a:srgbClr val="6A6E77"/>
              </a:buClr>
              <a:buSzPts val="2200"/>
              <a:buFont typeface="Arial" panose="020B0604020202020204" pitchFamily="34" charset="0"/>
              <a:buChar char="•"/>
              <a:tabLst/>
              <a:defRPr/>
            </a:pPr>
            <a:r>
              <a:rPr kumimoji="0" lang="es-ES" sz="5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Capital de Trabajo=Ventas Netas</a:t>
            </a:r>
          </a:p>
          <a:p>
            <a:pPr marL="342900" marR="0" lvl="0" indent="-342900" algn="l" defTabSz="914400" rtl="0" eaLnBrk="1" fontAlgn="auto" latinLnBrk="0" hangingPunct="1">
              <a:lnSpc>
                <a:spcPct val="100000"/>
              </a:lnSpc>
              <a:spcBef>
                <a:spcPts val="0"/>
              </a:spcBef>
              <a:spcAft>
                <a:spcPts val="0"/>
              </a:spcAft>
              <a:buClr>
                <a:srgbClr val="6A6E77"/>
              </a:buClr>
              <a:buSzPts val="2200"/>
              <a:buFont typeface="Arial" panose="020B0604020202020204" pitchFamily="34" charset="0"/>
              <a:buChar char="•"/>
              <a:tabLst/>
              <a:defRPr/>
            </a:pPr>
            <a:r>
              <a:rPr kumimoji="0" lang="es-ES" sz="5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Flujo = 2 meses de Ventas Netas                   </a:t>
            </a:r>
            <a:r>
              <a:rPr kumimoji="0" lang="es-ES" sz="18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8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29" name="Google Shape;1163;p124">
            <a:extLst>
              <a:ext uri="{FF2B5EF4-FFF2-40B4-BE49-F238E27FC236}">
                <a16:creationId xmlns:a16="http://schemas.microsoft.com/office/drawing/2014/main" id="{D24D5CAD-272C-684E-A512-63D404938E04}"/>
              </a:ext>
            </a:extLst>
          </p:cNvPr>
          <p:cNvSpPr txBox="1">
            <a:spLocks/>
          </p:cNvSpPr>
          <p:nvPr/>
        </p:nvSpPr>
        <p:spPr>
          <a:xfrm>
            <a:off x="4094019" y="2934822"/>
            <a:ext cx="4925290" cy="361436"/>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2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Éxito de cliente</a:t>
            </a:r>
          </a:p>
        </p:txBody>
      </p:sp>
      <p:sp>
        <p:nvSpPr>
          <p:cNvPr id="30" name="Google Shape;1163;p124">
            <a:extLst>
              <a:ext uri="{FF2B5EF4-FFF2-40B4-BE49-F238E27FC236}">
                <a16:creationId xmlns:a16="http://schemas.microsoft.com/office/drawing/2014/main" id="{A1C9D8BF-EE22-A543-95AC-27B68ADF0AD8}"/>
              </a:ext>
            </a:extLst>
          </p:cNvPr>
          <p:cNvSpPr txBox="1">
            <a:spLocks/>
          </p:cNvSpPr>
          <p:nvPr/>
        </p:nvSpPr>
        <p:spPr>
          <a:xfrm>
            <a:off x="4094019" y="3277374"/>
            <a:ext cx="4925290" cy="591947"/>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4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285750" marR="0" lvl="0" indent="-28575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Servicio de Rastreo Ágil para el cliente</a:t>
            </a:r>
          </a:p>
          <a:p>
            <a:pPr marL="285750" marR="0" lvl="0" indent="-28575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Excelencia Operativa: 98% </a:t>
            </a:r>
            <a:r>
              <a:rPr kumimoji="0" lang="es-ES" sz="400" b="0" i="0" u="none" strike="noStrike" kern="0" cap="none" spc="0" normalizeH="0" baseline="0" noProof="0" dirty="0" err="1">
                <a:ln>
                  <a:noFill/>
                </a:ln>
                <a:solidFill>
                  <a:srgbClr val="222222"/>
                </a:solidFill>
                <a:effectLst/>
                <a:uLnTx/>
                <a:uFillTx/>
                <a:latin typeface="Avenir Roman" panose="02000503020000020003" pitchFamily="2" charset="0"/>
                <a:sym typeface="Roboto Light"/>
              </a:rPr>
              <a:t>ó</a:t>
            </a: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más de puntualidad en recolecciones y entregas</a:t>
            </a:r>
          </a:p>
          <a:p>
            <a:pPr marL="285750" marR="0" lvl="0" indent="-28575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Satisfacción del Cliente: Calificaciones de la Experiencia superiores a 9.</a:t>
            </a:r>
          </a:p>
          <a:p>
            <a:pPr marL="285750" marR="0" lvl="0" indent="-28575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Dos integradores (empresas nacionales) como clientes, Tres clientes de e-</a:t>
            </a:r>
            <a:r>
              <a:rPr kumimoji="0" lang="es-ES" sz="400" b="0" i="0" u="none" strike="noStrike" kern="0" cap="none" spc="0" normalizeH="0" baseline="0" noProof="0" dirty="0" err="1">
                <a:ln>
                  <a:noFill/>
                </a:ln>
                <a:solidFill>
                  <a:srgbClr val="222222"/>
                </a:solidFill>
                <a:effectLst/>
                <a:uLnTx/>
                <a:uFillTx/>
                <a:latin typeface="Avenir Roman" panose="02000503020000020003" pitchFamily="2" charset="0"/>
                <a:sym typeface="Roboto Light"/>
              </a:rPr>
              <a:t>commerce</a:t>
            </a: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y Una colaboración con integrador global en los primeros 6 meses de operación.</a:t>
            </a:r>
          </a:p>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endParaRPr kumimoji="0" lang="es-ES" sz="1400" b="0" i="0" u="none" strike="noStrike" kern="0" cap="none" spc="0" normalizeH="0" baseline="0" noProof="0" dirty="0">
              <a:ln>
                <a:noFill/>
              </a:ln>
              <a:solidFill>
                <a:srgbClr val="222222"/>
              </a:solidFill>
              <a:effectLst/>
              <a:uLnTx/>
              <a:uFillTx/>
              <a:latin typeface="Roboto Light"/>
              <a:ea typeface="Roboto Light"/>
              <a:sym typeface="Roboto Light"/>
            </a:endParaRPr>
          </a:p>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4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1" name="Google Shape;1163;p124">
            <a:extLst>
              <a:ext uri="{FF2B5EF4-FFF2-40B4-BE49-F238E27FC236}">
                <a16:creationId xmlns:a16="http://schemas.microsoft.com/office/drawing/2014/main" id="{A4530D3B-B29E-8E46-8433-8745767DB9D5}"/>
              </a:ext>
            </a:extLst>
          </p:cNvPr>
          <p:cNvSpPr txBox="1">
            <a:spLocks/>
          </p:cNvSpPr>
          <p:nvPr/>
        </p:nvSpPr>
        <p:spPr>
          <a:xfrm>
            <a:off x="4094019" y="3869321"/>
            <a:ext cx="4925290" cy="308281"/>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Excelencia operacional/Interna</a:t>
            </a:r>
          </a:p>
        </p:txBody>
      </p:sp>
      <p:sp>
        <p:nvSpPr>
          <p:cNvPr id="32" name="Google Shape;1163;p124">
            <a:extLst>
              <a:ext uri="{FF2B5EF4-FFF2-40B4-BE49-F238E27FC236}">
                <a16:creationId xmlns:a16="http://schemas.microsoft.com/office/drawing/2014/main" id="{B464AFAA-6149-E64A-AA92-B10FCE043677}"/>
              </a:ext>
            </a:extLst>
          </p:cNvPr>
          <p:cNvSpPr txBox="1">
            <a:spLocks/>
          </p:cNvSpPr>
          <p:nvPr/>
        </p:nvSpPr>
        <p:spPr>
          <a:xfrm>
            <a:off x="4094019" y="4135569"/>
            <a:ext cx="4925290" cy="919228"/>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7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7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Documentación de Procesos y Manuales antes de cumplir los 3 meses de operación.</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7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Seguridad y Puntualidad de cada envío superior al 90%.</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7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Satisfacción del Cliente superior al 90%</a:t>
            </a:r>
            <a:r>
              <a:rPr kumimoji="0" lang="es-ES" sz="20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20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3" name="Google Shape;1163;p124">
            <a:extLst>
              <a:ext uri="{FF2B5EF4-FFF2-40B4-BE49-F238E27FC236}">
                <a16:creationId xmlns:a16="http://schemas.microsoft.com/office/drawing/2014/main" id="{EB4CCD19-E12B-3A46-B5B9-C8FAE545C0D5}"/>
              </a:ext>
            </a:extLst>
          </p:cNvPr>
          <p:cNvSpPr txBox="1">
            <a:spLocks/>
          </p:cNvSpPr>
          <p:nvPr/>
        </p:nvSpPr>
        <p:spPr>
          <a:xfrm>
            <a:off x="4094019" y="5052865"/>
            <a:ext cx="4925290" cy="40034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err="1">
                <a:ln>
                  <a:noFill/>
                </a:ln>
                <a:solidFill>
                  <a:srgbClr val="222222"/>
                </a:solidFill>
                <a:effectLst/>
                <a:uLnTx/>
                <a:uFillTx/>
                <a:latin typeface="Avenir Roman" panose="02000503020000020003" pitchFamily="2" charset="0"/>
                <a:sym typeface="Roboto Light"/>
              </a:rPr>
              <a:t>Expertise</a:t>
            </a: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 de personas</a:t>
            </a:r>
          </a:p>
        </p:txBody>
      </p:sp>
      <p:sp>
        <p:nvSpPr>
          <p:cNvPr id="35" name="Google Shape;1163;p124">
            <a:extLst>
              <a:ext uri="{FF2B5EF4-FFF2-40B4-BE49-F238E27FC236}">
                <a16:creationId xmlns:a16="http://schemas.microsoft.com/office/drawing/2014/main" id="{22244AD5-3D60-3241-BAFB-6C565B11CA34}"/>
              </a:ext>
            </a:extLst>
          </p:cNvPr>
          <p:cNvSpPr txBox="1">
            <a:spLocks/>
          </p:cNvSpPr>
          <p:nvPr/>
        </p:nvSpPr>
        <p:spPr>
          <a:xfrm>
            <a:off x="4094020" y="5437470"/>
            <a:ext cx="4925290" cy="1243347"/>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8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Reclutamiento Innovador: Las mejores personas que se convertirán en Intra-Emprendedores.</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Cubrir la plantilla inicial en tiempo y forma.</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Modelo de empresario/unidad</a:t>
            </a:r>
          </a:p>
          <a:p>
            <a:pPr marL="342900" marR="0" lvl="0" indent="-342900" algn="l" defTabSz="914400" rtl="0" eaLnBrk="1" fontAlgn="auto" latinLnBrk="0" hangingPunct="1">
              <a:lnSpc>
                <a:spcPct val="150000"/>
              </a:lnSpc>
              <a:spcBef>
                <a:spcPts val="0"/>
              </a:spcBef>
              <a:spcAft>
                <a:spcPts val="0"/>
              </a:spcAft>
              <a:buClr>
                <a:srgbClr val="6A6E77"/>
              </a:buClr>
              <a:buSzPts val="2200"/>
              <a:buFont typeface="Arial" panose="020B0604020202020204" pitchFamily="34" charset="0"/>
              <a:buChar char="•"/>
              <a:tabLst/>
              <a:defRPr/>
            </a:pP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Modelo de Franquiciatario</a:t>
            </a:r>
            <a:r>
              <a:rPr kumimoji="0" lang="es-ES" sz="18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8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6" name="Google Shape;1163;p124">
            <a:extLst>
              <a:ext uri="{FF2B5EF4-FFF2-40B4-BE49-F238E27FC236}">
                <a16:creationId xmlns:a16="http://schemas.microsoft.com/office/drawing/2014/main" id="{7CDE37F3-565E-A44E-BC40-E8C922DF2B82}"/>
              </a:ext>
            </a:extLst>
          </p:cNvPr>
          <p:cNvSpPr txBox="1">
            <a:spLocks/>
          </p:cNvSpPr>
          <p:nvPr/>
        </p:nvSpPr>
        <p:spPr>
          <a:xfrm>
            <a:off x="9096220" y="1677185"/>
            <a:ext cx="2832544" cy="245653"/>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INDICADORES CLAVE DE DESARROLLO</a:t>
            </a:r>
          </a:p>
        </p:txBody>
      </p:sp>
      <p:sp>
        <p:nvSpPr>
          <p:cNvPr id="37" name="Google Shape;1163;p124">
            <a:extLst>
              <a:ext uri="{FF2B5EF4-FFF2-40B4-BE49-F238E27FC236}">
                <a16:creationId xmlns:a16="http://schemas.microsoft.com/office/drawing/2014/main" id="{D3174CA3-9912-E042-990C-25F33C2476F4}"/>
              </a:ext>
            </a:extLst>
          </p:cNvPr>
          <p:cNvSpPr txBox="1">
            <a:spLocks/>
          </p:cNvSpPr>
          <p:nvPr/>
        </p:nvSpPr>
        <p:spPr>
          <a:xfrm>
            <a:off x="9096220" y="1922838"/>
            <a:ext cx="2832544" cy="319627"/>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medimos el éxito?</a:t>
            </a:r>
          </a:p>
        </p:txBody>
      </p:sp>
      <p:sp>
        <p:nvSpPr>
          <p:cNvPr id="38" name="Rectángulo 37">
            <a:extLst>
              <a:ext uri="{FF2B5EF4-FFF2-40B4-BE49-F238E27FC236}">
                <a16:creationId xmlns:a16="http://schemas.microsoft.com/office/drawing/2014/main" id="{C3A78EBD-7007-BA4A-B77C-D2905F5BD747}"/>
              </a:ext>
            </a:extLst>
          </p:cNvPr>
          <p:cNvSpPr/>
          <p:nvPr/>
        </p:nvSpPr>
        <p:spPr>
          <a:xfrm>
            <a:off x="9113088" y="2242465"/>
            <a:ext cx="2815676" cy="114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Cumplimiento del Presupuesto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Cumplimiento con el objetivo de satisfacción del cliente.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Cumplimiento con el objetivo de # y Perfil de clientes.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Concluir en un primer trimestre, modelos de emprendimiento para operadores/franquiciatarios</a:t>
            </a:r>
          </a:p>
        </p:txBody>
      </p:sp>
      <p:sp>
        <p:nvSpPr>
          <p:cNvPr id="39" name="Google Shape;1163;p124">
            <a:extLst>
              <a:ext uri="{FF2B5EF4-FFF2-40B4-BE49-F238E27FC236}">
                <a16:creationId xmlns:a16="http://schemas.microsoft.com/office/drawing/2014/main" id="{F7BA1C6E-DE7F-2E47-AB74-CE8634A31831}"/>
              </a:ext>
            </a:extLst>
          </p:cNvPr>
          <p:cNvSpPr txBox="1">
            <a:spLocks/>
          </p:cNvSpPr>
          <p:nvPr/>
        </p:nvSpPr>
        <p:spPr>
          <a:xfrm>
            <a:off x="9096220" y="3379198"/>
            <a:ext cx="2832544" cy="315872"/>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VISIÓN</a:t>
            </a:r>
          </a:p>
        </p:txBody>
      </p:sp>
      <p:sp>
        <p:nvSpPr>
          <p:cNvPr id="40" name="Google Shape;1163;p124">
            <a:extLst>
              <a:ext uri="{FF2B5EF4-FFF2-40B4-BE49-F238E27FC236}">
                <a16:creationId xmlns:a16="http://schemas.microsoft.com/office/drawing/2014/main" id="{228D4034-89D8-6844-A0CF-9AACF8F9D92B}"/>
              </a:ext>
            </a:extLst>
          </p:cNvPr>
          <p:cNvSpPr txBox="1">
            <a:spLocks/>
          </p:cNvSpPr>
          <p:nvPr/>
        </p:nvSpPr>
        <p:spPr>
          <a:xfrm>
            <a:off x="9096221" y="3669443"/>
            <a:ext cx="2832544" cy="287543"/>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¿Hacia dónde vamos?</a:t>
            </a:r>
          </a:p>
        </p:txBody>
      </p:sp>
      <p:sp>
        <p:nvSpPr>
          <p:cNvPr id="41" name="Rectángulo 40">
            <a:extLst>
              <a:ext uri="{FF2B5EF4-FFF2-40B4-BE49-F238E27FC236}">
                <a16:creationId xmlns:a16="http://schemas.microsoft.com/office/drawing/2014/main" id="{AF7700C2-FA4B-A046-9BC5-B69C0C8C7830}"/>
              </a:ext>
            </a:extLst>
          </p:cNvPr>
          <p:cNvSpPr/>
          <p:nvPr/>
        </p:nvSpPr>
        <p:spPr>
          <a:xfrm>
            <a:off x="9113089" y="3976551"/>
            <a:ext cx="2815676" cy="1243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000" b="0" i="0" u="none" strike="noStrike" kern="0" cap="none" spc="0" normalizeH="0" baseline="0" noProof="0" dirty="0">
                <a:ln>
                  <a:noFill/>
                </a:ln>
                <a:solidFill>
                  <a:srgbClr val="222222"/>
                </a:solidFill>
                <a:effectLst/>
                <a:uLnTx/>
                <a:uFillTx/>
                <a:latin typeface="Avenir Roman" panose="02000503020000020003" pitchFamily="2" charset="0"/>
                <a:sym typeface="Arial"/>
              </a:rPr>
              <a:t>Nos vemos como creadores de oportunidades para emprendedores o empleados con una perspectiva que abraza la innovación y el compromiso social/ambiental. Sustentados en lo anterior, nos convertiremos en una red logística especializada en complementar el tramo de última milla a nivel nacional.</a:t>
            </a:r>
          </a:p>
        </p:txBody>
      </p:sp>
      <p:sp>
        <p:nvSpPr>
          <p:cNvPr id="42" name="Google Shape;1163;p124">
            <a:extLst>
              <a:ext uri="{FF2B5EF4-FFF2-40B4-BE49-F238E27FC236}">
                <a16:creationId xmlns:a16="http://schemas.microsoft.com/office/drawing/2014/main" id="{5523F2C8-5B41-094B-8683-1E6437EA2D21}"/>
              </a:ext>
            </a:extLst>
          </p:cNvPr>
          <p:cNvSpPr txBox="1">
            <a:spLocks/>
          </p:cNvSpPr>
          <p:nvPr/>
        </p:nvSpPr>
        <p:spPr>
          <a:xfrm>
            <a:off x="9113088" y="5169491"/>
            <a:ext cx="2815676" cy="350646"/>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IMPLEMENTACIÓN</a:t>
            </a:r>
          </a:p>
        </p:txBody>
      </p:sp>
      <p:sp>
        <p:nvSpPr>
          <p:cNvPr id="43" name="Google Shape;1163;p124">
            <a:extLst>
              <a:ext uri="{FF2B5EF4-FFF2-40B4-BE49-F238E27FC236}">
                <a16:creationId xmlns:a16="http://schemas.microsoft.com/office/drawing/2014/main" id="{35B1BE96-C2EB-A644-BAC2-F7208FB402BA}"/>
              </a:ext>
            </a:extLst>
          </p:cNvPr>
          <p:cNvSpPr txBox="1">
            <a:spLocks/>
          </p:cNvSpPr>
          <p:nvPr/>
        </p:nvSpPr>
        <p:spPr>
          <a:xfrm>
            <a:off x="9113088" y="5451059"/>
            <a:ext cx="2815676" cy="188564"/>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nos haremos responsables?</a:t>
            </a:r>
          </a:p>
        </p:txBody>
      </p:sp>
      <p:sp>
        <p:nvSpPr>
          <p:cNvPr id="44" name="Rectángulo 43">
            <a:extLst>
              <a:ext uri="{FF2B5EF4-FFF2-40B4-BE49-F238E27FC236}">
                <a16:creationId xmlns:a16="http://schemas.microsoft.com/office/drawing/2014/main" id="{3F9BC6AB-B503-A345-AAEA-9A27BFAED478}"/>
              </a:ext>
            </a:extLst>
          </p:cNvPr>
          <p:cNvSpPr/>
          <p:nvPr/>
        </p:nvSpPr>
        <p:spPr>
          <a:xfrm>
            <a:off x="9096220" y="5639623"/>
            <a:ext cx="2832544" cy="100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Crear una cultura de comunicación interna intensiva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Cumplir con el plan de incentivos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Cumplir con un plan de entregables preciso a nivel directivo</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rPr>
              <a:t>Compromiso con el presente plan por parte del equipo fundador.</a:t>
            </a:r>
          </a:p>
        </p:txBody>
      </p:sp>
    </p:spTree>
    <p:extLst>
      <p:ext uri="{BB962C8B-B14F-4D97-AF65-F5344CB8AC3E}">
        <p14:creationId xmlns:p14="http://schemas.microsoft.com/office/powerpoint/2010/main" val="220471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4" name="Google Shape;1162;p124">
            <a:extLst>
              <a:ext uri="{FF2B5EF4-FFF2-40B4-BE49-F238E27FC236}">
                <a16:creationId xmlns:a16="http://schemas.microsoft.com/office/drawing/2014/main" id="{F1BDF014-E665-5346-9180-A1CE52C8BDDC}"/>
              </a:ext>
            </a:extLst>
          </p:cNvPr>
          <p:cNvSpPr txBox="1">
            <a:spLocks/>
          </p:cNvSpPr>
          <p:nvPr/>
        </p:nvSpPr>
        <p:spPr>
          <a:xfrm>
            <a:off x="257501" y="1358521"/>
            <a:ext cx="3853387" cy="366369"/>
          </a:xfrm>
          <a:prstGeom prst="rect">
            <a:avLst/>
          </a:prstGeom>
          <a:noFill/>
          <a:ln>
            <a:solidFill>
              <a:schemeClr val="tx1"/>
            </a:solid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dk2"/>
              </a:buClr>
              <a:buSzPts val="8000"/>
              <a:buFont typeface="Roboto"/>
              <a:buNone/>
            </a:pPr>
            <a:r>
              <a:rPr lang="es-ES" sz="1800" dirty="0">
                <a:latin typeface="Avenir Roman" panose="02000503020000020003" pitchFamily="2" charset="0"/>
              </a:rPr>
              <a:t>Plantilla muestra de una página: </a:t>
            </a:r>
          </a:p>
        </p:txBody>
      </p:sp>
      <p:sp>
        <p:nvSpPr>
          <p:cNvPr id="15" name="Rectángulo 14">
            <a:extLst>
              <a:ext uri="{FF2B5EF4-FFF2-40B4-BE49-F238E27FC236}">
                <a16:creationId xmlns:a16="http://schemas.microsoft.com/office/drawing/2014/main" id="{A8BA8E06-231D-FE4C-8E54-3B4CB1FA93D2}"/>
              </a:ext>
            </a:extLst>
          </p:cNvPr>
          <p:cNvSpPr/>
          <p:nvPr/>
        </p:nvSpPr>
        <p:spPr>
          <a:xfrm>
            <a:off x="4110888" y="1357558"/>
            <a:ext cx="7817876" cy="36733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Google Shape;1163;p124">
            <a:extLst>
              <a:ext uri="{FF2B5EF4-FFF2-40B4-BE49-F238E27FC236}">
                <a16:creationId xmlns:a16="http://schemas.microsoft.com/office/drawing/2014/main" id="{85163111-B453-9B46-B2C3-1C518D5B9FDF}"/>
              </a:ext>
            </a:extLst>
          </p:cNvPr>
          <p:cNvSpPr txBox="1">
            <a:spLocks/>
          </p:cNvSpPr>
          <p:nvPr/>
        </p:nvSpPr>
        <p:spPr>
          <a:xfrm>
            <a:off x="240632" y="1724890"/>
            <a:ext cx="3870256" cy="264965"/>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Clr>
                <a:srgbClr val="6A6E77"/>
              </a:buClr>
              <a:buSzPts val="2200"/>
              <a:buFont typeface="Roboto Light"/>
              <a:buNone/>
            </a:pPr>
            <a:r>
              <a:rPr lang="es-ES" sz="1200" b="1" dirty="0">
                <a:latin typeface="Avenir Roman" panose="02000503020000020003" pitchFamily="2" charset="0"/>
              </a:rPr>
              <a:t>FUNDACIÓN</a:t>
            </a:r>
            <a:endParaRPr lang="es-ES" sz="1100" b="1" dirty="0">
              <a:latin typeface="Avenir Roman" panose="02000503020000020003" pitchFamily="2" charset="0"/>
            </a:endParaRPr>
          </a:p>
        </p:txBody>
      </p:sp>
      <p:sp>
        <p:nvSpPr>
          <p:cNvPr id="18" name="Google Shape;1163;p124">
            <a:extLst>
              <a:ext uri="{FF2B5EF4-FFF2-40B4-BE49-F238E27FC236}">
                <a16:creationId xmlns:a16="http://schemas.microsoft.com/office/drawing/2014/main" id="{A6CDDB37-197D-C247-8096-EC4F6E063421}"/>
              </a:ext>
            </a:extLst>
          </p:cNvPr>
          <p:cNvSpPr txBox="1">
            <a:spLocks/>
          </p:cNvSpPr>
          <p:nvPr/>
        </p:nvSpPr>
        <p:spPr>
          <a:xfrm>
            <a:off x="257501" y="2622152"/>
            <a:ext cx="3853387" cy="536684"/>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Nuestros valores más importantes- ¿Cómo nos comportaremos?</a:t>
            </a:r>
          </a:p>
        </p:txBody>
      </p:sp>
      <p:sp>
        <p:nvSpPr>
          <p:cNvPr id="20" name="Google Shape;1163;p124">
            <a:extLst>
              <a:ext uri="{FF2B5EF4-FFF2-40B4-BE49-F238E27FC236}">
                <a16:creationId xmlns:a16="http://schemas.microsoft.com/office/drawing/2014/main" id="{1A67D672-014A-3B48-9265-A36A2453B4E8}"/>
              </a:ext>
            </a:extLst>
          </p:cNvPr>
          <p:cNvSpPr txBox="1">
            <a:spLocks/>
          </p:cNvSpPr>
          <p:nvPr/>
        </p:nvSpPr>
        <p:spPr>
          <a:xfrm>
            <a:off x="257501" y="3956987"/>
            <a:ext cx="3853387" cy="37083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VENTAJA COMPETITIVA Y ESTRATEGIA</a:t>
            </a:r>
            <a:endPar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endParaRPr>
          </a:p>
        </p:txBody>
      </p:sp>
      <p:sp>
        <p:nvSpPr>
          <p:cNvPr id="21" name="Google Shape;1163;p124">
            <a:extLst>
              <a:ext uri="{FF2B5EF4-FFF2-40B4-BE49-F238E27FC236}">
                <a16:creationId xmlns:a16="http://schemas.microsoft.com/office/drawing/2014/main" id="{90D81B6E-AF0F-E442-99EE-6A712008FA28}"/>
              </a:ext>
            </a:extLst>
          </p:cNvPr>
          <p:cNvSpPr txBox="1">
            <a:spLocks/>
          </p:cNvSpPr>
          <p:nvPr/>
        </p:nvSpPr>
        <p:spPr>
          <a:xfrm>
            <a:off x="257501" y="4298037"/>
            <a:ext cx="3853387" cy="353447"/>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ganaremos?</a:t>
            </a:r>
          </a:p>
        </p:txBody>
      </p:sp>
      <p:sp>
        <p:nvSpPr>
          <p:cNvPr id="24" name="Google Shape;1163;p124">
            <a:extLst>
              <a:ext uri="{FF2B5EF4-FFF2-40B4-BE49-F238E27FC236}">
                <a16:creationId xmlns:a16="http://schemas.microsoft.com/office/drawing/2014/main" id="{B78B04DF-161C-C74F-A377-B14218CB021F}"/>
              </a:ext>
            </a:extLst>
          </p:cNvPr>
          <p:cNvSpPr txBox="1">
            <a:spLocks/>
          </p:cNvSpPr>
          <p:nvPr/>
        </p:nvSpPr>
        <p:spPr>
          <a:xfrm>
            <a:off x="240632" y="5219816"/>
            <a:ext cx="3853387" cy="32893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jugaremos?</a:t>
            </a:r>
          </a:p>
        </p:txBody>
      </p:sp>
      <p:sp>
        <p:nvSpPr>
          <p:cNvPr id="26" name="Google Shape;1163;p124">
            <a:extLst>
              <a:ext uri="{FF2B5EF4-FFF2-40B4-BE49-F238E27FC236}">
                <a16:creationId xmlns:a16="http://schemas.microsoft.com/office/drawing/2014/main" id="{C40E47B0-69FD-EF4E-B303-C79081F47BEA}"/>
              </a:ext>
            </a:extLst>
          </p:cNvPr>
          <p:cNvSpPr txBox="1">
            <a:spLocks/>
          </p:cNvSpPr>
          <p:nvPr/>
        </p:nvSpPr>
        <p:spPr>
          <a:xfrm>
            <a:off x="4094019" y="1677185"/>
            <a:ext cx="4925290" cy="312669"/>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 (3 AÑO),  METAS DE LA COMPAÑÍA (1 AÑO), ACCIONES (90 DÍAS)</a:t>
            </a:r>
            <a:endParaRPr kumimoji="0" lang="es-ES" sz="600" b="1" i="0" u="none" strike="noStrike" kern="0" cap="none" spc="0" normalizeH="0" baseline="0" noProof="0" dirty="0">
              <a:ln>
                <a:noFill/>
              </a:ln>
              <a:solidFill>
                <a:srgbClr val="222222"/>
              </a:solidFill>
              <a:effectLst/>
              <a:uLnTx/>
              <a:uFillTx/>
              <a:latin typeface="Avenir Roman" panose="02000503020000020003" pitchFamily="2" charset="0"/>
              <a:sym typeface="Roboto Light"/>
            </a:endParaRPr>
          </a:p>
        </p:txBody>
      </p:sp>
      <p:sp>
        <p:nvSpPr>
          <p:cNvPr id="27" name="Google Shape;1163;p124">
            <a:extLst>
              <a:ext uri="{FF2B5EF4-FFF2-40B4-BE49-F238E27FC236}">
                <a16:creationId xmlns:a16="http://schemas.microsoft.com/office/drawing/2014/main" id="{D12B12C9-3085-9442-9B83-1C22A5FC6A31}"/>
              </a:ext>
            </a:extLst>
          </p:cNvPr>
          <p:cNvSpPr txBox="1">
            <a:spLocks/>
          </p:cNvSpPr>
          <p:nvPr/>
        </p:nvSpPr>
        <p:spPr>
          <a:xfrm>
            <a:off x="4094019" y="1989855"/>
            <a:ext cx="4925290" cy="41928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1" i="0" u="none" strike="noStrike" kern="0" cap="none" spc="0" normalizeH="0" baseline="0" noProof="0" dirty="0">
                <a:ln>
                  <a:noFill/>
                </a:ln>
                <a:solidFill>
                  <a:srgbClr val="222222"/>
                </a:solidFill>
                <a:effectLst/>
                <a:uLnTx/>
                <a:uFillTx/>
                <a:latin typeface="Roboto Light"/>
                <a:ea typeface="Roboto Light"/>
                <a:sym typeface="Roboto Light"/>
              </a:rPr>
              <a:t>Resultados financieros</a:t>
            </a:r>
          </a:p>
        </p:txBody>
      </p:sp>
      <p:sp>
        <p:nvSpPr>
          <p:cNvPr id="28" name="Google Shape;1163;p124">
            <a:extLst>
              <a:ext uri="{FF2B5EF4-FFF2-40B4-BE49-F238E27FC236}">
                <a16:creationId xmlns:a16="http://schemas.microsoft.com/office/drawing/2014/main" id="{62E031F7-973B-874E-AB1F-648DE144F34C}"/>
              </a:ext>
            </a:extLst>
          </p:cNvPr>
          <p:cNvSpPr txBox="1">
            <a:spLocks/>
          </p:cNvSpPr>
          <p:nvPr/>
        </p:nvSpPr>
        <p:spPr>
          <a:xfrm>
            <a:off x="4094019" y="2322821"/>
            <a:ext cx="4925290" cy="632298"/>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5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5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0" marR="0" lvl="0" indent="0" algn="l" defTabSz="914400" rtl="0" eaLnBrk="1" fontAlgn="auto" latinLnBrk="0" hangingPunct="1">
              <a:lnSpc>
                <a:spcPct val="100000"/>
              </a:lnSpc>
              <a:spcBef>
                <a:spcPts val="0"/>
              </a:spcBef>
              <a:spcAft>
                <a:spcPts val="0"/>
              </a:spcAft>
              <a:buClr>
                <a:srgbClr val="6A6E77"/>
              </a:buClr>
              <a:buSzPts val="2200"/>
              <a:tabLst/>
              <a:defRPr/>
            </a:pPr>
            <a:r>
              <a:rPr kumimoji="0" lang="es-ES" sz="18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8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29" name="Google Shape;1163;p124">
            <a:extLst>
              <a:ext uri="{FF2B5EF4-FFF2-40B4-BE49-F238E27FC236}">
                <a16:creationId xmlns:a16="http://schemas.microsoft.com/office/drawing/2014/main" id="{D24D5CAD-272C-684E-A512-63D404938E04}"/>
              </a:ext>
            </a:extLst>
          </p:cNvPr>
          <p:cNvSpPr txBox="1">
            <a:spLocks/>
          </p:cNvSpPr>
          <p:nvPr/>
        </p:nvSpPr>
        <p:spPr>
          <a:xfrm>
            <a:off x="4094019" y="2934822"/>
            <a:ext cx="4925290" cy="361436"/>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2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Éxito de cliente</a:t>
            </a:r>
          </a:p>
        </p:txBody>
      </p:sp>
      <p:sp>
        <p:nvSpPr>
          <p:cNvPr id="30" name="Google Shape;1163;p124">
            <a:extLst>
              <a:ext uri="{FF2B5EF4-FFF2-40B4-BE49-F238E27FC236}">
                <a16:creationId xmlns:a16="http://schemas.microsoft.com/office/drawing/2014/main" id="{A1C9D8BF-EE22-A543-95AC-27B68ADF0AD8}"/>
              </a:ext>
            </a:extLst>
          </p:cNvPr>
          <p:cNvSpPr txBox="1">
            <a:spLocks/>
          </p:cNvSpPr>
          <p:nvPr/>
        </p:nvSpPr>
        <p:spPr>
          <a:xfrm>
            <a:off x="4094019" y="3277374"/>
            <a:ext cx="4925290" cy="591947"/>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4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0" marR="0" lvl="0" indent="0" algn="l" defTabSz="914400" rtl="0" eaLnBrk="1" fontAlgn="auto" latinLnBrk="0" hangingPunct="1">
              <a:lnSpc>
                <a:spcPct val="150000"/>
              </a:lnSpc>
              <a:spcBef>
                <a:spcPts val="0"/>
              </a:spcBef>
              <a:spcAft>
                <a:spcPts val="0"/>
              </a:spcAft>
              <a:buClr>
                <a:srgbClr val="6A6E77"/>
              </a:buClr>
              <a:buSzPts val="2200"/>
              <a:tabLst/>
              <a:defRPr/>
            </a:pPr>
            <a:r>
              <a:rPr kumimoji="0" lang="es-ES" sz="4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a:t>
            </a:r>
          </a:p>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endParaRPr kumimoji="0" lang="es-ES" sz="1400" b="0" i="0" u="none" strike="noStrike" kern="0" cap="none" spc="0" normalizeH="0" baseline="0" noProof="0" dirty="0">
              <a:ln>
                <a:noFill/>
              </a:ln>
              <a:solidFill>
                <a:srgbClr val="222222"/>
              </a:solidFill>
              <a:effectLst/>
              <a:uLnTx/>
              <a:uFillTx/>
              <a:latin typeface="Roboto Light"/>
              <a:ea typeface="Roboto Light"/>
              <a:sym typeface="Roboto Light"/>
            </a:endParaRPr>
          </a:p>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4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4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1" name="Google Shape;1163;p124">
            <a:extLst>
              <a:ext uri="{FF2B5EF4-FFF2-40B4-BE49-F238E27FC236}">
                <a16:creationId xmlns:a16="http://schemas.microsoft.com/office/drawing/2014/main" id="{A4530D3B-B29E-8E46-8433-8745767DB9D5}"/>
              </a:ext>
            </a:extLst>
          </p:cNvPr>
          <p:cNvSpPr txBox="1">
            <a:spLocks/>
          </p:cNvSpPr>
          <p:nvPr/>
        </p:nvSpPr>
        <p:spPr>
          <a:xfrm>
            <a:off x="4094019" y="3869321"/>
            <a:ext cx="4925290" cy="308281"/>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Excelencia operacional/Interna</a:t>
            </a:r>
          </a:p>
        </p:txBody>
      </p:sp>
      <p:sp>
        <p:nvSpPr>
          <p:cNvPr id="32" name="Google Shape;1163;p124">
            <a:extLst>
              <a:ext uri="{FF2B5EF4-FFF2-40B4-BE49-F238E27FC236}">
                <a16:creationId xmlns:a16="http://schemas.microsoft.com/office/drawing/2014/main" id="{B464AFAA-6149-E64A-AA92-B10FCE043677}"/>
              </a:ext>
            </a:extLst>
          </p:cNvPr>
          <p:cNvSpPr txBox="1">
            <a:spLocks/>
          </p:cNvSpPr>
          <p:nvPr/>
        </p:nvSpPr>
        <p:spPr>
          <a:xfrm>
            <a:off x="4094019" y="4135569"/>
            <a:ext cx="4925290" cy="919228"/>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7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0" marR="0" lvl="0" indent="0" algn="l" defTabSz="914400" rtl="0" eaLnBrk="1" fontAlgn="auto" latinLnBrk="0" hangingPunct="1">
              <a:lnSpc>
                <a:spcPct val="150000"/>
              </a:lnSpc>
              <a:spcBef>
                <a:spcPts val="0"/>
              </a:spcBef>
              <a:spcAft>
                <a:spcPts val="0"/>
              </a:spcAft>
              <a:buClr>
                <a:srgbClr val="6A6E77"/>
              </a:buClr>
              <a:buSzPts val="2200"/>
              <a:tabLst/>
              <a:defRPr/>
            </a:pPr>
            <a:r>
              <a:rPr kumimoji="0" lang="es-ES" sz="20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20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3" name="Google Shape;1163;p124">
            <a:extLst>
              <a:ext uri="{FF2B5EF4-FFF2-40B4-BE49-F238E27FC236}">
                <a16:creationId xmlns:a16="http://schemas.microsoft.com/office/drawing/2014/main" id="{EB4CCD19-E12B-3A46-B5B9-C8FAE545C0D5}"/>
              </a:ext>
            </a:extLst>
          </p:cNvPr>
          <p:cNvSpPr txBox="1">
            <a:spLocks/>
          </p:cNvSpPr>
          <p:nvPr/>
        </p:nvSpPr>
        <p:spPr>
          <a:xfrm>
            <a:off x="4094019" y="5052865"/>
            <a:ext cx="4925290" cy="40034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err="1">
                <a:ln>
                  <a:noFill/>
                </a:ln>
                <a:solidFill>
                  <a:srgbClr val="222222"/>
                </a:solidFill>
                <a:effectLst/>
                <a:uLnTx/>
                <a:uFillTx/>
                <a:latin typeface="Avenir Roman" panose="02000503020000020003" pitchFamily="2" charset="0"/>
                <a:sym typeface="Roboto Light"/>
              </a:rPr>
              <a:t>Expertise</a:t>
            </a: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 de personas</a:t>
            </a:r>
          </a:p>
        </p:txBody>
      </p:sp>
      <p:sp>
        <p:nvSpPr>
          <p:cNvPr id="35" name="Google Shape;1163;p124">
            <a:extLst>
              <a:ext uri="{FF2B5EF4-FFF2-40B4-BE49-F238E27FC236}">
                <a16:creationId xmlns:a16="http://schemas.microsoft.com/office/drawing/2014/main" id="{22244AD5-3D60-3241-BAFB-6C565B11CA34}"/>
              </a:ext>
            </a:extLst>
          </p:cNvPr>
          <p:cNvSpPr txBox="1">
            <a:spLocks/>
          </p:cNvSpPr>
          <p:nvPr/>
        </p:nvSpPr>
        <p:spPr>
          <a:xfrm>
            <a:off x="4094020" y="5437470"/>
            <a:ext cx="4925290" cy="1243347"/>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800" b="0" i="0" u="sng" strike="noStrike" kern="0" cap="none" spc="0" normalizeH="0" baseline="0" noProof="0" dirty="0">
                <a:ln>
                  <a:noFill/>
                </a:ln>
                <a:solidFill>
                  <a:srgbClr val="222222"/>
                </a:solidFill>
                <a:effectLst/>
                <a:uLnTx/>
                <a:uFillTx/>
                <a:latin typeface="Avenir Roman" panose="02000503020000020003" pitchFamily="2" charset="0"/>
                <a:sym typeface="Roboto Light"/>
              </a:rPr>
              <a:t>Prioridades Estratégicas</a:t>
            </a:r>
            <a:r>
              <a:rPr kumimoji="0" lang="es-ES" sz="800" b="0" i="0" u="none" strike="noStrike" kern="0" cap="none" spc="0" normalizeH="0" baseline="0" noProof="0" dirty="0">
                <a:ln>
                  <a:noFill/>
                </a:ln>
                <a:solidFill>
                  <a:srgbClr val="222222"/>
                </a:solidFill>
                <a:effectLst/>
                <a:uLnTx/>
                <a:uFillTx/>
                <a:latin typeface="Avenir Roman" panose="02000503020000020003" pitchFamily="2" charset="0"/>
                <a:sym typeface="Roboto Light"/>
              </a:rPr>
              <a:t>	</a:t>
            </a:r>
          </a:p>
          <a:p>
            <a:pPr marL="0" marR="0" lvl="0" indent="0" algn="l" defTabSz="914400" rtl="0" eaLnBrk="1" fontAlgn="auto" latinLnBrk="0" hangingPunct="1">
              <a:lnSpc>
                <a:spcPct val="150000"/>
              </a:lnSpc>
              <a:spcBef>
                <a:spcPts val="0"/>
              </a:spcBef>
              <a:spcAft>
                <a:spcPts val="0"/>
              </a:spcAft>
              <a:buClr>
                <a:srgbClr val="6A6E77"/>
              </a:buClr>
              <a:buSzPts val="2200"/>
              <a:tabLst/>
              <a:defRPr/>
            </a:pPr>
            <a:r>
              <a:rPr kumimoji="0" lang="es-ES" sz="1800" b="0" i="0" u="none" strike="noStrike" kern="0" cap="none" spc="0" normalizeH="0" baseline="0" noProof="0" dirty="0">
                <a:ln>
                  <a:noFill/>
                </a:ln>
                <a:solidFill>
                  <a:srgbClr val="222222"/>
                </a:solidFill>
                <a:effectLst/>
                <a:uLnTx/>
                <a:uFillTx/>
                <a:latin typeface="Roboto Light"/>
                <a:ea typeface="Roboto Light"/>
                <a:sym typeface="Roboto Light"/>
              </a:rPr>
              <a:t>		</a:t>
            </a:r>
            <a:endParaRPr kumimoji="0" lang="es-ES" sz="1800" b="0" i="0" u="sng" strike="noStrike" kern="0" cap="none" spc="0" normalizeH="0" baseline="0" noProof="0" dirty="0">
              <a:ln>
                <a:noFill/>
              </a:ln>
              <a:solidFill>
                <a:srgbClr val="222222"/>
              </a:solidFill>
              <a:effectLst/>
              <a:uLnTx/>
              <a:uFillTx/>
              <a:latin typeface="Roboto Light"/>
              <a:ea typeface="Roboto Light"/>
              <a:sym typeface="Roboto Light"/>
            </a:endParaRPr>
          </a:p>
        </p:txBody>
      </p:sp>
      <p:sp>
        <p:nvSpPr>
          <p:cNvPr id="36" name="Google Shape;1163;p124">
            <a:extLst>
              <a:ext uri="{FF2B5EF4-FFF2-40B4-BE49-F238E27FC236}">
                <a16:creationId xmlns:a16="http://schemas.microsoft.com/office/drawing/2014/main" id="{7CDE37F3-565E-A44E-BC40-E8C922DF2B82}"/>
              </a:ext>
            </a:extLst>
          </p:cNvPr>
          <p:cNvSpPr txBox="1">
            <a:spLocks/>
          </p:cNvSpPr>
          <p:nvPr/>
        </p:nvSpPr>
        <p:spPr>
          <a:xfrm>
            <a:off x="9096220" y="1677185"/>
            <a:ext cx="2832544" cy="245653"/>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INDICADORES CLAVE DE DESARROLLO</a:t>
            </a:r>
          </a:p>
        </p:txBody>
      </p:sp>
      <p:sp>
        <p:nvSpPr>
          <p:cNvPr id="37" name="Google Shape;1163;p124">
            <a:extLst>
              <a:ext uri="{FF2B5EF4-FFF2-40B4-BE49-F238E27FC236}">
                <a16:creationId xmlns:a16="http://schemas.microsoft.com/office/drawing/2014/main" id="{D3174CA3-9912-E042-990C-25F33C2476F4}"/>
              </a:ext>
            </a:extLst>
          </p:cNvPr>
          <p:cNvSpPr txBox="1">
            <a:spLocks/>
          </p:cNvSpPr>
          <p:nvPr/>
        </p:nvSpPr>
        <p:spPr>
          <a:xfrm>
            <a:off x="9096220" y="1922838"/>
            <a:ext cx="2832544" cy="319627"/>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medimos el éxito?</a:t>
            </a:r>
          </a:p>
        </p:txBody>
      </p:sp>
      <p:sp>
        <p:nvSpPr>
          <p:cNvPr id="38" name="Rectángulo 37">
            <a:extLst>
              <a:ext uri="{FF2B5EF4-FFF2-40B4-BE49-F238E27FC236}">
                <a16:creationId xmlns:a16="http://schemas.microsoft.com/office/drawing/2014/main" id="{C3A78EBD-7007-BA4A-B77C-D2905F5BD747}"/>
              </a:ext>
            </a:extLst>
          </p:cNvPr>
          <p:cNvSpPr/>
          <p:nvPr/>
        </p:nvSpPr>
        <p:spPr>
          <a:xfrm>
            <a:off x="9113088" y="2242465"/>
            <a:ext cx="2815676" cy="114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endParaRPr>
          </a:p>
        </p:txBody>
      </p:sp>
      <p:sp>
        <p:nvSpPr>
          <p:cNvPr id="39" name="Google Shape;1163;p124">
            <a:extLst>
              <a:ext uri="{FF2B5EF4-FFF2-40B4-BE49-F238E27FC236}">
                <a16:creationId xmlns:a16="http://schemas.microsoft.com/office/drawing/2014/main" id="{F7BA1C6E-DE7F-2E47-AB74-CE8634A31831}"/>
              </a:ext>
            </a:extLst>
          </p:cNvPr>
          <p:cNvSpPr txBox="1">
            <a:spLocks/>
          </p:cNvSpPr>
          <p:nvPr/>
        </p:nvSpPr>
        <p:spPr>
          <a:xfrm>
            <a:off x="9096220" y="3379198"/>
            <a:ext cx="2832544" cy="315872"/>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VISIÓN</a:t>
            </a:r>
          </a:p>
        </p:txBody>
      </p:sp>
      <p:sp>
        <p:nvSpPr>
          <p:cNvPr id="40" name="Google Shape;1163;p124">
            <a:extLst>
              <a:ext uri="{FF2B5EF4-FFF2-40B4-BE49-F238E27FC236}">
                <a16:creationId xmlns:a16="http://schemas.microsoft.com/office/drawing/2014/main" id="{228D4034-89D8-6844-A0CF-9AACF8F9D92B}"/>
              </a:ext>
            </a:extLst>
          </p:cNvPr>
          <p:cNvSpPr txBox="1">
            <a:spLocks/>
          </p:cNvSpPr>
          <p:nvPr/>
        </p:nvSpPr>
        <p:spPr>
          <a:xfrm>
            <a:off x="9096221" y="3669443"/>
            <a:ext cx="2832544" cy="287543"/>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1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¿Hacia dónde vamos?</a:t>
            </a:r>
          </a:p>
        </p:txBody>
      </p:sp>
      <p:sp>
        <p:nvSpPr>
          <p:cNvPr id="41" name="Rectángulo 40">
            <a:extLst>
              <a:ext uri="{FF2B5EF4-FFF2-40B4-BE49-F238E27FC236}">
                <a16:creationId xmlns:a16="http://schemas.microsoft.com/office/drawing/2014/main" id="{AF7700C2-FA4B-A046-9BC5-B69C0C8C7830}"/>
              </a:ext>
            </a:extLst>
          </p:cNvPr>
          <p:cNvSpPr/>
          <p:nvPr/>
        </p:nvSpPr>
        <p:spPr>
          <a:xfrm>
            <a:off x="9113089" y="3976551"/>
            <a:ext cx="2815676" cy="1243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000" b="0" i="0" u="none" strike="noStrike" kern="0" cap="none" spc="0" normalizeH="0" baseline="0" noProof="0" dirty="0">
              <a:ln>
                <a:noFill/>
              </a:ln>
              <a:solidFill>
                <a:srgbClr val="222222"/>
              </a:solidFill>
              <a:effectLst/>
              <a:uLnTx/>
              <a:uFillTx/>
              <a:latin typeface="Avenir Roman" panose="02000503020000020003" pitchFamily="2" charset="0"/>
              <a:sym typeface="Arial"/>
            </a:endParaRPr>
          </a:p>
        </p:txBody>
      </p:sp>
      <p:sp>
        <p:nvSpPr>
          <p:cNvPr id="42" name="Google Shape;1163;p124">
            <a:extLst>
              <a:ext uri="{FF2B5EF4-FFF2-40B4-BE49-F238E27FC236}">
                <a16:creationId xmlns:a16="http://schemas.microsoft.com/office/drawing/2014/main" id="{5523F2C8-5B41-094B-8683-1E6437EA2D21}"/>
              </a:ext>
            </a:extLst>
          </p:cNvPr>
          <p:cNvSpPr txBox="1">
            <a:spLocks/>
          </p:cNvSpPr>
          <p:nvPr/>
        </p:nvSpPr>
        <p:spPr>
          <a:xfrm>
            <a:off x="9113088" y="5169491"/>
            <a:ext cx="2815676" cy="350646"/>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105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IMPLEMENTACIÓN</a:t>
            </a:r>
          </a:p>
        </p:txBody>
      </p:sp>
      <p:sp>
        <p:nvSpPr>
          <p:cNvPr id="43" name="Google Shape;1163;p124">
            <a:extLst>
              <a:ext uri="{FF2B5EF4-FFF2-40B4-BE49-F238E27FC236}">
                <a16:creationId xmlns:a16="http://schemas.microsoft.com/office/drawing/2014/main" id="{35B1BE96-C2EB-A644-BAC2-F7208FB402BA}"/>
              </a:ext>
            </a:extLst>
          </p:cNvPr>
          <p:cNvSpPr txBox="1">
            <a:spLocks/>
          </p:cNvSpPr>
          <p:nvPr/>
        </p:nvSpPr>
        <p:spPr>
          <a:xfrm>
            <a:off x="9113088" y="5451059"/>
            <a:ext cx="2815676" cy="188564"/>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6A6E77"/>
              </a:buClr>
              <a:buSzPts val="2200"/>
              <a:buFont typeface="Roboto Light"/>
              <a:buNone/>
              <a:defRPr sz="2200" b="0" i="0" u="none" strike="noStrike" cap="none">
                <a:solidFill>
                  <a:srgbClr val="6A6E77"/>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pPr marL="0" marR="0" lvl="0" indent="0" algn="l" defTabSz="914400" rtl="0" eaLnBrk="1" fontAlgn="auto" latinLnBrk="0" hangingPunct="1">
              <a:lnSpc>
                <a:spcPct val="150000"/>
              </a:lnSpc>
              <a:spcBef>
                <a:spcPts val="0"/>
              </a:spcBef>
              <a:spcAft>
                <a:spcPts val="0"/>
              </a:spcAft>
              <a:buClr>
                <a:srgbClr val="6A6E77"/>
              </a:buClr>
              <a:buSzPts val="2200"/>
              <a:buFont typeface="Roboto Light"/>
              <a:buNone/>
              <a:tabLst/>
              <a:defRPr/>
            </a:pPr>
            <a:r>
              <a:rPr kumimoji="0" lang="es-ES" sz="700" b="1" i="0" u="none" strike="noStrike" kern="0" cap="none" spc="0" normalizeH="0" baseline="0" noProof="0" dirty="0">
                <a:ln>
                  <a:noFill/>
                </a:ln>
                <a:solidFill>
                  <a:srgbClr val="222222"/>
                </a:solidFill>
                <a:effectLst/>
                <a:uLnTx/>
                <a:uFillTx/>
                <a:latin typeface="Avenir Roman" panose="02000503020000020003" pitchFamily="2" charset="0"/>
                <a:sym typeface="Roboto Light"/>
              </a:rPr>
              <a:t>¿Cómo nos haremos responsables?</a:t>
            </a:r>
          </a:p>
        </p:txBody>
      </p:sp>
      <p:sp>
        <p:nvSpPr>
          <p:cNvPr id="44" name="Rectángulo 43">
            <a:extLst>
              <a:ext uri="{FF2B5EF4-FFF2-40B4-BE49-F238E27FC236}">
                <a16:creationId xmlns:a16="http://schemas.microsoft.com/office/drawing/2014/main" id="{3F9BC6AB-B503-A345-AAEA-9A27BFAED478}"/>
              </a:ext>
            </a:extLst>
          </p:cNvPr>
          <p:cNvSpPr/>
          <p:nvPr/>
        </p:nvSpPr>
        <p:spPr>
          <a:xfrm>
            <a:off x="9096220" y="5639623"/>
            <a:ext cx="2832544" cy="100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ES_tradnl" sz="900" b="0" i="0" u="none" strike="noStrike" kern="0" cap="none" spc="0" normalizeH="0" baseline="0" noProof="0" dirty="0">
              <a:ln>
                <a:noFill/>
              </a:ln>
              <a:solidFill>
                <a:srgbClr val="222222"/>
              </a:solidFill>
              <a:effectLst/>
              <a:uLnTx/>
              <a:uFillTx/>
              <a:latin typeface="Avenir Roman" panose="02000503020000020003" pitchFamily="2" charset="0"/>
              <a:sym typeface="Arial"/>
            </a:endParaRPr>
          </a:p>
        </p:txBody>
      </p:sp>
      <p:sp>
        <p:nvSpPr>
          <p:cNvPr id="46" name="Rectángulo 45">
            <a:extLst>
              <a:ext uri="{FF2B5EF4-FFF2-40B4-BE49-F238E27FC236}">
                <a16:creationId xmlns:a16="http://schemas.microsoft.com/office/drawing/2014/main" id="{1991613E-4890-4EFA-BB56-3B6E7BF189D0}"/>
              </a:ext>
            </a:extLst>
          </p:cNvPr>
          <p:cNvSpPr/>
          <p:nvPr/>
        </p:nvSpPr>
        <p:spPr>
          <a:xfrm>
            <a:off x="821877" y="4691109"/>
            <a:ext cx="2871165" cy="4891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a:solidFill>
                  <a:schemeClr val="tx1"/>
                </a:solidFill>
              </a:rPr>
              <a:t>Ganaremos al abrir dos canales de distribución nuevos y al ampliar nuestra cobertura regional en el norte del país</a:t>
            </a:r>
          </a:p>
        </p:txBody>
      </p:sp>
      <p:sp>
        <p:nvSpPr>
          <p:cNvPr id="47" name="Rectángulo 46">
            <a:extLst>
              <a:ext uri="{FF2B5EF4-FFF2-40B4-BE49-F238E27FC236}">
                <a16:creationId xmlns:a16="http://schemas.microsoft.com/office/drawing/2014/main" id="{4E52643F-C795-439E-9364-8BDA6AA8F304}"/>
              </a:ext>
            </a:extLst>
          </p:cNvPr>
          <p:cNvSpPr/>
          <p:nvPr/>
        </p:nvSpPr>
        <p:spPr>
          <a:xfrm>
            <a:off x="299734" y="5749320"/>
            <a:ext cx="3700508" cy="6938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a:solidFill>
                  <a:schemeClr val="tx1"/>
                </a:solidFill>
              </a:rPr>
              <a:t>Buscaremos optimizar vía nuevos proveedores, el 2%  el costo de producción y .5% los gastos administrativos. Asimismo, nuestros planes de inversión tendrán la prioridad de destinar recursos a la nueva oficina en el norte del país.</a:t>
            </a:r>
          </a:p>
        </p:txBody>
      </p:sp>
      <p:sp>
        <p:nvSpPr>
          <p:cNvPr id="2" name="Explosión: 14 puntos 1">
            <a:extLst>
              <a:ext uri="{FF2B5EF4-FFF2-40B4-BE49-F238E27FC236}">
                <a16:creationId xmlns:a16="http://schemas.microsoft.com/office/drawing/2014/main" id="{A4E9A33C-0FA1-4829-ABF2-E907EDDC5B70}"/>
              </a:ext>
            </a:extLst>
          </p:cNvPr>
          <p:cNvSpPr/>
          <p:nvPr/>
        </p:nvSpPr>
        <p:spPr>
          <a:xfrm>
            <a:off x="-184298" y="3332230"/>
            <a:ext cx="5876261" cy="4210480"/>
          </a:xfrm>
          <a:prstGeom prst="irregularSeal2">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21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FEABF8-04DC-F84D-A078-7DE5EB0E0CB1}"/>
              </a:ext>
            </a:extLst>
          </p:cNvPr>
          <p:cNvSpPr/>
          <p:nvPr/>
        </p:nvSpPr>
        <p:spPr>
          <a:xfrm>
            <a:off x="0" y="0"/>
            <a:ext cx="5403273" cy="6858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10897416"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5923686" y="644770"/>
            <a:ext cx="3893765"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err="1">
                <a:solidFill>
                  <a:schemeClr val="accent4">
                    <a:lumMod val="75000"/>
                  </a:schemeClr>
                </a:solidFill>
                <a:latin typeface="Avenir Roman" panose="02000503020000020003" pitchFamily="2" charset="0"/>
              </a:rPr>
              <a:t>Herramientas</a:t>
            </a:r>
            <a:r>
              <a:rPr lang="en-US" sz="4000" dirty="0">
                <a:solidFill>
                  <a:schemeClr val="accent4">
                    <a:lumMod val="75000"/>
                  </a:schemeClr>
                </a:solidFill>
                <a:latin typeface="Avenir Roman" panose="02000503020000020003" pitchFamily="2" charset="0"/>
              </a:rPr>
              <a:t> 2</a:t>
            </a:r>
          </a:p>
        </p:txBody>
      </p:sp>
      <p:sp>
        <p:nvSpPr>
          <p:cNvPr id="8" name="Marcador de texto 5">
            <a:extLst>
              <a:ext uri="{FF2B5EF4-FFF2-40B4-BE49-F238E27FC236}">
                <a16:creationId xmlns:a16="http://schemas.microsoft.com/office/drawing/2014/main" id="{8CC1F19C-E9EB-0545-9C44-558FD9DEED86}"/>
              </a:ext>
            </a:extLst>
          </p:cNvPr>
          <p:cNvSpPr txBox="1">
            <a:spLocks/>
          </p:cNvSpPr>
          <p:nvPr/>
        </p:nvSpPr>
        <p:spPr>
          <a:xfrm>
            <a:off x="5726738" y="1906176"/>
            <a:ext cx="6104191" cy="5580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ü"/>
            </a:pPr>
            <a:r>
              <a:rPr lang="es-MX" sz="1800" b="1" dirty="0">
                <a:latin typeface="Avenir Roman" panose="02000503020000020003" pitchFamily="2" charset="0"/>
              </a:rPr>
              <a:t>10 Habilidades a desarrollar por un Estratega</a:t>
            </a:r>
            <a:endParaRPr lang="en-US" sz="1800" b="1" dirty="0">
              <a:latin typeface="Avenir Roman" panose="02000503020000020003" pitchFamily="2" charset="0"/>
            </a:endParaRPr>
          </a:p>
        </p:txBody>
      </p:sp>
      <p:sp>
        <p:nvSpPr>
          <p:cNvPr id="3" name="Rectángulo 2">
            <a:extLst>
              <a:ext uri="{FF2B5EF4-FFF2-40B4-BE49-F238E27FC236}">
                <a16:creationId xmlns:a16="http://schemas.microsoft.com/office/drawing/2014/main" id="{F20442C2-BD20-B343-8074-82114B2544E2}"/>
              </a:ext>
            </a:extLst>
          </p:cNvPr>
          <p:cNvSpPr/>
          <p:nvPr/>
        </p:nvSpPr>
        <p:spPr>
          <a:xfrm>
            <a:off x="5876947" y="2464191"/>
            <a:ext cx="5953982" cy="3877985"/>
          </a:xfrm>
          <a:prstGeom prst="rect">
            <a:avLst/>
          </a:prstGeom>
        </p:spPr>
        <p:txBody>
          <a:bodyPr wrap="square">
            <a:spAutoFit/>
          </a:bodyPr>
          <a:lstStyle/>
          <a:p>
            <a:pPr marL="457200" indent="-457200">
              <a:buFont typeface="Wingdings" panose="05000000000000000000" pitchFamily="2" charset="2"/>
              <a:buChar char="Ø"/>
            </a:pPr>
            <a:r>
              <a:rPr lang="es-MX" sz="1600" dirty="0">
                <a:latin typeface="Avenir Roman" panose="02000503020000020003" pitchFamily="2" charset="0"/>
              </a:rPr>
              <a:t>H1: Integrar/relacionar (Conciencia comunicativa y Visión Sistémica)</a:t>
            </a:r>
          </a:p>
          <a:p>
            <a:pPr marL="457200" indent="-457200">
              <a:buFont typeface="Wingdings" panose="05000000000000000000" pitchFamily="2" charset="2"/>
              <a:buChar char="Ø"/>
            </a:pPr>
            <a:r>
              <a:rPr lang="es-MX" sz="1600" dirty="0">
                <a:latin typeface="Avenir Roman" panose="02000503020000020003" pitchFamily="2" charset="0"/>
              </a:rPr>
              <a:t> H2: Diseñar estratégicamente</a:t>
            </a:r>
          </a:p>
          <a:p>
            <a:pPr marL="457200" indent="-457200">
              <a:buFont typeface="Wingdings" panose="05000000000000000000" pitchFamily="2" charset="2"/>
              <a:buChar char="Ø"/>
            </a:pPr>
            <a:r>
              <a:rPr lang="es-MX" sz="1600" dirty="0">
                <a:latin typeface="Avenir Roman" panose="02000503020000020003" pitchFamily="2" charset="0"/>
              </a:rPr>
              <a:t> H3 : Autoconciencia</a:t>
            </a:r>
          </a:p>
          <a:p>
            <a:pPr marL="457200" indent="-457200">
              <a:buFont typeface="Wingdings" panose="05000000000000000000" pitchFamily="2" charset="2"/>
              <a:buChar char="Ø"/>
            </a:pPr>
            <a:r>
              <a:rPr lang="es-MX" sz="1600" dirty="0">
                <a:latin typeface="Avenir Roman" panose="02000503020000020003" pitchFamily="2" charset="0"/>
              </a:rPr>
              <a:t> H4 : Gestionar el Cambio</a:t>
            </a:r>
          </a:p>
          <a:p>
            <a:pPr marL="457200" indent="-457200">
              <a:buFont typeface="Wingdings" panose="05000000000000000000" pitchFamily="2" charset="2"/>
              <a:buChar char="Ø"/>
            </a:pPr>
            <a:r>
              <a:rPr lang="es-MX" sz="1600" dirty="0">
                <a:latin typeface="Avenir Roman" panose="02000503020000020003" pitchFamily="2" charset="0"/>
              </a:rPr>
              <a:t> H5 : Rehacerse</a:t>
            </a:r>
          </a:p>
          <a:p>
            <a:pPr marL="457200" indent="-457200">
              <a:buFont typeface="Wingdings" panose="05000000000000000000" pitchFamily="2" charset="2"/>
              <a:buChar char="Ø"/>
            </a:pPr>
            <a:r>
              <a:rPr lang="es-MX" sz="1600" dirty="0">
                <a:latin typeface="Avenir Roman" panose="02000503020000020003" pitchFamily="2" charset="0"/>
              </a:rPr>
              <a:t> H6 : Gestión de Percepciones</a:t>
            </a:r>
          </a:p>
          <a:p>
            <a:pPr marL="457200" indent="-457200">
              <a:buFont typeface="Wingdings" panose="05000000000000000000" pitchFamily="2" charset="2"/>
              <a:buChar char="Ø"/>
            </a:pPr>
            <a:r>
              <a:rPr lang="es-MX" sz="1600" dirty="0">
                <a:latin typeface="Avenir Roman" panose="02000503020000020003" pitchFamily="2" charset="0"/>
              </a:rPr>
              <a:t> H7 : Creatividad</a:t>
            </a:r>
          </a:p>
          <a:p>
            <a:pPr marL="457200" indent="-457200">
              <a:buFont typeface="Wingdings" panose="05000000000000000000" pitchFamily="2" charset="2"/>
              <a:buChar char="Ø"/>
            </a:pPr>
            <a:r>
              <a:rPr lang="es-MX" sz="1600" dirty="0">
                <a:latin typeface="Avenir Roman" panose="02000503020000020003" pitchFamily="2" charset="0"/>
              </a:rPr>
              <a:t> H8 : Storytelling</a:t>
            </a:r>
          </a:p>
          <a:p>
            <a:pPr marL="457200" indent="-457200">
              <a:buFont typeface="Wingdings" panose="05000000000000000000" pitchFamily="2" charset="2"/>
              <a:buChar char="Ø"/>
            </a:pPr>
            <a:r>
              <a:rPr lang="es-MX" sz="1600" dirty="0">
                <a:latin typeface="Avenir Roman" panose="02000503020000020003" pitchFamily="2" charset="0"/>
              </a:rPr>
              <a:t> H9 : Habilidad Digital</a:t>
            </a:r>
          </a:p>
          <a:p>
            <a:pPr marL="457200" indent="-457200">
              <a:buFont typeface="Wingdings" panose="05000000000000000000" pitchFamily="2" charset="2"/>
              <a:buChar char="Ø"/>
            </a:pPr>
            <a:r>
              <a:rPr lang="es-MX" sz="1600" dirty="0">
                <a:latin typeface="Avenir Roman" panose="02000503020000020003" pitchFamily="2" charset="0"/>
              </a:rPr>
              <a:t> H10: Inteligencia financiera</a:t>
            </a:r>
          </a:p>
          <a:p>
            <a:pPr marL="457200" indent="-457200">
              <a:buFont typeface="Wingdings" panose="05000000000000000000" pitchFamily="2" charset="2"/>
              <a:buChar char="Ø"/>
            </a:pPr>
            <a:endParaRPr lang="es-MX" sz="1600" dirty="0">
              <a:latin typeface="Avenir Roman" panose="02000503020000020003" pitchFamily="2" charset="0"/>
            </a:endParaRPr>
          </a:p>
          <a:p>
            <a:pPr marL="457200" indent="-457200">
              <a:buFont typeface="Wingdings" panose="05000000000000000000" pitchFamily="2" charset="2"/>
              <a:buChar char="Ø"/>
            </a:pPr>
            <a:r>
              <a:rPr lang="es-MX" sz="1600" dirty="0">
                <a:latin typeface="Avenir Roman" panose="02000503020000020003" pitchFamily="2" charset="0"/>
              </a:rPr>
              <a:t>UN TEST, QUE TE DARÁ MUCHA PERSPECTIVA DE TUS HABILIDADES COMO ESTRATEGA Y LA BRECHA A CERRAR CON TU ORGANIZACIÓN</a:t>
            </a:r>
            <a:r>
              <a:rPr lang="es-MX" dirty="0">
                <a:latin typeface="Avenir Roman" panose="02000503020000020003" pitchFamily="2" charset="0"/>
              </a:rPr>
              <a:t>.</a:t>
            </a:r>
          </a:p>
        </p:txBody>
      </p:sp>
    </p:spTree>
    <p:extLst>
      <p:ext uri="{BB962C8B-B14F-4D97-AF65-F5344CB8AC3E}">
        <p14:creationId xmlns:p14="http://schemas.microsoft.com/office/powerpoint/2010/main" val="127815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75000"/>
                  </a:schemeClr>
                </a:solidFill>
                <a:latin typeface="Avenir Roman" panose="02000503020000020003" pitchFamily="2" charset="0"/>
              </a:rPr>
              <a:t>Set de </a:t>
            </a:r>
            <a:r>
              <a:rPr lang="en-US" sz="4000" dirty="0" err="1">
                <a:solidFill>
                  <a:schemeClr val="accent4">
                    <a:lumMod val="75000"/>
                  </a:schemeClr>
                </a:solidFill>
                <a:latin typeface="Avenir Roman" panose="02000503020000020003" pitchFamily="2" charset="0"/>
              </a:rPr>
              <a:t>Habilidades</a:t>
            </a:r>
            <a:r>
              <a:rPr lang="en-US" sz="4000" dirty="0">
                <a:solidFill>
                  <a:schemeClr val="accent4">
                    <a:lumMod val="75000"/>
                  </a:schemeClr>
                </a:solidFill>
                <a:latin typeface="Avenir Roman" panose="02000503020000020003" pitchFamily="2" charset="0"/>
              </a:rPr>
              <a:t> del 1 al 4</a:t>
            </a:r>
          </a:p>
        </p:txBody>
      </p:sp>
      <p:graphicFrame>
        <p:nvGraphicFramePr>
          <p:cNvPr id="8" name="Diagrama 7">
            <a:extLst>
              <a:ext uri="{FF2B5EF4-FFF2-40B4-BE49-F238E27FC236}">
                <a16:creationId xmlns:a16="http://schemas.microsoft.com/office/drawing/2014/main" id="{E022CBF2-B3BC-7B40-85AA-56DCE8802B9B}"/>
              </a:ext>
            </a:extLst>
          </p:cNvPr>
          <p:cNvGraphicFramePr/>
          <p:nvPr>
            <p:extLst>
              <p:ext uri="{D42A27DB-BD31-4B8C-83A1-F6EECF244321}">
                <p14:modId xmlns:p14="http://schemas.microsoft.com/office/powerpoint/2010/main" val="946882311"/>
              </p:ext>
            </p:extLst>
          </p:nvPr>
        </p:nvGraphicFramePr>
        <p:xfrm>
          <a:off x="882866" y="1603717"/>
          <a:ext cx="5461663" cy="4708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Tabla&#10;&#10;Descripción generada automáticamente">
            <a:extLst>
              <a:ext uri="{FF2B5EF4-FFF2-40B4-BE49-F238E27FC236}">
                <a16:creationId xmlns:a16="http://schemas.microsoft.com/office/drawing/2014/main" id="{034345D8-A2F4-494D-ACF5-7F293A4822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2931" y="1603717"/>
            <a:ext cx="3656741" cy="1895066"/>
          </a:xfrm>
          <a:prstGeom prst="rect">
            <a:avLst/>
          </a:prstGeom>
        </p:spPr>
      </p:pic>
      <p:pic>
        <p:nvPicPr>
          <p:cNvPr id="13" name="Imagen 12" descr="Tabla&#10;&#10;Descripción generada automáticamente">
            <a:extLst>
              <a:ext uri="{FF2B5EF4-FFF2-40B4-BE49-F238E27FC236}">
                <a16:creationId xmlns:a16="http://schemas.microsoft.com/office/drawing/2014/main" id="{90382285-39A1-6346-BDBD-E67B44F62D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2931" y="4009907"/>
            <a:ext cx="3656741" cy="1911044"/>
          </a:xfrm>
          <a:prstGeom prst="rect">
            <a:avLst/>
          </a:prstGeom>
        </p:spPr>
      </p:pic>
    </p:spTree>
    <p:extLst>
      <p:ext uri="{BB962C8B-B14F-4D97-AF65-F5344CB8AC3E}">
        <p14:creationId xmlns:p14="http://schemas.microsoft.com/office/powerpoint/2010/main" val="72271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75000"/>
                  </a:schemeClr>
                </a:solidFill>
                <a:latin typeface="Avenir Roman" panose="02000503020000020003" pitchFamily="2" charset="0"/>
              </a:rPr>
              <a:t>Set de </a:t>
            </a:r>
            <a:r>
              <a:rPr lang="en-US" sz="4000" dirty="0" err="1">
                <a:solidFill>
                  <a:schemeClr val="accent4">
                    <a:lumMod val="75000"/>
                  </a:schemeClr>
                </a:solidFill>
                <a:latin typeface="Avenir Roman" panose="02000503020000020003" pitchFamily="2" charset="0"/>
              </a:rPr>
              <a:t>Habilidades</a:t>
            </a:r>
            <a:r>
              <a:rPr lang="en-US" sz="4000" dirty="0">
                <a:solidFill>
                  <a:schemeClr val="accent4">
                    <a:lumMod val="75000"/>
                  </a:schemeClr>
                </a:solidFill>
                <a:latin typeface="Avenir Roman" panose="02000503020000020003" pitchFamily="2" charset="0"/>
              </a:rPr>
              <a:t> del 5 al 8</a:t>
            </a:r>
          </a:p>
        </p:txBody>
      </p:sp>
      <p:graphicFrame>
        <p:nvGraphicFramePr>
          <p:cNvPr id="14" name="Diagrama 13">
            <a:extLst>
              <a:ext uri="{FF2B5EF4-FFF2-40B4-BE49-F238E27FC236}">
                <a16:creationId xmlns:a16="http://schemas.microsoft.com/office/drawing/2014/main" id="{FC1707E3-3CF5-884A-8C43-AC17E5CCFDD1}"/>
              </a:ext>
            </a:extLst>
          </p:cNvPr>
          <p:cNvGraphicFramePr/>
          <p:nvPr>
            <p:extLst>
              <p:ext uri="{D42A27DB-BD31-4B8C-83A1-F6EECF244321}">
                <p14:modId xmlns:p14="http://schemas.microsoft.com/office/powerpoint/2010/main" val="2166271349"/>
              </p:ext>
            </p:extLst>
          </p:nvPr>
        </p:nvGraphicFramePr>
        <p:xfrm>
          <a:off x="257501" y="1879600"/>
          <a:ext cx="7184699" cy="4729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Diagrama&#10;&#10;Descripción generada automáticamente">
            <a:extLst>
              <a:ext uri="{FF2B5EF4-FFF2-40B4-BE49-F238E27FC236}">
                <a16:creationId xmlns:a16="http://schemas.microsoft.com/office/drawing/2014/main" id="{1FD5FA9D-58B1-5F4B-A0B7-8AE210BA47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0797" y="1374366"/>
            <a:ext cx="3181010" cy="1190003"/>
          </a:xfrm>
          <a:prstGeom prst="rect">
            <a:avLst/>
          </a:prstGeom>
        </p:spPr>
      </p:pic>
      <p:pic>
        <p:nvPicPr>
          <p:cNvPr id="16" name="Picture 2" descr="Fluir&amp;#39;, por Mihaly Csikszentmihalyi | Leader Summaries">
            <a:extLst>
              <a:ext uri="{FF2B5EF4-FFF2-40B4-BE49-F238E27FC236}">
                <a16:creationId xmlns:a16="http://schemas.microsoft.com/office/drawing/2014/main" id="{59C65C18-687E-3D40-B563-7F56B8AF11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0797" y="2846142"/>
            <a:ext cx="1124052" cy="17343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 Story: How to tell your story so the world listens (Do Books Book 5)  (English Edition) eBook : Buster, Bobette: Amazon.com.mx: Tienda Kindle">
            <a:extLst>
              <a:ext uri="{FF2B5EF4-FFF2-40B4-BE49-F238E27FC236}">
                <a16:creationId xmlns:a16="http://schemas.microsoft.com/office/drawing/2014/main" id="{33DBA64D-8AE7-A740-8EB7-4084C2D76B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646" y="4690898"/>
            <a:ext cx="1253003" cy="191860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59FEA25C-9628-D344-B5F8-DCDB13093B2F}"/>
              </a:ext>
            </a:extLst>
          </p:cNvPr>
          <p:cNvSpPr txBox="1"/>
          <p:nvPr/>
        </p:nvSpPr>
        <p:spPr>
          <a:xfrm>
            <a:off x="9254649" y="4721251"/>
            <a:ext cx="2637260" cy="1708160"/>
          </a:xfrm>
          <a:prstGeom prst="rect">
            <a:avLst/>
          </a:prstGeom>
          <a:noFill/>
        </p:spPr>
        <p:txBody>
          <a:bodyPr wrap="none" rtlCol="0">
            <a:spAutoFit/>
          </a:bodyPr>
          <a:lstStyle/>
          <a:p>
            <a:pPr marL="285750" indent="-285750" algn="l">
              <a:buFont typeface="Wingdings" panose="05000000000000000000" pitchFamily="2" charset="2"/>
              <a:buChar char="ü"/>
            </a:pPr>
            <a:r>
              <a:rPr lang="es-MX" sz="1050" dirty="0">
                <a:latin typeface="Avenir Roman" panose="02000503020000020003" pitchFamily="2" charset="0"/>
              </a:rPr>
              <a:t>Una historia para un amigo</a:t>
            </a:r>
          </a:p>
          <a:p>
            <a:pPr marL="285750" indent="-285750" algn="l">
              <a:buFont typeface="Wingdings" panose="05000000000000000000" pitchFamily="2" charset="2"/>
              <a:buChar char="ü"/>
            </a:pPr>
            <a:r>
              <a:rPr lang="es-MX" sz="1050" dirty="0">
                <a:latin typeface="Avenir Roman" panose="02000503020000020003" pitchFamily="2" charset="0"/>
              </a:rPr>
              <a:t>Localización en tiempo real </a:t>
            </a:r>
          </a:p>
          <a:p>
            <a:pPr marL="285750" indent="-285750" algn="l">
              <a:buFont typeface="Wingdings" panose="05000000000000000000" pitchFamily="2" charset="2"/>
              <a:buChar char="ü"/>
            </a:pPr>
            <a:r>
              <a:rPr lang="es-MX" sz="1050" dirty="0">
                <a:latin typeface="Avenir Roman" panose="02000503020000020003" pitchFamily="2" charset="0"/>
              </a:rPr>
              <a:t>Acción. Verbos activos.</a:t>
            </a:r>
          </a:p>
          <a:p>
            <a:pPr marL="285750" indent="-285750" algn="l">
              <a:buFont typeface="Wingdings" panose="05000000000000000000" pitchFamily="2" charset="2"/>
              <a:buChar char="ü"/>
            </a:pPr>
            <a:r>
              <a:rPr lang="es-MX" sz="1050" dirty="0">
                <a:latin typeface="Avenir Roman" panose="02000503020000020003" pitchFamily="2" charset="0"/>
              </a:rPr>
              <a:t>Yuxtaposición. Choques dramáticos</a:t>
            </a:r>
          </a:p>
          <a:p>
            <a:pPr marL="285750" indent="-285750" algn="l">
              <a:buFont typeface="Wingdings" panose="05000000000000000000" pitchFamily="2" charset="2"/>
              <a:buChar char="ü"/>
            </a:pPr>
            <a:r>
              <a:rPr lang="es-MX" sz="1050" dirty="0">
                <a:latin typeface="Avenir Roman" panose="02000503020000020003" pitchFamily="2" charset="0"/>
              </a:rPr>
              <a:t>Detalle Resplandeciente</a:t>
            </a:r>
          </a:p>
          <a:p>
            <a:pPr marL="285750" indent="-285750" algn="l">
              <a:buFont typeface="Wingdings" panose="05000000000000000000" pitchFamily="2" charset="2"/>
              <a:buChar char="ü"/>
            </a:pPr>
            <a:r>
              <a:rPr lang="es-MX" sz="1050" dirty="0">
                <a:latin typeface="Avenir Roman" panose="02000503020000020003" pitchFamily="2" charset="0"/>
              </a:rPr>
              <a:t>Comparte la llama</a:t>
            </a:r>
          </a:p>
          <a:p>
            <a:pPr marL="285750" indent="-285750" algn="l">
              <a:buFont typeface="Wingdings" panose="05000000000000000000" pitchFamily="2" charset="2"/>
              <a:buChar char="ü"/>
            </a:pPr>
            <a:r>
              <a:rPr lang="es-MX" sz="1050" dirty="0">
                <a:latin typeface="Avenir Roman" panose="02000503020000020003" pitchFamily="2" charset="0"/>
              </a:rPr>
              <a:t>Emociones</a:t>
            </a:r>
          </a:p>
          <a:p>
            <a:pPr marL="285750" indent="-285750" algn="l">
              <a:buFont typeface="Wingdings" panose="05000000000000000000" pitchFamily="2" charset="2"/>
              <a:buChar char="ü"/>
            </a:pPr>
            <a:r>
              <a:rPr lang="es-MX" sz="1050" dirty="0">
                <a:latin typeface="Avenir Roman" panose="02000503020000020003" pitchFamily="2" charset="0"/>
              </a:rPr>
              <a:t>Memoria Sensorial</a:t>
            </a:r>
          </a:p>
          <a:p>
            <a:pPr marL="285750" indent="-285750" algn="l">
              <a:buFont typeface="Wingdings" panose="05000000000000000000" pitchFamily="2" charset="2"/>
              <a:buChar char="ü"/>
            </a:pPr>
            <a:r>
              <a:rPr lang="es-MX" sz="1050" dirty="0">
                <a:latin typeface="Avenir Roman" panose="02000503020000020003" pitchFamily="2" charset="0"/>
              </a:rPr>
              <a:t>Eres el protagonista</a:t>
            </a:r>
          </a:p>
          <a:p>
            <a:pPr marL="285750" indent="-285750" algn="l">
              <a:buFont typeface="Wingdings" panose="05000000000000000000" pitchFamily="2" charset="2"/>
              <a:buChar char="ü"/>
            </a:pPr>
            <a:r>
              <a:rPr lang="es-MX" sz="1050" dirty="0">
                <a:latin typeface="Avenir Roman" panose="02000503020000020003" pitchFamily="2" charset="0"/>
              </a:rPr>
              <a:t>Menos es más (Cliff </a:t>
            </a:r>
            <a:r>
              <a:rPr lang="es-MX" sz="1050" dirty="0" err="1">
                <a:latin typeface="Avenir Roman" panose="02000503020000020003" pitchFamily="2" charset="0"/>
              </a:rPr>
              <a:t>hanger</a:t>
            </a:r>
            <a:r>
              <a:rPr lang="es-MX" sz="1050" dirty="0">
                <a:latin typeface="Avenir Roman" panose="02000503020000020003" pitchFamily="2" charset="0"/>
              </a:rPr>
              <a:t>)</a:t>
            </a:r>
            <a:endParaRPr lang="en-US" sz="1050" dirty="0">
              <a:latin typeface="Avenir Roman" panose="02000503020000020003" pitchFamily="2" charset="0"/>
            </a:endParaRPr>
          </a:p>
        </p:txBody>
      </p:sp>
      <p:sp>
        <p:nvSpPr>
          <p:cNvPr id="19" name="CuadroTexto 18">
            <a:extLst>
              <a:ext uri="{FF2B5EF4-FFF2-40B4-BE49-F238E27FC236}">
                <a16:creationId xmlns:a16="http://schemas.microsoft.com/office/drawing/2014/main" id="{3A370AB8-4834-234F-92A5-F7A13E4594FA}"/>
              </a:ext>
            </a:extLst>
          </p:cNvPr>
          <p:cNvSpPr txBox="1"/>
          <p:nvPr/>
        </p:nvSpPr>
        <p:spPr>
          <a:xfrm>
            <a:off x="9254649" y="2980054"/>
            <a:ext cx="2770310" cy="1277273"/>
          </a:xfrm>
          <a:prstGeom prst="rect">
            <a:avLst/>
          </a:prstGeom>
          <a:noFill/>
        </p:spPr>
        <p:txBody>
          <a:bodyPr wrap="none" rtlCol="0">
            <a:spAutoFit/>
          </a:bodyPr>
          <a:lstStyle/>
          <a:p>
            <a:pPr marL="285750" indent="-285750" algn="l">
              <a:buFont typeface="Wingdings" panose="05000000000000000000" pitchFamily="2" charset="2"/>
              <a:buChar char="ü"/>
            </a:pPr>
            <a:r>
              <a:rPr lang="es-MX" sz="1100" dirty="0">
                <a:latin typeface="Avenir Roman" panose="02000503020000020003" pitchFamily="2" charset="0"/>
              </a:rPr>
              <a:t>Concentración</a:t>
            </a:r>
          </a:p>
          <a:p>
            <a:pPr marL="285750" indent="-285750" algn="l">
              <a:buFont typeface="Wingdings" panose="05000000000000000000" pitchFamily="2" charset="2"/>
              <a:buChar char="ü"/>
            </a:pPr>
            <a:r>
              <a:rPr lang="es-MX" sz="1100" dirty="0">
                <a:latin typeface="Avenir Roman" panose="02000503020000020003" pitchFamily="2" charset="0"/>
              </a:rPr>
              <a:t>Gozo</a:t>
            </a:r>
          </a:p>
          <a:p>
            <a:pPr marL="285750" indent="-285750" algn="l">
              <a:buFont typeface="Wingdings" panose="05000000000000000000" pitchFamily="2" charset="2"/>
              <a:buChar char="ü"/>
            </a:pPr>
            <a:r>
              <a:rPr lang="es-MX" sz="1100" dirty="0">
                <a:latin typeface="Avenir Roman" panose="02000503020000020003" pitchFamily="2" charset="0"/>
              </a:rPr>
              <a:t>Claridad</a:t>
            </a:r>
          </a:p>
          <a:p>
            <a:pPr marL="285750" indent="-285750" algn="l">
              <a:buFont typeface="Wingdings" panose="05000000000000000000" pitchFamily="2" charset="2"/>
              <a:buChar char="ü"/>
            </a:pPr>
            <a:r>
              <a:rPr lang="es-MX" sz="1100" dirty="0">
                <a:latin typeface="Avenir Roman" panose="02000503020000020003" pitchFamily="2" charset="0"/>
              </a:rPr>
              <a:t>Eres capaz</a:t>
            </a:r>
          </a:p>
          <a:p>
            <a:pPr marL="285750" indent="-285750" algn="l">
              <a:buFont typeface="Wingdings" panose="05000000000000000000" pitchFamily="2" charset="2"/>
              <a:buChar char="ü"/>
            </a:pPr>
            <a:r>
              <a:rPr lang="es-MX" sz="1100" dirty="0">
                <a:latin typeface="Avenir Roman" panose="02000503020000020003" pitchFamily="2" charset="0"/>
              </a:rPr>
              <a:t>Serenidad</a:t>
            </a:r>
          </a:p>
          <a:p>
            <a:pPr marL="285750" indent="-285750" algn="l">
              <a:buFont typeface="Wingdings" panose="05000000000000000000" pitchFamily="2" charset="2"/>
              <a:buChar char="ü"/>
            </a:pPr>
            <a:r>
              <a:rPr lang="es-MX" sz="1100" dirty="0">
                <a:latin typeface="Avenir Roman" panose="02000503020000020003" pitchFamily="2" charset="0"/>
              </a:rPr>
              <a:t>Tiempo Psicológico, no Cronológico</a:t>
            </a:r>
          </a:p>
          <a:p>
            <a:pPr marL="285750" indent="-285750" algn="l">
              <a:buFont typeface="Wingdings" panose="05000000000000000000" pitchFamily="2" charset="2"/>
              <a:buChar char="ü"/>
            </a:pPr>
            <a:r>
              <a:rPr lang="es-MX" sz="1100" dirty="0">
                <a:latin typeface="Avenir Roman" panose="02000503020000020003" pitchFamily="2" charset="0"/>
              </a:rPr>
              <a:t>Automotivado para fluir</a:t>
            </a:r>
            <a:endParaRPr lang="en-US" sz="1100" dirty="0">
              <a:latin typeface="Avenir Roman" panose="02000503020000020003" pitchFamily="2" charset="0"/>
            </a:endParaRPr>
          </a:p>
        </p:txBody>
      </p:sp>
    </p:spTree>
    <p:extLst>
      <p:ext uri="{BB962C8B-B14F-4D97-AF65-F5344CB8AC3E}">
        <p14:creationId xmlns:p14="http://schemas.microsoft.com/office/powerpoint/2010/main" val="114384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75000"/>
                  </a:schemeClr>
                </a:solidFill>
                <a:latin typeface="Avenir Roman" panose="02000503020000020003" pitchFamily="2" charset="0"/>
              </a:rPr>
              <a:t>Set de </a:t>
            </a:r>
            <a:r>
              <a:rPr lang="en-US" sz="4000" dirty="0" err="1">
                <a:solidFill>
                  <a:schemeClr val="accent4">
                    <a:lumMod val="75000"/>
                  </a:schemeClr>
                </a:solidFill>
                <a:latin typeface="Avenir Roman" panose="02000503020000020003" pitchFamily="2" charset="0"/>
              </a:rPr>
              <a:t>Habilidad</a:t>
            </a:r>
            <a:r>
              <a:rPr lang="en-US" sz="4000" dirty="0">
                <a:solidFill>
                  <a:schemeClr val="accent4">
                    <a:lumMod val="75000"/>
                  </a:schemeClr>
                </a:solidFill>
                <a:latin typeface="Avenir Roman" panose="02000503020000020003" pitchFamily="2" charset="0"/>
              </a:rPr>
              <a:t> 9</a:t>
            </a:r>
          </a:p>
        </p:txBody>
      </p:sp>
      <p:pic>
        <p:nvPicPr>
          <p:cNvPr id="13" name="Imagen 12" descr="Gráfico, Gráfico radial&#10;&#10;Descripción generada automáticamente">
            <a:extLst>
              <a:ext uri="{FF2B5EF4-FFF2-40B4-BE49-F238E27FC236}">
                <a16:creationId xmlns:a16="http://schemas.microsoft.com/office/drawing/2014/main" id="{BA6480A5-AE24-CC47-BAC0-DC73C5826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01" y="2466958"/>
            <a:ext cx="4924099" cy="3818100"/>
          </a:xfrm>
          <a:prstGeom prst="rect">
            <a:avLst/>
          </a:prstGeom>
        </p:spPr>
      </p:pic>
      <p:pic>
        <p:nvPicPr>
          <p:cNvPr id="20" name="Imagen 19" descr="Diagrama&#10;&#10;Descripción generada automáticamente">
            <a:extLst>
              <a:ext uri="{FF2B5EF4-FFF2-40B4-BE49-F238E27FC236}">
                <a16:creationId xmlns:a16="http://schemas.microsoft.com/office/drawing/2014/main" id="{B3BE3280-CEFD-4E48-9D93-342C99694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2748731"/>
            <a:ext cx="5871841" cy="3536327"/>
          </a:xfrm>
          <a:prstGeom prst="rect">
            <a:avLst/>
          </a:prstGeom>
        </p:spPr>
      </p:pic>
      <p:sp>
        <p:nvSpPr>
          <p:cNvPr id="21" name="Marcador de texto 3">
            <a:extLst>
              <a:ext uri="{FF2B5EF4-FFF2-40B4-BE49-F238E27FC236}">
                <a16:creationId xmlns:a16="http://schemas.microsoft.com/office/drawing/2014/main" id="{9BC4885D-ED2E-B74C-8640-4F7839A48955}"/>
              </a:ext>
            </a:extLst>
          </p:cNvPr>
          <p:cNvSpPr txBox="1">
            <a:spLocks/>
          </p:cNvSpPr>
          <p:nvPr/>
        </p:nvSpPr>
        <p:spPr>
          <a:xfrm>
            <a:off x="380846" y="1284073"/>
            <a:ext cx="10312707" cy="1182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b="1" i="1" dirty="0">
                <a:latin typeface="Helvetica Neue"/>
              </a:rPr>
              <a:t>“</a:t>
            </a:r>
            <a:r>
              <a:rPr lang="es-MX" sz="1050" b="1" i="1" dirty="0">
                <a:latin typeface="Helvetica Neue"/>
              </a:rPr>
              <a:t>Hoy internet ha eliminado la geografía”      Seth Godin</a:t>
            </a:r>
          </a:p>
          <a:p>
            <a:pPr marL="0" indent="0" algn="ctr">
              <a:buNone/>
            </a:pPr>
            <a:r>
              <a:rPr lang="es-MX" sz="1050" b="1" i="1" dirty="0">
                <a:latin typeface="Helvetica Neue"/>
              </a:rPr>
              <a:t>“Muy probablemente cualquier dispositivo tecnológico o desarrollo en el que uste piense ya forma parte de la Internet de las cosas”    Dan Monaghan</a:t>
            </a:r>
          </a:p>
          <a:p>
            <a:pPr marL="0" indent="0" algn="ctr">
              <a:buNone/>
            </a:pPr>
            <a:r>
              <a:rPr lang="es-MX" sz="1050" b="1" i="1" dirty="0">
                <a:latin typeface="Helvetica Neue"/>
              </a:rPr>
              <a:t>“La integración de datos online y offline-es decir, el matrimonio de los grandes datos con los pequeños datos-es un ingrediente crucial de la supervivencia y el éxito en el mercado en el siglo XXI”.    Martin Lindstrom</a:t>
            </a:r>
            <a:endParaRPr lang="en-US" sz="1050" b="1" i="1" dirty="0">
              <a:latin typeface="Helvetica Neue"/>
            </a:endParaRPr>
          </a:p>
        </p:txBody>
      </p:sp>
    </p:spTree>
    <p:extLst>
      <p:ext uri="{BB962C8B-B14F-4D97-AF65-F5344CB8AC3E}">
        <p14:creationId xmlns:p14="http://schemas.microsoft.com/office/powerpoint/2010/main" val="361684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75000"/>
                  </a:schemeClr>
                </a:solidFill>
                <a:latin typeface="Avenir Roman" panose="02000503020000020003" pitchFamily="2" charset="0"/>
              </a:rPr>
              <a:t>Set de </a:t>
            </a:r>
            <a:r>
              <a:rPr lang="en-US" sz="4000" dirty="0" err="1">
                <a:solidFill>
                  <a:schemeClr val="accent4">
                    <a:lumMod val="75000"/>
                  </a:schemeClr>
                </a:solidFill>
                <a:latin typeface="Avenir Roman" panose="02000503020000020003" pitchFamily="2" charset="0"/>
              </a:rPr>
              <a:t>Habilidad</a:t>
            </a:r>
            <a:r>
              <a:rPr lang="en-US" sz="4000" dirty="0">
                <a:solidFill>
                  <a:schemeClr val="accent4">
                    <a:lumMod val="75000"/>
                  </a:schemeClr>
                </a:solidFill>
                <a:latin typeface="Avenir Roman" panose="02000503020000020003" pitchFamily="2" charset="0"/>
              </a:rPr>
              <a:t> 10</a:t>
            </a:r>
          </a:p>
        </p:txBody>
      </p:sp>
      <p:pic>
        <p:nvPicPr>
          <p:cNvPr id="10" name="Imagen 9" descr="Diagrama&#10;&#10;Descripción generada automáticamente con confianza media">
            <a:extLst>
              <a:ext uri="{FF2B5EF4-FFF2-40B4-BE49-F238E27FC236}">
                <a16:creationId xmlns:a16="http://schemas.microsoft.com/office/drawing/2014/main" id="{2E8C080F-FB05-5E4F-9D81-6B0568AE2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536" y="2354056"/>
            <a:ext cx="4476464" cy="4284658"/>
          </a:xfrm>
          <a:prstGeom prst="rect">
            <a:avLst/>
          </a:prstGeom>
        </p:spPr>
      </p:pic>
      <p:sp>
        <p:nvSpPr>
          <p:cNvPr id="14" name="Marcador de texto 2">
            <a:extLst>
              <a:ext uri="{FF2B5EF4-FFF2-40B4-BE49-F238E27FC236}">
                <a16:creationId xmlns:a16="http://schemas.microsoft.com/office/drawing/2014/main" id="{61703A4E-6539-A64D-8E00-79FBE967ECCD}"/>
              </a:ext>
            </a:extLst>
          </p:cNvPr>
          <p:cNvSpPr txBox="1">
            <a:spLocks/>
          </p:cNvSpPr>
          <p:nvPr/>
        </p:nvSpPr>
        <p:spPr>
          <a:xfrm>
            <a:off x="8106770" y="1374366"/>
            <a:ext cx="3976048" cy="419621"/>
          </a:xfrm>
          <a:prstGeom prst="rect">
            <a:avLst/>
          </a:prstGeom>
          <a:solidFill>
            <a:schemeClr val="accent4">
              <a:lumMod val="75000"/>
            </a:schemeClr>
          </a:solidFill>
        </p:spPr>
        <p:txBody>
          <a:bodyPr/>
          <a:lstStyle>
            <a:defPPr marR="0" lvl="0" algn="l" rtl="0">
              <a:lnSpc>
                <a:spcPct val="100000"/>
              </a:lnSpc>
              <a:spcBef>
                <a:spcPts val="0"/>
              </a:spcBef>
              <a:spcAft>
                <a:spcPts val="0"/>
              </a:spcAft>
            </a:defPPr>
            <a:lvl1pPr marL="0" marR="0" lvl="0" indent="0" algn="ctr" defTabSz="825500" rtl="0" fontAlgn="auto" latinLnBrk="0" hangingPunct="0">
              <a:lnSpc>
                <a:spcPct val="100000"/>
              </a:lnSpc>
              <a:spcBef>
                <a:spcPts val="0"/>
              </a:spcBef>
              <a:spcAft>
                <a:spcPts val="0"/>
              </a:spcAft>
              <a:buClrTx/>
              <a:buSzTx/>
              <a:buFontTx/>
              <a:buNone/>
              <a:tabLst/>
              <a:defRPr kumimoji="0" lang="en-US" sz="8000" b="0" i="0" u="none" strike="noStrike" cap="none" spc="0" normalizeH="0" baseline="0">
                <a:ln>
                  <a:noFill/>
                </a:ln>
                <a:solidFill>
                  <a:schemeClr val="tx2"/>
                </a:solidFill>
                <a:effectLst/>
                <a:uFillTx/>
                <a:latin typeface="Roboto Black"/>
                <a:ea typeface="Roboto Black"/>
                <a:cs typeface="Roboto Black"/>
                <a:sym typeface="Helvetica Neue"/>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b="1" dirty="0">
                <a:solidFill>
                  <a:schemeClr val="bg1"/>
                </a:solidFill>
                <a:latin typeface="Avenir Roman" panose="02000503020000020003" pitchFamily="2" charset="0"/>
              </a:rPr>
              <a:t>Un Modelo para diseñar tu estrategia</a:t>
            </a:r>
          </a:p>
        </p:txBody>
      </p:sp>
      <p:pic>
        <p:nvPicPr>
          <p:cNvPr id="15" name="Picture 2" descr="Amazon.com: La Bolsa y la Vida. 3ª Edición: Confesiones de un jornalero  (Spanish Edition): 9788499640853: Sebastian De Erice, Ignacio, GARCIA TOME,  ANTONIO: Libros">
            <a:extLst>
              <a:ext uri="{FF2B5EF4-FFF2-40B4-BE49-F238E27FC236}">
                <a16:creationId xmlns:a16="http://schemas.microsoft.com/office/drawing/2014/main" id="{DB93890F-3230-1643-A37D-724563B86F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501" y="2185184"/>
            <a:ext cx="1809484" cy="2526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8BCA7EE-DAD6-0F44-B952-483105F510A6}"/>
              </a:ext>
            </a:extLst>
          </p:cNvPr>
          <p:cNvSpPr/>
          <p:nvPr/>
        </p:nvSpPr>
        <p:spPr>
          <a:xfrm>
            <a:off x="2848203" y="2553354"/>
            <a:ext cx="4144370" cy="3170099"/>
          </a:xfrm>
          <a:prstGeom prst="rect">
            <a:avLst/>
          </a:prstGeom>
        </p:spPr>
        <p:txBody>
          <a:bodyPr wrap="square">
            <a:spAutoFit/>
          </a:bodyPr>
          <a:lstStyle/>
          <a:p>
            <a:pPr algn="ctr"/>
            <a:r>
              <a:rPr lang="es-MX" b="1" i="1" dirty="0">
                <a:solidFill>
                  <a:schemeClr val="tx1"/>
                </a:solidFill>
                <a:latin typeface="Helvetica Neue"/>
              </a:rPr>
              <a:t>“</a:t>
            </a:r>
            <a:r>
              <a:rPr lang="es-MX" sz="1400" b="1" i="1" dirty="0">
                <a:solidFill>
                  <a:schemeClr val="tx1"/>
                </a:solidFill>
                <a:latin typeface="Avenir Roman" panose="02000503020000020003" pitchFamily="2" charset="0"/>
              </a:rPr>
              <a:t>No es más rico el que más tiene, sino el que menos necesita” </a:t>
            </a:r>
            <a:r>
              <a:rPr lang="es-MX" sz="1400" b="1" dirty="0">
                <a:solidFill>
                  <a:schemeClr val="tx1"/>
                </a:solidFill>
                <a:latin typeface="Avenir Roman" panose="02000503020000020003" pitchFamily="2" charset="0"/>
              </a:rPr>
              <a:t>Anónimo</a:t>
            </a:r>
          </a:p>
          <a:p>
            <a:pPr algn="ctr"/>
            <a:r>
              <a:rPr lang="es-MX" sz="1400" b="1" i="1" dirty="0">
                <a:solidFill>
                  <a:schemeClr val="tx1"/>
                </a:solidFill>
                <a:latin typeface="Avenir Roman" panose="02000503020000020003" pitchFamily="2" charset="0"/>
              </a:rPr>
              <a:t>“El significado de la palabra abundandancia es más bien relativo, pero la sostenibilidad de nuestro planeta no lo es”.   </a:t>
            </a:r>
            <a:r>
              <a:rPr lang="es-MX" sz="1400" b="1" dirty="0">
                <a:solidFill>
                  <a:schemeClr val="tx1"/>
                </a:solidFill>
                <a:latin typeface="Avenir Roman" panose="02000503020000020003" pitchFamily="2" charset="0"/>
              </a:rPr>
              <a:t>Jeremy Rifkin</a:t>
            </a:r>
          </a:p>
          <a:p>
            <a:pPr algn="ctr"/>
            <a:r>
              <a:rPr lang="es-MX" sz="1400" b="1" i="1" dirty="0">
                <a:solidFill>
                  <a:schemeClr val="tx1"/>
                </a:solidFill>
                <a:latin typeface="Avenir Roman" panose="02000503020000020003" pitchFamily="2" charset="0"/>
              </a:rPr>
              <a:t>“¿Cuánto dinero se necesita para ser felices? Muy poco más de lo que tenemos”.    </a:t>
            </a:r>
            <a:r>
              <a:rPr lang="es-MX" sz="1400" b="1" dirty="0">
                <a:solidFill>
                  <a:schemeClr val="tx1"/>
                </a:solidFill>
                <a:latin typeface="Avenir Roman" panose="02000503020000020003" pitchFamily="2" charset="0"/>
              </a:rPr>
              <a:t>John D. Rockefeller.</a:t>
            </a:r>
          </a:p>
          <a:p>
            <a:pPr algn="ctr"/>
            <a:r>
              <a:rPr lang="es-MX" sz="1400" b="1" i="1" dirty="0">
                <a:solidFill>
                  <a:schemeClr val="tx1"/>
                </a:solidFill>
                <a:latin typeface="Avenir Roman" panose="02000503020000020003" pitchFamily="2" charset="0"/>
              </a:rPr>
              <a:t>“Si una persona tiene que concentrar sus energías en conseguir su próxima comida, difícilmente podrá concentrarse en mirar más allá de las próximas horas y no podrá quebrar su ciclo de pobreza”.        </a:t>
            </a:r>
            <a:r>
              <a:rPr lang="es-MX" sz="1400" b="1" dirty="0">
                <a:solidFill>
                  <a:schemeClr val="tx1"/>
                </a:solidFill>
                <a:latin typeface="Avenir Roman" panose="02000503020000020003" pitchFamily="2" charset="0"/>
              </a:rPr>
              <a:t>Andrés Oppenheimer</a:t>
            </a:r>
            <a:endParaRPr lang="en-US" sz="1400" b="1" dirty="0">
              <a:solidFill>
                <a:schemeClr val="tx1"/>
              </a:solidFill>
              <a:latin typeface="Avenir Roman" panose="02000503020000020003" pitchFamily="2" charset="0"/>
            </a:endParaRPr>
          </a:p>
        </p:txBody>
      </p:sp>
      <p:sp>
        <p:nvSpPr>
          <p:cNvPr id="16" name="Marcador de texto 1">
            <a:extLst>
              <a:ext uri="{FF2B5EF4-FFF2-40B4-BE49-F238E27FC236}">
                <a16:creationId xmlns:a16="http://schemas.microsoft.com/office/drawing/2014/main" id="{8A33F937-BDD7-9B4F-9B34-59DA38417516}"/>
              </a:ext>
            </a:extLst>
          </p:cNvPr>
          <p:cNvSpPr txBox="1">
            <a:spLocks/>
          </p:cNvSpPr>
          <p:nvPr/>
        </p:nvSpPr>
        <p:spPr>
          <a:xfrm>
            <a:off x="3215424" y="1900088"/>
            <a:ext cx="3976946" cy="285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400" b="1" dirty="0">
                <a:latin typeface="Avenir Roman" panose="02000503020000020003" pitchFamily="2" charset="0"/>
              </a:rPr>
              <a:t>Inteligencia Financiera</a:t>
            </a:r>
            <a:endParaRPr lang="en-US" sz="2400" b="1" dirty="0">
              <a:latin typeface="Avenir Roman" panose="02000503020000020003" pitchFamily="2" charset="0"/>
            </a:endParaRPr>
          </a:p>
        </p:txBody>
      </p:sp>
    </p:spTree>
    <p:extLst>
      <p:ext uri="{BB962C8B-B14F-4D97-AF65-F5344CB8AC3E}">
        <p14:creationId xmlns:p14="http://schemas.microsoft.com/office/powerpoint/2010/main" val="197086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75000"/>
                  </a:schemeClr>
                </a:solidFill>
                <a:latin typeface="Avenir Roman" panose="02000503020000020003" pitchFamily="2" charset="0"/>
              </a:rPr>
              <a:t>Test </a:t>
            </a:r>
            <a:r>
              <a:rPr lang="en-US" sz="4000" dirty="0" err="1">
                <a:solidFill>
                  <a:schemeClr val="accent4">
                    <a:lumMod val="75000"/>
                  </a:schemeClr>
                </a:solidFill>
                <a:latin typeface="Avenir Roman" panose="02000503020000020003" pitchFamily="2" charset="0"/>
              </a:rPr>
              <a:t>Evalúa</a:t>
            </a:r>
            <a:r>
              <a:rPr lang="en-US" sz="4000" dirty="0">
                <a:solidFill>
                  <a:schemeClr val="accent4">
                    <a:lumMod val="75000"/>
                  </a:schemeClr>
                </a:solidFill>
                <a:latin typeface="Avenir Roman" panose="02000503020000020003" pitchFamily="2" charset="0"/>
              </a:rPr>
              <a:t> Tus </a:t>
            </a:r>
            <a:r>
              <a:rPr lang="en-US" sz="4000" dirty="0" err="1">
                <a:solidFill>
                  <a:schemeClr val="accent4">
                    <a:lumMod val="75000"/>
                  </a:schemeClr>
                </a:solidFill>
                <a:latin typeface="Avenir Roman" panose="02000503020000020003" pitchFamily="2" charset="0"/>
              </a:rPr>
              <a:t>Habilidades</a:t>
            </a:r>
            <a:endParaRPr lang="en-US" sz="4000" dirty="0">
              <a:solidFill>
                <a:schemeClr val="accent4">
                  <a:lumMod val="75000"/>
                </a:schemeClr>
              </a:solidFill>
              <a:latin typeface="Avenir Roman" panose="02000503020000020003" pitchFamily="2" charset="0"/>
            </a:endParaRPr>
          </a:p>
        </p:txBody>
      </p:sp>
      <p:pic>
        <p:nvPicPr>
          <p:cNvPr id="13" name="Imagen 12" descr="Texto&#10;&#10;Descripción generada automáticamente">
            <a:extLst>
              <a:ext uri="{FF2B5EF4-FFF2-40B4-BE49-F238E27FC236}">
                <a16:creationId xmlns:a16="http://schemas.microsoft.com/office/drawing/2014/main" id="{AB47C6AA-467F-0947-ADE4-7C7DBEEC1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96" y="1827769"/>
            <a:ext cx="3220871" cy="2231505"/>
          </a:xfrm>
          <a:prstGeom prst="rect">
            <a:avLst/>
          </a:prstGeom>
        </p:spPr>
      </p:pic>
      <p:pic>
        <p:nvPicPr>
          <p:cNvPr id="17" name="Imagen 16" descr="Imagen que contiene Calendario&#10;&#10;Descripción generada automáticamente">
            <a:extLst>
              <a:ext uri="{FF2B5EF4-FFF2-40B4-BE49-F238E27FC236}">
                <a16:creationId xmlns:a16="http://schemas.microsoft.com/office/drawing/2014/main" id="{1B7CBC2A-DAAB-CD49-9FD9-3C50500CF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96" y="4059275"/>
            <a:ext cx="2763084" cy="2603126"/>
          </a:xfrm>
          <a:prstGeom prst="rect">
            <a:avLst/>
          </a:prstGeom>
        </p:spPr>
      </p:pic>
      <p:pic>
        <p:nvPicPr>
          <p:cNvPr id="18" name="Imagen 17" descr="Imagen que contiene Tabla&#10;&#10;Descripción generada automáticamente">
            <a:extLst>
              <a:ext uri="{FF2B5EF4-FFF2-40B4-BE49-F238E27FC236}">
                <a16:creationId xmlns:a16="http://schemas.microsoft.com/office/drawing/2014/main" id="{F5CBB54E-E876-6545-973D-B170DF72B7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2237" y="1827768"/>
            <a:ext cx="2007812" cy="2171797"/>
          </a:xfrm>
          <a:prstGeom prst="rect">
            <a:avLst/>
          </a:prstGeom>
        </p:spPr>
      </p:pic>
      <p:pic>
        <p:nvPicPr>
          <p:cNvPr id="19" name="Imagen 18" descr="Imagen que contiene Diagrama&#10;&#10;Descripción generada automáticamente">
            <a:extLst>
              <a:ext uri="{FF2B5EF4-FFF2-40B4-BE49-F238E27FC236}">
                <a16:creationId xmlns:a16="http://schemas.microsoft.com/office/drawing/2014/main" id="{3C7FC3E7-AA30-8241-BB36-37D84BF292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2237" y="4059274"/>
            <a:ext cx="2007812" cy="2498406"/>
          </a:xfrm>
          <a:prstGeom prst="rect">
            <a:avLst/>
          </a:prstGeom>
        </p:spPr>
      </p:pic>
      <p:pic>
        <p:nvPicPr>
          <p:cNvPr id="20" name="Imagen 19" descr="Imagen que contiene Tabla&#10;&#10;Descripción generada automáticamente">
            <a:extLst>
              <a:ext uri="{FF2B5EF4-FFF2-40B4-BE49-F238E27FC236}">
                <a16:creationId xmlns:a16="http://schemas.microsoft.com/office/drawing/2014/main" id="{0818F2CB-594B-024E-981B-289D2A6156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862" y="1827768"/>
            <a:ext cx="1742712" cy="2137596"/>
          </a:xfrm>
          <a:prstGeom prst="rect">
            <a:avLst/>
          </a:prstGeom>
        </p:spPr>
      </p:pic>
      <p:pic>
        <p:nvPicPr>
          <p:cNvPr id="21" name="Imagen 20" descr="Imagen que contiene Tabla&#10;&#10;Descripción generada automáticamente">
            <a:extLst>
              <a:ext uri="{FF2B5EF4-FFF2-40B4-BE49-F238E27FC236}">
                <a16:creationId xmlns:a16="http://schemas.microsoft.com/office/drawing/2014/main" id="{1AB407DF-A844-624C-9956-1E530199E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5862" y="3999564"/>
            <a:ext cx="1906353" cy="2558115"/>
          </a:xfrm>
          <a:prstGeom prst="rect">
            <a:avLst/>
          </a:prstGeom>
        </p:spPr>
      </p:pic>
      <p:pic>
        <p:nvPicPr>
          <p:cNvPr id="22" name="Imagen 21" descr="Imagen que contiene Texto&#10;&#10;Descripción generada automáticamente">
            <a:extLst>
              <a:ext uri="{FF2B5EF4-FFF2-40B4-BE49-F238E27FC236}">
                <a16:creationId xmlns:a16="http://schemas.microsoft.com/office/drawing/2014/main" id="{56F3A08F-6142-494C-AE79-85C0DE678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1025" y="1827768"/>
            <a:ext cx="2800554" cy="847705"/>
          </a:xfrm>
          <a:prstGeom prst="rect">
            <a:avLst/>
          </a:prstGeom>
        </p:spPr>
      </p:pic>
      <p:pic>
        <p:nvPicPr>
          <p:cNvPr id="24" name="Imagen 23" descr="Gráfico, Gráfico radial&#10;&#10;Descripción generada automáticamente">
            <a:extLst>
              <a:ext uri="{FF2B5EF4-FFF2-40B4-BE49-F238E27FC236}">
                <a16:creationId xmlns:a16="http://schemas.microsoft.com/office/drawing/2014/main" id="{6E8C931B-B1A3-7A43-A1C4-BE5844E208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3286" y="2675473"/>
            <a:ext cx="2616032" cy="1921121"/>
          </a:xfrm>
          <a:prstGeom prst="rect">
            <a:avLst/>
          </a:prstGeom>
        </p:spPr>
      </p:pic>
      <p:pic>
        <p:nvPicPr>
          <p:cNvPr id="25" name="Imagen 24" descr="Gráfico, Gráfico radial&#10;&#10;Descripción generada automáticamente">
            <a:extLst>
              <a:ext uri="{FF2B5EF4-FFF2-40B4-BE49-F238E27FC236}">
                <a16:creationId xmlns:a16="http://schemas.microsoft.com/office/drawing/2014/main" id="{6E594C98-1ACE-224A-8F47-6823D5ECD9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0920" y="4745547"/>
            <a:ext cx="2561233" cy="1916854"/>
          </a:xfrm>
          <a:prstGeom prst="rect">
            <a:avLst/>
          </a:prstGeom>
        </p:spPr>
      </p:pic>
    </p:spTree>
    <p:extLst>
      <p:ext uri="{BB962C8B-B14F-4D97-AF65-F5344CB8AC3E}">
        <p14:creationId xmlns:p14="http://schemas.microsoft.com/office/powerpoint/2010/main" val="135380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086AAD-98FC-E844-9086-A14302B22845}"/>
              </a:ext>
            </a:extLst>
          </p:cNvPr>
          <p:cNvPicPr>
            <a:picLocks noChangeAspect="1"/>
          </p:cNvPicPr>
          <p:nvPr/>
        </p:nvPicPr>
        <p:blipFill>
          <a:blip r:embed="rId2"/>
          <a:stretch>
            <a:fillRect/>
          </a:stretch>
        </p:blipFill>
        <p:spPr>
          <a:xfrm>
            <a:off x="882867" y="1324303"/>
            <a:ext cx="6369271" cy="4801556"/>
          </a:xfrm>
          <a:prstGeom prst="rect">
            <a:avLst/>
          </a:prstGeom>
        </p:spPr>
      </p:pic>
      <p:sp>
        <p:nvSpPr>
          <p:cNvPr id="6" name="CuadroTexto 5">
            <a:extLst>
              <a:ext uri="{FF2B5EF4-FFF2-40B4-BE49-F238E27FC236}">
                <a16:creationId xmlns:a16="http://schemas.microsoft.com/office/drawing/2014/main" id="{A16417B0-2194-3641-8130-4A49820753EF}"/>
              </a:ext>
            </a:extLst>
          </p:cNvPr>
          <p:cNvSpPr txBox="1"/>
          <p:nvPr/>
        </p:nvSpPr>
        <p:spPr>
          <a:xfrm>
            <a:off x="7800976" y="1509089"/>
            <a:ext cx="3842352" cy="4431983"/>
          </a:xfrm>
          <a:prstGeom prst="rect">
            <a:avLst/>
          </a:prstGeom>
          <a:noFill/>
        </p:spPr>
        <p:txBody>
          <a:bodyPr wrap="square" rtlCol="0">
            <a:spAutoFit/>
          </a:bodyPr>
          <a:lstStyle/>
          <a:p>
            <a:pPr marL="571500" indent="-571500" algn="just">
              <a:buFont typeface="Arial" panose="020B0604020202020204" pitchFamily="34" charset="0"/>
              <a:buChar char="•"/>
            </a:pPr>
            <a:r>
              <a:rPr lang="es-MX" sz="1200" b="0" dirty="0">
                <a:latin typeface="Avenir Roman" panose="02000503020000020003" pitchFamily="2" charset="0"/>
              </a:rPr>
              <a:t>Inversión no levanta lo suficiente. Presiones inflacionarias pueden desincentivar expectativas de crecimiento y afectar consumo interno.</a:t>
            </a:r>
          </a:p>
          <a:p>
            <a:pPr marL="571500" indent="-571500" algn="just">
              <a:buFont typeface="Arial" panose="020B0604020202020204" pitchFamily="34" charset="0"/>
              <a:buChar char="•"/>
            </a:pPr>
            <a:r>
              <a:rPr lang="es-MX" sz="1200" b="1" dirty="0">
                <a:solidFill>
                  <a:schemeClr val="accent4">
                    <a:lumMod val="75000"/>
                  </a:schemeClr>
                </a:solidFill>
                <a:latin typeface="Avenir Roman" panose="02000503020000020003" pitchFamily="2" charset="0"/>
              </a:rPr>
              <a:t>Sumar efecto remanente de COVID y efecto negativo de Outsourcing. </a:t>
            </a:r>
          </a:p>
          <a:p>
            <a:pPr algn="just"/>
            <a:r>
              <a:rPr lang="es-MX" sz="1200" b="1" dirty="0">
                <a:solidFill>
                  <a:schemeClr val="accent4">
                    <a:lumMod val="75000"/>
                  </a:schemeClr>
                </a:solidFill>
                <a:latin typeface="Avenir Roman" panose="02000503020000020003" pitchFamily="2" charset="0"/>
              </a:rPr>
              <a:t> </a:t>
            </a:r>
          </a:p>
          <a:p>
            <a:pPr marL="571500" indent="-571500" algn="just">
              <a:buFont typeface="Arial" panose="020B0604020202020204" pitchFamily="34" charset="0"/>
              <a:buChar char="•"/>
            </a:pPr>
            <a:r>
              <a:rPr lang="es-MX" sz="1200" b="0" dirty="0">
                <a:latin typeface="Avenir Roman" panose="02000503020000020003" pitchFamily="2" charset="0"/>
              </a:rPr>
              <a:t>Las proyecciones del PIB y de la </a:t>
            </a:r>
            <a:r>
              <a:rPr lang="es-MX" sz="1200" b="1" dirty="0">
                <a:solidFill>
                  <a:schemeClr val="accent4">
                    <a:lumMod val="75000"/>
                  </a:schemeClr>
                </a:solidFill>
                <a:latin typeface="Avenir Roman" panose="02000503020000020003" pitchFamily="2" charset="0"/>
              </a:rPr>
              <a:t>producción petrolera</a:t>
            </a:r>
            <a:r>
              <a:rPr lang="es-MX" sz="1200" b="0" dirty="0">
                <a:latin typeface="Avenir Roman" panose="02000503020000020003" pitchFamily="2" charset="0"/>
              </a:rPr>
              <a:t> que hizo el gobierno federal para el </a:t>
            </a:r>
            <a:r>
              <a:rPr lang="es-MX" sz="1200" dirty="0">
                <a:latin typeface="Avenir Roman" panose="02000503020000020003" pitchFamily="2" charset="0"/>
              </a:rPr>
              <a:t>Proyecto del </a:t>
            </a:r>
            <a:r>
              <a:rPr lang="es-MX" sz="1200" b="1" dirty="0">
                <a:solidFill>
                  <a:schemeClr val="accent4">
                    <a:lumMod val="75000"/>
                  </a:schemeClr>
                </a:solidFill>
                <a:latin typeface="Avenir Roman" panose="02000503020000020003" pitchFamily="2" charset="0"/>
              </a:rPr>
              <a:t>Presupuesto de Egresos de la Federación 2022 lucen optimistas para los miembros del IMEF.</a:t>
            </a:r>
            <a:r>
              <a:rPr lang="es-MX" sz="1200" b="0" dirty="0">
                <a:latin typeface="Avenir Roman" panose="02000503020000020003" pitchFamily="2" charset="0"/>
              </a:rPr>
              <a:t> </a:t>
            </a:r>
          </a:p>
          <a:p>
            <a:pPr marL="571500" indent="-571500" algn="just">
              <a:buFont typeface="Arial" panose="020B0604020202020204" pitchFamily="34" charset="0"/>
              <a:buChar char="•"/>
            </a:pPr>
            <a:endParaRPr lang="es-MX" sz="1200" dirty="0">
              <a:latin typeface="Avenir Roman" panose="02000503020000020003" pitchFamily="2" charset="0"/>
            </a:endParaRPr>
          </a:p>
          <a:p>
            <a:pPr marL="571500" indent="-571500" algn="just">
              <a:buFont typeface="Arial" panose="020B0604020202020204" pitchFamily="34" charset="0"/>
              <a:buChar char="•"/>
            </a:pPr>
            <a:r>
              <a:rPr lang="es-MX" sz="1200" b="0" dirty="0">
                <a:latin typeface="Avenir Roman" panose="02000503020000020003" pitchFamily="2" charset="0"/>
              </a:rPr>
              <a:t>Al gual que el IMEF, el </a:t>
            </a:r>
            <a:r>
              <a:rPr lang="es-MX" sz="1200" b="1" dirty="0">
                <a:solidFill>
                  <a:schemeClr val="accent4">
                    <a:lumMod val="75000"/>
                  </a:schemeClr>
                </a:solidFill>
                <a:latin typeface="Avenir Roman" panose="02000503020000020003" pitchFamily="2" charset="0"/>
              </a:rPr>
              <a:t>Centro de Investigación Económica y Presupuestaria (CIEP) </a:t>
            </a:r>
            <a:r>
              <a:rPr lang="es-MX" sz="1200" b="0" dirty="0">
                <a:latin typeface="Avenir Roman" panose="02000503020000020003" pitchFamily="2" charset="0"/>
              </a:rPr>
              <a:t>y </a:t>
            </a:r>
            <a:r>
              <a:rPr lang="es-MX" sz="1200" dirty="0">
                <a:latin typeface="Avenir Roman" panose="02000503020000020003" pitchFamily="2" charset="0"/>
              </a:rPr>
              <a:t>Citibanamex</a:t>
            </a:r>
            <a:r>
              <a:rPr lang="es-MX" sz="1200" b="0" dirty="0">
                <a:latin typeface="Avenir Roman" panose="02000503020000020003" pitchFamily="2" charset="0"/>
              </a:rPr>
              <a:t> han expresado que estas variables son “optimistas”, ya que </a:t>
            </a:r>
            <a:r>
              <a:rPr lang="es-MX" sz="1200" dirty="0">
                <a:latin typeface="Avenir Roman" panose="02000503020000020003" pitchFamily="2" charset="0"/>
              </a:rPr>
              <a:t>el consenso estima un PIB de 3.0%</a:t>
            </a:r>
            <a:r>
              <a:rPr lang="es-MX" sz="1200" b="0" dirty="0">
                <a:latin typeface="Avenir Roman" panose="02000503020000020003" pitchFamily="2" charset="0"/>
              </a:rPr>
              <a:t> para el siguiente año, mientras que las instituciones financieras prevén que los barriles diarios que se produzcan ronden 1.6 millones. *</a:t>
            </a:r>
          </a:p>
          <a:p>
            <a:pPr marL="571500" indent="-571500" algn="just">
              <a:buFont typeface="Arial" panose="020B0604020202020204" pitchFamily="34" charset="0"/>
              <a:buChar char="•"/>
            </a:pPr>
            <a:endParaRPr lang="es-MX" b="0" dirty="0">
              <a:latin typeface="Avenir Roman" panose="02000503020000020003" pitchFamily="2" charset="0"/>
            </a:endParaRPr>
          </a:p>
          <a:p>
            <a:pPr algn="just"/>
            <a:r>
              <a:rPr lang="es-MX" sz="1200" dirty="0">
                <a:latin typeface="Avenir Roman" panose="02000503020000020003" pitchFamily="2" charset="0"/>
              </a:rPr>
              <a:t>* Faro Estratégico</a:t>
            </a:r>
          </a:p>
        </p:txBody>
      </p:sp>
      <p:sp>
        <p:nvSpPr>
          <p:cNvPr id="8" name="CuadroTexto 7">
            <a:extLst>
              <a:ext uri="{FF2B5EF4-FFF2-40B4-BE49-F238E27FC236}">
                <a16:creationId xmlns:a16="http://schemas.microsoft.com/office/drawing/2014/main" id="{798A0AFF-7102-044B-941C-18FE68708721}"/>
              </a:ext>
            </a:extLst>
          </p:cNvPr>
          <p:cNvSpPr txBox="1"/>
          <p:nvPr/>
        </p:nvSpPr>
        <p:spPr>
          <a:xfrm>
            <a:off x="882867" y="6211669"/>
            <a:ext cx="3977371" cy="646331"/>
          </a:xfrm>
          <a:prstGeom prst="rect">
            <a:avLst/>
          </a:prstGeom>
          <a:noFill/>
        </p:spPr>
        <p:txBody>
          <a:bodyPr wrap="none" rtlCol="0">
            <a:spAutoFit/>
          </a:bodyPr>
          <a:lstStyle/>
          <a:p>
            <a:r>
              <a:rPr lang="es-MX" b="1" dirty="0"/>
              <a:t>El Economista, 21 de septiembre, 2021. </a:t>
            </a:r>
          </a:p>
          <a:p>
            <a:endParaRPr lang="es-ES_tradnl" dirty="0"/>
          </a:p>
        </p:txBody>
      </p:sp>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3"/>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5626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solidFill>
                  <a:schemeClr val="accent4">
                    <a:lumMod val="75000"/>
                  </a:schemeClr>
                </a:solidFill>
                <a:latin typeface="Avenir Roman" panose="02000503020000020003" pitchFamily="2" charset="0"/>
              </a:rPr>
              <a:t>Herramienta</a:t>
            </a:r>
            <a:r>
              <a:rPr lang="en-US" sz="2000" dirty="0">
                <a:solidFill>
                  <a:schemeClr val="accent4">
                    <a:lumMod val="75000"/>
                  </a:schemeClr>
                </a:solidFill>
                <a:latin typeface="Avenir Roman" panose="02000503020000020003" pitchFamily="2" charset="0"/>
              </a:rPr>
              <a:t> 3: </a:t>
            </a:r>
            <a:r>
              <a:rPr lang="en-US" sz="2000" dirty="0" err="1">
                <a:solidFill>
                  <a:schemeClr val="accent4">
                    <a:lumMod val="75000"/>
                  </a:schemeClr>
                </a:solidFill>
                <a:latin typeface="Avenir Roman" panose="02000503020000020003" pitchFamily="2" charset="0"/>
              </a:rPr>
              <a:t>Método</a:t>
            </a:r>
            <a:r>
              <a:rPr lang="en-US" sz="2000" dirty="0">
                <a:solidFill>
                  <a:schemeClr val="accent4">
                    <a:lumMod val="75000"/>
                  </a:schemeClr>
                </a:solidFill>
                <a:latin typeface="Avenir Roman" panose="02000503020000020003" pitchFamily="2" charset="0"/>
              </a:rPr>
              <a:t> para </a:t>
            </a:r>
            <a:r>
              <a:rPr lang="en-US" sz="2000" dirty="0" err="1">
                <a:solidFill>
                  <a:schemeClr val="accent4">
                    <a:lumMod val="75000"/>
                  </a:schemeClr>
                </a:solidFill>
                <a:latin typeface="Avenir Roman" panose="02000503020000020003" pitchFamily="2" charset="0"/>
              </a:rPr>
              <a:t>revisar</a:t>
            </a:r>
            <a:r>
              <a:rPr lang="en-US" sz="2000" dirty="0">
                <a:solidFill>
                  <a:schemeClr val="accent4">
                    <a:lumMod val="75000"/>
                  </a:schemeClr>
                </a:solidFill>
                <a:latin typeface="Avenir Roman" panose="02000503020000020003" pitchFamily="2" charset="0"/>
              </a:rPr>
              <a:t>/</a:t>
            </a:r>
            <a:r>
              <a:rPr lang="en-US" sz="2000" dirty="0" err="1">
                <a:solidFill>
                  <a:schemeClr val="accent4">
                    <a:lumMod val="75000"/>
                  </a:schemeClr>
                </a:solidFill>
                <a:latin typeface="Avenir Roman" panose="02000503020000020003" pitchFamily="2" charset="0"/>
              </a:rPr>
              <a:t>formular</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tu</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modelo</a:t>
            </a:r>
            <a:r>
              <a:rPr lang="en-US" sz="2000" dirty="0">
                <a:solidFill>
                  <a:schemeClr val="accent4">
                    <a:lumMod val="75000"/>
                  </a:schemeClr>
                </a:solidFill>
                <a:latin typeface="Avenir Roman" panose="02000503020000020003" pitchFamily="2" charset="0"/>
              </a:rPr>
              <a:t> de </a:t>
            </a:r>
            <a:r>
              <a:rPr lang="en-US" sz="2000" dirty="0" err="1">
                <a:solidFill>
                  <a:schemeClr val="accent4">
                    <a:lumMod val="75000"/>
                  </a:schemeClr>
                </a:solidFill>
                <a:latin typeface="Avenir Roman" panose="02000503020000020003" pitchFamily="2" charset="0"/>
              </a:rPr>
              <a:t>negocio</a:t>
            </a:r>
            <a:endParaRPr lang="en-US" sz="2000" dirty="0">
              <a:solidFill>
                <a:schemeClr val="accent4">
                  <a:lumMod val="75000"/>
                </a:schemeClr>
              </a:solidFill>
              <a:latin typeface="Avenir Roman" panose="02000503020000020003" pitchFamily="2" charset="0"/>
            </a:endParaRPr>
          </a:p>
        </p:txBody>
      </p:sp>
      <p:pic>
        <p:nvPicPr>
          <p:cNvPr id="15" name="Imagen 14" descr="Diagrama&#10;&#10;Descripción generada automáticamente">
            <a:extLst>
              <a:ext uri="{FF2B5EF4-FFF2-40B4-BE49-F238E27FC236}">
                <a16:creationId xmlns:a16="http://schemas.microsoft.com/office/drawing/2014/main" id="{ED24CE3F-A5AA-6D4A-A359-9CBAFA103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33" y="1815152"/>
            <a:ext cx="6128579" cy="4747101"/>
          </a:xfrm>
          <a:prstGeom prst="rect">
            <a:avLst/>
          </a:prstGeom>
        </p:spPr>
      </p:pic>
      <p:pic>
        <p:nvPicPr>
          <p:cNvPr id="26" name="Imagen 25" descr="Texto, Carta&#10;&#10;Descripción generada automáticamente">
            <a:extLst>
              <a:ext uri="{FF2B5EF4-FFF2-40B4-BE49-F238E27FC236}">
                <a16:creationId xmlns:a16="http://schemas.microsoft.com/office/drawing/2014/main" id="{2B687C95-53C2-1B47-8E01-816E8958E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752" y="1610436"/>
            <a:ext cx="5294257" cy="4951817"/>
          </a:xfrm>
          <a:prstGeom prst="rect">
            <a:avLst/>
          </a:prstGeom>
        </p:spPr>
      </p:pic>
      <p:sp>
        <p:nvSpPr>
          <p:cNvPr id="2" name="CuadroTexto 1">
            <a:extLst>
              <a:ext uri="{FF2B5EF4-FFF2-40B4-BE49-F238E27FC236}">
                <a16:creationId xmlns:a16="http://schemas.microsoft.com/office/drawing/2014/main" id="{3FC7FB14-BBBF-274E-95ED-D6B2A142403D}"/>
              </a:ext>
            </a:extLst>
          </p:cNvPr>
          <p:cNvSpPr txBox="1"/>
          <p:nvPr/>
        </p:nvSpPr>
        <p:spPr>
          <a:xfrm>
            <a:off x="2402006" y="1374366"/>
            <a:ext cx="1269242" cy="369332"/>
          </a:xfrm>
          <a:prstGeom prst="rect">
            <a:avLst/>
          </a:prstGeom>
          <a:noFill/>
        </p:spPr>
        <p:txBody>
          <a:bodyPr wrap="square" rtlCol="0">
            <a:spAutoFit/>
          </a:bodyPr>
          <a:lstStyle/>
          <a:p>
            <a:r>
              <a:rPr lang="es-ES_tradnl" dirty="0">
                <a:latin typeface="Avenir Roman" panose="02000503020000020003" pitchFamily="2" charset="0"/>
              </a:rPr>
              <a:t>Iterar</a:t>
            </a:r>
          </a:p>
        </p:txBody>
      </p:sp>
      <p:sp>
        <p:nvSpPr>
          <p:cNvPr id="27" name="CuadroTexto 26">
            <a:extLst>
              <a:ext uri="{FF2B5EF4-FFF2-40B4-BE49-F238E27FC236}">
                <a16:creationId xmlns:a16="http://schemas.microsoft.com/office/drawing/2014/main" id="{E7EB4A3F-E3F3-8A4A-987A-E5BF818DC725}"/>
              </a:ext>
            </a:extLst>
          </p:cNvPr>
          <p:cNvSpPr txBox="1"/>
          <p:nvPr/>
        </p:nvSpPr>
        <p:spPr>
          <a:xfrm>
            <a:off x="8463887" y="1374366"/>
            <a:ext cx="1269242" cy="369332"/>
          </a:xfrm>
          <a:prstGeom prst="rect">
            <a:avLst/>
          </a:prstGeom>
          <a:noFill/>
        </p:spPr>
        <p:txBody>
          <a:bodyPr wrap="square" rtlCol="0">
            <a:spAutoFit/>
          </a:bodyPr>
          <a:lstStyle/>
          <a:p>
            <a:r>
              <a:rPr lang="es-ES_tradnl" dirty="0">
                <a:latin typeface="Avenir Roman" panose="02000503020000020003" pitchFamily="2" charset="0"/>
              </a:rPr>
              <a:t>1. Clientes</a:t>
            </a:r>
          </a:p>
        </p:txBody>
      </p:sp>
    </p:spTree>
    <p:extLst>
      <p:ext uri="{BB962C8B-B14F-4D97-AF65-F5344CB8AC3E}">
        <p14:creationId xmlns:p14="http://schemas.microsoft.com/office/powerpoint/2010/main" val="390607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solidFill>
                  <a:schemeClr val="accent4">
                    <a:lumMod val="75000"/>
                  </a:schemeClr>
                </a:solidFill>
                <a:latin typeface="Avenir Roman" panose="02000503020000020003" pitchFamily="2" charset="0"/>
              </a:rPr>
              <a:t>Herramienta</a:t>
            </a:r>
            <a:r>
              <a:rPr lang="en-US" sz="2000" dirty="0">
                <a:solidFill>
                  <a:schemeClr val="accent4">
                    <a:lumMod val="75000"/>
                  </a:schemeClr>
                </a:solidFill>
                <a:latin typeface="Avenir Roman" panose="02000503020000020003" pitchFamily="2" charset="0"/>
              </a:rPr>
              <a:t> 3: </a:t>
            </a:r>
            <a:r>
              <a:rPr lang="en-US" sz="2000" dirty="0" err="1">
                <a:solidFill>
                  <a:schemeClr val="accent4">
                    <a:lumMod val="75000"/>
                  </a:schemeClr>
                </a:solidFill>
                <a:latin typeface="Avenir Roman" panose="02000503020000020003" pitchFamily="2" charset="0"/>
              </a:rPr>
              <a:t>Método</a:t>
            </a:r>
            <a:r>
              <a:rPr lang="en-US" sz="2000" dirty="0">
                <a:solidFill>
                  <a:schemeClr val="accent4">
                    <a:lumMod val="75000"/>
                  </a:schemeClr>
                </a:solidFill>
                <a:latin typeface="Avenir Roman" panose="02000503020000020003" pitchFamily="2" charset="0"/>
              </a:rPr>
              <a:t> para </a:t>
            </a:r>
            <a:r>
              <a:rPr lang="en-US" sz="2000" dirty="0" err="1">
                <a:solidFill>
                  <a:schemeClr val="accent4">
                    <a:lumMod val="75000"/>
                  </a:schemeClr>
                </a:solidFill>
                <a:latin typeface="Avenir Roman" panose="02000503020000020003" pitchFamily="2" charset="0"/>
              </a:rPr>
              <a:t>revisar</a:t>
            </a:r>
            <a:r>
              <a:rPr lang="en-US" sz="2000" dirty="0">
                <a:solidFill>
                  <a:schemeClr val="accent4">
                    <a:lumMod val="75000"/>
                  </a:schemeClr>
                </a:solidFill>
                <a:latin typeface="Avenir Roman" panose="02000503020000020003" pitchFamily="2" charset="0"/>
              </a:rPr>
              <a:t>/</a:t>
            </a:r>
            <a:r>
              <a:rPr lang="en-US" sz="2000" dirty="0" err="1">
                <a:solidFill>
                  <a:schemeClr val="accent4">
                    <a:lumMod val="75000"/>
                  </a:schemeClr>
                </a:solidFill>
                <a:latin typeface="Avenir Roman" panose="02000503020000020003" pitchFamily="2" charset="0"/>
              </a:rPr>
              <a:t>formular</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tu</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modelo</a:t>
            </a:r>
            <a:r>
              <a:rPr lang="en-US" sz="2000" dirty="0">
                <a:solidFill>
                  <a:schemeClr val="accent4">
                    <a:lumMod val="75000"/>
                  </a:schemeClr>
                </a:solidFill>
                <a:latin typeface="Avenir Roman" panose="02000503020000020003" pitchFamily="2" charset="0"/>
              </a:rPr>
              <a:t> de </a:t>
            </a:r>
            <a:r>
              <a:rPr lang="en-US" sz="2000" dirty="0" err="1">
                <a:solidFill>
                  <a:schemeClr val="accent4">
                    <a:lumMod val="75000"/>
                  </a:schemeClr>
                </a:solidFill>
                <a:latin typeface="Avenir Roman" panose="02000503020000020003" pitchFamily="2" charset="0"/>
              </a:rPr>
              <a:t>negocio</a:t>
            </a:r>
            <a:endParaRPr lang="en-US" sz="2000" dirty="0">
              <a:solidFill>
                <a:schemeClr val="accent4">
                  <a:lumMod val="75000"/>
                </a:schemeClr>
              </a:solidFill>
              <a:latin typeface="Avenir Roman" panose="02000503020000020003" pitchFamily="2" charset="0"/>
            </a:endParaRPr>
          </a:p>
        </p:txBody>
      </p:sp>
      <p:sp>
        <p:nvSpPr>
          <p:cNvPr id="2" name="CuadroTexto 1">
            <a:extLst>
              <a:ext uri="{FF2B5EF4-FFF2-40B4-BE49-F238E27FC236}">
                <a16:creationId xmlns:a16="http://schemas.microsoft.com/office/drawing/2014/main" id="{3FC7FB14-BBBF-274E-95ED-D6B2A142403D}"/>
              </a:ext>
            </a:extLst>
          </p:cNvPr>
          <p:cNvSpPr txBox="1"/>
          <p:nvPr/>
        </p:nvSpPr>
        <p:spPr>
          <a:xfrm>
            <a:off x="2254513" y="1374366"/>
            <a:ext cx="2634019" cy="369332"/>
          </a:xfrm>
          <a:prstGeom prst="rect">
            <a:avLst/>
          </a:prstGeom>
          <a:noFill/>
        </p:spPr>
        <p:txBody>
          <a:bodyPr wrap="square" rtlCol="0">
            <a:spAutoFit/>
          </a:bodyPr>
          <a:lstStyle/>
          <a:p>
            <a:r>
              <a:rPr lang="es-ES_tradnl" dirty="0">
                <a:latin typeface="Avenir Roman" panose="02000503020000020003" pitchFamily="2" charset="0"/>
              </a:rPr>
              <a:t>2. Propuesta de valor</a:t>
            </a:r>
          </a:p>
        </p:txBody>
      </p:sp>
      <p:sp>
        <p:nvSpPr>
          <p:cNvPr id="27" name="CuadroTexto 26">
            <a:extLst>
              <a:ext uri="{FF2B5EF4-FFF2-40B4-BE49-F238E27FC236}">
                <a16:creationId xmlns:a16="http://schemas.microsoft.com/office/drawing/2014/main" id="{E7EB4A3F-E3F3-8A4A-987A-E5BF818DC725}"/>
              </a:ext>
            </a:extLst>
          </p:cNvPr>
          <p:cNvSpPr txBox="1"/>
          <p:nvPr/>
        </p:nvSpPr>
        <p:spPr>
          <a:xfrm>
            <a:off x="8463887" y="1374366"/>
            <a:ext cx="1269242" cy="369332"/>
          </a:xfrm>
          <a:prstGeom prst="rect">
            <a:avLst/>
          </a:prstGeom>
          <a:noFill/>
        </p:spPr>
        <p:txBody>
          <a:bodyPr wrap="square" rtlCol="0">
            <a:spAutoFit/>
          </a:bodyPr>
          <a:lstStyle/>
          <a:p>
            <a:r>
              <a:rPr lang="es-ES_tradnl" dirty="0">
                <a:latin typeface="Avenir Roman" panose="02000503020000020003" pitchFamily="2" charset="0"/>
              </a:rPr>
              <a:t>3. Canales</a:t>
            </a:r>
          </a:p>
        </p:txBody>
      </p:sp>
      <p:pic>
        <p:nvPicPr>
          <p:cNvPr id="10" name="Imagen 9" descr="Carta&#10;&#10;Descripción generada automáticamente">
            <a:extLst>
              <a:ext uri="{FF2B5EF4-FFF2-40B4-BE49-F238E27FC236}">
                <a16:creationId xmlns:a16="http://schemas.microsoft.com/office/drawing/2014/main" id="{5783FF35-EC28-E14B-9186-B1370B8D2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3" y="1743698"/>
            <a:ext cx="5537140" cy="4604358"/>
          </a:xfrm>
          <a:prstGeom prst="rect">
            <a:avLst/>
          </a:prstGeom>
        </p:spPr>
      </p:pic>
      <p:pic>
        <p:nvPicPr>
          <p:cNvPr id="13" name="Imagen 12" descr="Texto, Carta&#10;&#10;Descripción generada automáticamente">
            <a:extLst>
              <a:ext uri="{FF2B5EF4-FFF2-40B4-BE49-F238E27FC236}">
                <a16:creationId xmlns:a16="http://schemas.microsoft.com/office/drawing/2014/main" id="{29E1E118-3C6F-9C44-8A70-4D50D17DF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098" y="1743698"/>
            <a:ext cx="3370997" cy="2598824"/>
          </a:xfrm>
          <a:prstGeom prst="rect">
            <a:avLst/>
          </a:prstGeom>
        </p:spPr>
      </p:pic>
      <p:pic>
        <p:nvPicPr>
          <p:cNvPr id="14" name="Imagen 13" descr="Texto, Tabla&#10;&#10;Descripción generada automáticamente con confianza media">
            <a:extLst>
              <a:ext uri="{FF2B5EF4-FFF2-40B4-BE49-F238E27FC236}">
                <a16:creationId xmlns:a16="http://schemas.microsoft.com/office/drawing/2014/main" id="{401FF441-F5C8-7E45-8A1A-61AFE3DD8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914" y="4585648"/>
            <a:ext cx="4314632" cy="2119240"/>
          </a:xfrm>
          <a:prstGeom prst="rect">
            <a:avLst/>
          </a:prstGeom>
        </p:spPr>
      </p:pic>
    </p:spTree>
    <p:extLst>
      <p:ext uri="{BB962C8B-B14F-4D97-AF65-F5344CB8AC3E}">
        <p14:creationId xmlns:p14="http://schemas.microsoft.com/office/powerpoint/2010/main" val="243756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solidFill>
                  <a:schemeClr val="accent4">
                    <a:lumMod val="75000"/>
                  </a:schemeClr>
                </a:solidFill>
                <a:latin typeface="Avenir Roman" panose="02000503020000020003" pitchFamily="2" charset="0"/>
              </a:rPr>
              <a:t>Herramienta</a:t>
            </a:r>
            <a:r>
              <a:rPr lang="en-US" sz="2000" dirty="0">
                <a:solidFill>
                  <a:schemeClr val="accent4">
                    <a:lumMod val="75000"/>
                  </a:schemeClr>
                </a:solidFill>
                <a:latin typeface="Avenir Roman" panose="02000503020000020003" pitchFamily="2" charset="0"/>
              </a:rPr>
              <a:t> 3: </a:t>
            </a:r>
            <a:r>
              <a:rPr lang="en-US" sz="2000" dirty="0" err="1">
                <a:solidFill>
                  <a:schemeClr val="accent4">
                    <a:lumMod val="75000"/>
                  </a:schemeClr>
                </a:solidFill>
                <a:latin typeface="Avenir Roman" panose="02000503020000020003" pitchFamily="2" charset="0"/>
              </a:rPr>
              <a:t>Método</a:t>
            </a:r>
            <a:r>
              <a:rPr lang="en-US" sz="2000" dirty="0">
                <a:solidFill>
                  <a:schemeClr val="accent4">
                    <a:lumMod val="75000"/>
                  </a:schemeClr>
                </a:solidFill>
                <a:latin typeface="Avenir Roman" panose="02000503020000020003" pitchFamily="2" charset="0"/>
              </a:rPr>
              <a:t> para </a:t>
            </a:r>
            <a:r>
              <a:rPr lang="en-US" sz="2000" dirty="0" err="1">
                <a:solidFill>
                  <a:schemeClr val="accent4">
                    <a:lumMod val="75000"/>
                  </a:schemeClr>
                </a:solidFill>
                <a:latin typeface="Avenir Roman" panose="02000503020000020003" pitchFamily="2" charset="0"/>
              </a:rPr>
              <a:t>revisar</a:t>
            </a:r>
            <a:r>
              <a:rPr lang="en-US" sz="2000" dirty="0">
                <a:solidFill>
                  <a:schemeClr val="accent4">
                    <a:lumMod val="75000"/>
                  </a:schemeClr>
                </a:solidFill>
                <a:latin typeface="Avenir Roman" panose="02000503020000020003" pitchFamily="2" charset="0"/>
              </a:rPr>
              <a:t>/</a:t>
            </a:r>
            <a:r>
              <a:rPr lang="en-US" sz="2000" dirty="0" err="1">
                <a:solidFill>
                  <a:schemeClr val="accent4">
                    <a:lumMod val="75000"/>
                  </a:schemeClr>
                </a:solidFill>
                <a:latin typeface="Avenir Roman" panose="02000503020000020003" pitchFamily="2" charset="0"/>
              </a:rPr>
              <a:t>formular</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tu</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modelo</a:t>
            </a:r>
            <a:r>
              <a:rPr lang="en-US" sz="2000" dirty="0">
                <a:solidFill>
                  <a:schemeClr val="accent4">
                    <a:lumMod val="75000"/>
                  </a:schemeClr>
                </a:solidFill>
                <a:latin typeface="Avenir Roman" panose="02000503020000020003" pitchFamily="2" charset="0"/>
              </a:rPr>
              <a:t> de </a:t>
            </a:r>
            <a:r>
              <a:rPr lang="en-US" sz="2000" dirty="0" err="1">
                <a:solidFill>
                  <a:schemeClr val="accent4">
                    <a:lumMod val="75000"/>
                  </a:schemeClr>
                </a:solidFill>
                <a:latin typeface="Avenir Roman" panose="02000503020000020003" pitchFamily="2" charset="0"/>
              </a:rPr>
              <a:t>negocio</a:t>
            </a:r>
            <a:endParaRPr lang="en-US" sz="2000" dirty="0">
              <a:solidFill>
                <a:schemeClr val="accent4">
                  <a:lumMod val="75000"/>
                </a:schemeClr>
              </a:solidFill>
              <a:latin typeface="Avenir Roman" panose="02000503020000020003" pitchFamily="2" charset="0"/>
            </a:endParaRPr>
          </a:p>
        </p:txBody>
      </p:sp>
      <p:sp>
        <p:nvSpPr>
          <p:cNvPr id="2" name="CuadroTexto 1">
            <a:extLst>
              <a:ext uri="{FF2B5EF4-FFF2-40B4-BE49-F238E27FC236}">
                <a16:creationId xmlns:a16="http://schemas.microsoft.com/office/drawing/2014/main" id="{3FC7FB14-BBBF-274E-95ED-D6B2A142403D}"/>
              </a:ext>
            </a:extLst>
          </p:cNvPr>
          <p:cNvSpPr txBox="1"/>
          <p:nvPr/>
        </p:nvSpPr>
        <p:spPr>
          <a:xfrm>
            <a:off x="1765738" y="1374366"/>
            <a:ext cx="3532138" cy="369332"/>
          </a:xfrm>
          <a:prstGeom prst="rect">
            <a:avLst/>
          </a:prstGeom>
          <a:noFill/>
        </p:spPr>
        <p:txBody>
          <a:bodyPr wrap="square" rtlCol="0">
            <a:spAutoFit/>
          </a:bodyPr>
          <a:lstStyle/>
          <a:p>
            <a:r>
              <a:rPr lang="es-ES_tradnl" dirty="0">
                <a:latin typeface="Avenir Roman" panose="02000503020000020003" pitchFamily="2" charset="0"/>
              </a:rPr>
              <a:t>4. Relación con el Cliente</a:t>
            </a:r>
          </a:p>
        </p:txBody>
      </p:sp>
      <p:sp>
        <p:nvSpPr>
          <p:cNvPr id="27" name="CuadroTexto 26">
            <a:extLst>
              <a:ext uri="{FF2B5EF4-FFF2-40B4-BE49-F238E27FC236}">
                <a16:creationId xmlns:a16="http://schemas.microsoft.com/office/drawing/2014/main" id="{E7EB4A3F-E3F3-8A4A-987A-E5BF818DC725}"/>
              </a:ext>
            </a:extLst>
          </p:cNvPr>
          <p:cNvSpPr txBox="1"/>
          <p:nvPr/>
        </p:nvSpPr>
        <p:spPr>
          <a:xfrm>
            <a:off x="8011081" y="1374366"/>
            <a:ext cx="2672686" cy="369332"/>
          </a:xfrm>
          <a:prstGeom prst="rect">
            <a:avLst/>
          </a:prstGeom>
          <a:noFill/>
        </p:spPr>
        <p:txBody>
          <a:bodyPr wrap="square" rtlCol="0">
            <a:spAutoFit/>
          </a:bodyPr>
          <a:lstStyle/>
          <a:p>
            <a:r>
              <a:rPr lang="es-ES_tradnl" dirty="0">
                <a:latin typeface="Avenir Roman" panose="02000503020000020003" pitchFamily="2" charset="0"/>
              </a:rPr>
              <a:t>5. Fuentes de ingreso</a:t>
            </a:r>
          </a:p>
        </p:txBody>
      </p:sp>
      <p:pic>
        <p:nvPicPr>
          <p:cNvPr id="15" name="Imagen 14" descr="Texto, Carta&#10;&#10;Descripción generada automáticamente">
            <a:extLst>
              <a:ext uri="{FF2B5EF4-FFF2-40B4-BE49-F238E27FC236}">
                <a16:creationId xmlns:a16="http://schemas.microsoft.com/office/drawing/2014/main" id="{9E33BF1C-916A-4248-BCA6-F24D4A3F3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70" y="1743698"/>
            <a:ext cx="5026855" cy="4825317"/>
          </a:xfrm>
          <a:prstGeom prst="rect">
            <a:avLst/>
          </a:prstGeom>
        </p:spPr>
      </p:pic>
      <p:pic>
        <p:nvPicPr>
          <p:cNvPr id="16" name="Imagen 15" descr="Texto, Carta&#10;&#10;Descripción generada automáticamente">
            <a:extLst>
              <a:ext uri="{FF2B5EF4-FFF2-40B4-BE49-F238E27FC236}">
                <a16:creationId xmlns:a16="http://schemas.microsoft.com/office/drawing/2014/main" id="{FD2CFF92-A1F0-2A41-AB84-3B8F9AC2C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038" y="1743698"/>
            <a:ext cx="4282996" cy="4887029"/>
          </a:xfrm>
          <a:prstGeom prst="rect">
            <a:avLst/>
          </a:prstGeom>
        </p:spPr>
      </p:pic>
    </p:spTree>
    <p:extLst>
      <p:ext uri="{BB962C8B-B14F-4D97-AF65-F5344CB8AC3E}">
        <p14:creationId xmlns:p14="http://schemas.microsoft.com/office/powerpoint/2010/main" val="310006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solidFill>
                  <a:schemeClr val="accent4">
                    <a:lumMod val="75000"/>
                  </a:schemeClr>
                </a:solidFill>
                <a:latin typeface="Avenir Roman" panose="02000503020000020003" pitchFamily="2" charset="0"/>
              </a:rPr>
              <a:t>Herramienta</a:t>
            </a:r>
            <a:r>
              <a:rPr lang="en-US" sz="2000" dirty="0">
                <a:solidFill>
                  <a:schemeClr val="accent4">
                    <a:lumMod val="75000"/>
                  </a:schemeClr>
                </a:solidFill>
                <a:latin typeface="Avenir Roman" panose="02000503020000020003" pitchFamily="2" charset="0"/>
              </a:rPr>
              <a:t> 3: </a:t>
            </a:r>
            <a:r>
              <a:rPr lang="en-US" sz="2000" dirty="0" err="1">
                <a:solidFill>
                  <a:schemeClr val="accent4">
                    <a:lumMod val="75000"/>
                  </a:schemeClr>
                </a:solidFill>
                <a:latin typeface="Avenir Roman" panose="02000503020000020003" pitchFamily="2" charset="0"/>
              </a:rPr>
              <a:t>Método</a:t>
            </a:r>
            <a:r>
              <a:rPr lang="en-US" sz="2000" dirty="0">
                <a:solidFill>
                  <a:schemeClr val="accent4">
                    <a:lumMod val="75000"/>
                  </a:schemeClr>
                </a:solidFill>
                <a:latin typeface="Avenir Roman" panose="02000503020000020003" pitchFamily="2" charset="0"/>
              </a:rPr>
              <a:t> para </a:t>
            </a:r>
            <a:r>
              <a:rPr lang="en-US" sz="2000" dirty="0" err="1">
                <a:solidFill>
                  <a:schemeClr val="accent4">
                    <a:lumMod val="75000"/>
                  </a:schemeClr>
                </a:solidFill>
                <a:latin typeface="Avenir Roman" panose="02000503020000020003" pitchFamily="2" charset="0"/>
              </a:rPr>
              <a:t>revisar</a:t>
            </a:r>
            <a:r>
              <a:rPr lang="en-US" sz="2000" dirty="0">
                <a:solidFill>
                  <a:schemeClr val="accent4">
                    <a:lumMod val="75000"/>
                  </a:schemeClr>
                </a:solidFill>
                <a:latin typeface="Avenir Roman" panose="02000503020000020003" pitchFamily="2" charset="0"/>
              </a:rPr>
              <a:t>/</a:t>
            </a:r>
            <a:r>
              <a:rPr lang="en-US" sz="2000" dirty="0" err="1">
                <a:solidFill>
                  <a:schemeClr val="accent4">
                    <a:lumMod val="75000"/>
                  </a:schemeClr>
                </a:solidFill>
                <a:latin typeface="Avenir Roman" panose="02000503020000020003" pitchFamily="2" charset="0"/>
              </a:rPr>
              <a:t>formular</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tu</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modelo</a:t>
            </a:r>
            <a:r>
              <a:rPr lang="en-US" sz="2000" dirty="0">
                <a:solidFill>
                  <a:schemeClr val="accent4">
                    <a:lumMod val="75000"/>
                  </a:schemeClr>
                </a:solidFill>
                <a:latin typeface="Avenir Roman" panose="02000503020000020003" pitchFamily="2" charset="0"/>
              </a:rPr>
              <a:t> de </a:t>
            </a:r>
            <a:r>
              <a:rPr lang="en-US" sz="2000" dirty="0" err="1">
                <a:solidFill>
                  <a:schemeClr val="accent4">
                    <a:lumMod val="75000"/>
                  </a:schemeClr>
                </a:solidFill>
                <a:latin typeface="Avenir Roman" panose="02000503020000020003" pitchFamily="2" charset="0"/>
              </a:rPr>
              <a:t>negocio</a:t>
            </a:r>
            <a:endParaRPr lang="en-US" sz="2000" dirty="0">
              <a:solidFill>
                <a:schemeClr val="accent4">
                  <a:lumMod val="75000"/>
                </a:schemeClr>
              </a:solidFill>
              <a:latin typeface="Avenir Roman" panose="02000503020000020003" pitchFamily="2" charset="0"/>
            </a:endParaRPr>
          </a:p>
        </p:txBody>
      </p:sp>
      <p:sp>
        <p:nvSpPr>
          <p:cNvPr id="2" name="CuadroTexto 1">
            <a:extLst>
              <a:ext uri="{FF2B5EF4-FFF2-40B4-BE49-F238E27FC236}">
                <a16:creationId xmlns:a16="http://schemas.microsoft.com/office/drawing/2014/main" id="{3FC7FB14-BBBF-274E-95ED-D6B2A142403D}"/>
              </a:ext>
            </a:extLst>
          </p:cNvPr>
          <p:cNvSpPr txBox="1"/>
          <p:nvPr/>
        </p:nvSpPr>
        <p:spPr>
          <a:xfrm>
            <a:off x="1765738" y="1374366"/>
            <a:ext cx="3532138" cy="369332"/>
          </a:xfrm>
          <a:prstGeom prst="rect">
            <a:avLst/>
          </a:prstGeom>
          <a:noFill/>
        </p:spPr>
        <p:txBody>
          <a:bodyPr wrap="square" rtlCol="0">
            <a:spAutoFit/>
          </a:bodyPr>
          <a:lstStyle/>
          <a:p>
            <a:r>
              <a:rPr lang="es-ES_tradnl" dirty="0">
                <a:latin typeface="Avenir Roman" panose="02000503020000020003" pitchFamily="2" charset="0"/>
              </a:rPr>
              <a:t>6. Actividades Clave</a:t>
            </a:r>
          </a:p>
        </p:txBody>
      </p:sp>
      <p:sp>
        <p:nvSpPr>
          <p:cNvPr id="27" name="CuadroTexto 26">
            <a:extLst>
              <a:ext uri="{FF2B5EF4-FFF2-40B4-BE49-F238E27FC236}">
                <a16:creationId xmlns:a16="http://schemas.microsoft.com/office/drawing/2014/main" id="{E7EB4A3F-E3F3-8A4A-987A-E5BF818DC725}"/>
              </a:ext>
            </a:extLst>
          </p:cNvPr>
          <p:cNvSpPr txBox="1"/>
          <p:nvPr/>
        </p:nvSpPr>
        <p:spPr>
          <a:xfrm>
            <a:off x="8011081" y="1374366"/>
            <a:ext cx="2672686" cy="369332"/>
          </a:xfrm>
          <a:prstGeom prst="rect">
            <a:avLst/>
          </a:prstGeom>
          <a:noFill/>
        </p:spPr>
        <p:txBody>
          <a:bodyPr wrap="square" rtlCol="0">
            <a:spAutoFit/>
          </a:bodyPr>
          <a:lstStyle/>
          <a:p>
            <a:r>
              <a:rPr lang="es-ES_tradnl" dirty="0">
                <a:latin typeface="Avenir Roman" panose="02000503020000020003" pitchFamily="2" charset="0"/>
              </a:rPr>
              <a:t>7. Recursos Clave</a:t>
            </a:r>
          </a:p>
        </p:txBody>
      </p:sp>
      <p:pic>
        <p:nvPicPr>
          <p:cNvPr id="10" name="Imagen 9" descr="Diagrama&#10;&#10;Descripción generada automáticamente">
            <a:extLst>
              <a:ext uri="{FF2B5EF4-FFF2-40B4-BE49-F238E27FC236}">
                <a16:creationId xmlns:a16="http://schemas.microsoft.com/office/drawing/2014/main" id="{7CE2A618-8DE4-F64A-A12D-50E5D1BF3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18" y="1695903"/>
            <a:ext cx="4555370" cy="5162097"/>
          </a:xfrm>
          <a:prstGeom prst="rect">
            <a:avLst/>
          </a:prstGeom>
        </p:spPr>
      </p:pic>
      <p:pic>
        <p:nvPicPr>
          <p:cNvPr id="13" name="Imagen 12" descr="Texto, Carta&#10;&#10;Descripción generada automáticamente">
            <a:extLst>
              <a:ext uri="{FF2B5EF4-FFF2-40B4-BE49-F238E27FC236}">
                <a16:creationId xmlns:a16="http://schemas.microsoft.com/office/drawing/2014/main" id="{F6016BC8-A0F0-E547-9304-671DAA106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108" y="1743698"/>
            <a:ext cx="4812941" cy="4946483"/>
          </a:xfrm>
          <a:prstGeom prst="rect">
            <a:avLst/>
          </a:prstGeom>
        </p:spPr>
      </p:pic>
    </p:spTree>
    <p:extLst>
      <p:ext uri="{BB962C8B-B14F-4D97-AF65-F5344CB8AC3E}">
        <p14:creationId xmlns:p14="http://schemas.microsoft.com/office/powerpoint/2010/main" val="84142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848203" y="694927"/>
            <a:ext cx="675309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solidFill>
                  <a:schemeClr val="accent4">
                    <a:lumMod val="75000"/>
                  </a:schemeClr>
                </a:solidFill>
                <a:latin typeface="Avenir Roman" panose="02000503020000020003" pitchFamily="2" charset="0"/>
              </a:rPr>
              <a:t>Herramienta</a:t>
            </a:r>
            <a:r>
              <a:rPr lang="en-US" sz="2000" dirty="0">
                <a:solidFill>
                  <a:schemeClr val="accent4">
                    <a:lumMod val="75000"/>
                  </a:schemeClr>
                </a:solidFill>
                <a:latin typeface="Avenir Roman" panose="02000503020000020003" pitchFamily="2" charset="0"/>
              </a:rPr>
              <a:t> 3: </a:t>
            </a:r>
            <a:r>
              <a:rPr lang="en-US" sz="2000" dirty="0" err="1">
                <a:solidFill>
                  <a:schemeClr val="accent4">
                    <a:lumMod val="75000"/>
                  </a:schemeClr>
                </a:solidFill>
                <a:latin typeface="Avenir Roman" panose="02000503020000020003" pitchFamily="2" charset="0"/>
              </a:rPr>
              <a:t>Método</a:t>
            </a:r>
            <a:r>
              <a:rPr lang="en-US" sz="2000" dirty="0">
                <a:solidFill>
                  <a:schemeClr val="accent4">
                    <a:lumMod val="75000"/>
                  </a:schemeClr>
                </a:solidFill>
                <a:latin typeface="Avenir Roman" panose="02000503020000020003" pitchFamily="2" charset="0"/>
              </a:rPr>
              <a:t> para </a:t>
            </a:r>
            <a:r>
              <a:rPr lang="en-US" sz="2000" dirty="0" err="1">
                <a:solidFill>
                  <a:schemeClr val="accent4">
                    <a:lumMod val="75000"/>
                  </a:schemeClr>
                </a:solidFill>
                <a:latin typeface="Avenir Roman" panose="02000503020000020003" pitchFamily="2" charset="0"/>
              </a:rPr>
              <a:t>revisar</a:t>
            </a:r>
            <a:r>
              <a:rPr lang="en-US" sz="2000" dirty="0">
                <a:solidFill>
                  <a:schemeClr val="accent4">
                    <a:lumMod val="75000"/>
                  </a:schemeClr>
                </a:solidFill>
                <a:latin typeface="Avenir Roman" panose="02000503020000020003" pitchFamily="2" charset="0"/>
              </a:rPr>
              <a:t>/</a:t>
            </a:r>
            <a:r>
              <a:rPr lang="en-US" sz="2000" dirty="0" err="1">
                <a:solidFill>
                  <a:schemeClr val="accent4">
                    <a:lumMod val="75000"/>
                  </a:schemeClr>
                </a:solidFill>
                <a:latin typeface="Avenir Roman" panose="02000503020000020003" pitchFamily="2" charset="0"/>
              </a:rPr>
              <a:t>formular</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tu</a:t>
            </a:r>
            <a:r>
              <a:rPr lang="en-US" sz="2000" dirty="0">
                <a:solidFill>
                  <a:schemeClr val="accent4">
                    <a:lumMod val="75000"/>
                  </a:schemeClr>
                </a:solidFill>
                <a:latin typeface="Avenir Roman" panose="02000503020000020003" pitchFamily="2" charset="0"/>
              </a:rPr>
              <a:t> </a:t>
            </a:r>
            <a:r>
              <a:rPr lang="en-US" sz="2000" dirty="0" err="1">
                <a:solidFill>
                  <a:schemeClr val="accent4">
                    <a:lumMod val="75000"/>
                  </a:schemeClr>
                </a:solidFill>
                <a:latin typeface="Avenir Roman" panose="02000503020000020003" pitchFamily="2" charset="0"/>
              </a:rPr>
              <a:t>modelo</a:t>
            </a:r>
            <a:r>
              <a:rPr lang="en-US" sz="2000" dirty="0">
                <a:solidFill>
                  <a:schemeClr val="accent4">
                    <a:lumMod val="75000"/>
                  </a:schemeClr>
                </a:solidFill>
                <a:latin typeface="Avenir Roman" panose="02000503020000020003" pitchFamily="2" charset="0"/>
              </a:rPr>
              <a:t> de </a:t>
            </a:r>
            <a:r>
              <a:rPr lang="en-US" sz="2000" dirty="0" err="1">
                <a:solidFill>
                  <a:schemeClr val="accent4">
                    <a:lumMod val="75000"/>
                  </a:schemeClr>
                </a:solidFill>
                <a:latin typeface="Avenir Roman" panose="02000503020000020003" pitchFamily="2" charset="0"/>
              </a:rPr>
              <a:t>negocio</a:t>
            </a:r>
            <a:endParaRPr lang="en-US" sz="2000" dirty="0">
              <a:solidFill>
                <a:schemeClr val="accent4">
                  <a:lumMod val="75000"/>
                </a:schemeClr>
              </a:solidFill>
              <a:latin typeface="Avenir Roman" panose="02000503020000020003" pitchFamily="2" charset="0"/>
            </a:endParaRPr>
          </a:p>
        </p:txBody>
      </p:sp>
      <p:sp>
        <p:nvSpPr>
          <p:cNvPr id="2" name="CuadroTexto 1">
            <a:extLst>
              <a:ext uri="{FF2B5EF4-FFF2-40B4-BE49-F238E27FC236}">
                <a16:creationId xmlns:a16="http://schemas.microsoft.com/office/drawing/2014/main" id="{3FC7FB14-BBBF-274E-95ED-D6B2A142403D}"/>
              </a:ext>
            </a:extLst>
          </p:cNvPr>
          <p:cNvSpPr txBox="1"/>
          <p:nvPr/>
        </p:nvSpPr>
        <p:spPr>
          <a:xfrm>
            <a:off x="1765738" y="1374366"/>
            <a:ext cx="3532138" cy="369332"/>
          </a:xfrm>
          <a:prstGeom prst="rect">
            <a:avLst/>
          </a:prstGeom>
          <a:noFill/>
        </p:spPr>
        <p:txBody>
          <a:bodyPr wrap="square" rtlCol="0">
            <a:spAutoFit/>
          </a:bodyPr>
          <a:lstStyle/>
          <a:p>
            <a:r>
              <a:rPr lang="es-ES_tradnl" dirty="0">
                <a:latin typeface="Avenir Roman" panose="02000503020000020003" pitchFamily="2" charset="0"/>
              </a:rPr>
              <a:t>8. </a:t>
            </a:r>
            <a:r>
              <a:rPr lang="es-ES_tradnl" dirty="0" err="1">
                <a:latin typeface="Avenir Roman" panose="02000503020000020003" pitchFamily="2" charset="0"/>
              </a:rPr>
              <a:t>Partners</a:t>
            </a:r>
            <a:r>
              <a:rPr lang="es-ES_tradnl" dirty="0">
                <a:latin typeface="Avenir Roman" panose="02000503020000020003" pitchFamily="2" charset="0"/>
              </a:rPr>
              <a:t> Clave</a:t>
            </a:r>
          </a:p>
        </p:txBody>
      </p:sp>
      <p:sp>
        <p:nvSpPr>
          <p:cNvPr id="27" name="CuadroTexto 26">
            <a:extLst>
              <a:ext uri="{FF2B5EF4-FFF2-40B4-BE49-F238E27FC236}">
                <a16:creationId xmlns:a16="http://schemas.microsoft.com/office/drawing/2014/main" id="{E7EB4A3F-E3F3-8A4A-987A-E5BF818DC725}"/>
              </a:ext>
            </a:extLst>
          </p:cNvPr>
          <p:cNvSpPr txBox="1"/>
          <p:nvPr/>
        </p:nvSpPr>
        <p:spPr>
          <a:xfrm>
            <a:off x="8011081" y="1374366"/>
            <a:ext cx="2672686" cy="369332"/>
          </a:xfrm>
          <a:prstGeom prst="rect">
            <a:avLst/>
          </a:prstGeom>
          <a:noFill/>
        </p:spPr>
        <p:txBody>
          <a:bodyPr wrap="square" rtlCol="0">
            <a:spAutoFit/>
          </a:bodyPr>
          <a:lstStyle/>
          <a:p>
            <a:r>
              <a:rPr lang="es-ES_tradnl" dirty="0">
                <a:latin typeface="Avenir Roman" panose="02000503020000020003" pitchFamily="2" charset="0"/>
              </a:rPr>
              <a:t>9. Estructuras Clave</a:t>
            </a:r>
          </a:p>
        </p:txBody>
      </p:sp>
      <p:pic>
        <p:nvPicPr>
          <p:cNvPr id="14" name="Imagen 13" descr="Texto, Carta&#10;&#10;Descripción generada automáticamente">
            <a:extLst>
              <a:ext uri="{FF2B5EF4-FFF2-40B4-BE49-F238E27FC236}">
                <a16:creationId xmlns:a16="http://schemas.microsoft.com/office/drawing/2014/main" id="{8D42C2EF-3853-414C-8889-67C69278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37" y="1903525"/>
            <a:ext cx="4723932" cy="4516525"/>
          </a:xfrm>
          <a:prstGeom prst="rect">
            <a:avLst/>
          </a:prstGeom>
        </p:spPr>
      </p:pic>
      <p:pic>
        <p:nvPicPr>
          <p:cNvPr id="15" name="Imagen 14" descr="Diagrama&#10;&#10;Descripción generada automáticamente">
            <a:extLst>
              <a:ext uri="{FF2B5EF4-FFF2-40B4-BE49-F238E27FC236}">
                <a16:creationId xmlns:a16="http://schemas.microsoft.com/office/drawing/2014/main" id="{6362C321-F443-BC48-85FC-18A5305DF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88" y="1743698"/>
            <a:ext cx="5122148" cy="4999816"/>
          </a:xfrm>
          <a:prstGeom prst="rect">
            <a:avLst/>
          </a:prstGeom>
        </p:spPr>
      </p:pic>
    </p:spTree>
    <p:extLst>
      <p:ext uri="{BB962C8B-B14F-4D97-AF65-F5344CB8AC3E}">
        <p14:creationId xmlns:p14="http://schemas.microsoft.com/office/powerpoint/2010/main" val="279653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16" name="Imagen 15" descr="Diagrama&#10;&#10;Descripción generada automáticamente">
            <a:extLst>
              <a:ext uri="{FF2B5EF4-FFF2-40B4-BE49-F238E27FC236}">
                <a16:creationId xmlns:a16="http://schemas.microsoft.com/office/drawing/2014/main" id="{C0C22D3B-5563-A446-AF02-F6FD0202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26" y="1610435"/>
            <a:ext cx="9337436" cy="4925921"/>
          </a:xfrm>
          <a:prstGeom prst="rect">
            <a:avLst/>
          </a:prstGeom>
        </p:spPr>
      </p:pic>
      <p:pic>
        <p:nvPicPr>
          <p:cNvPr id="17" name="Picture 2" descr="WhatsApp prepara el botón 'Deshacer' para los estados, ¿en qué consiste  esta nueva función?">
            <a:extLst>
              <a:ext uri="{FF2B5EF4-FFF2-40B4-BE49-F238E27FC236}">
                <a16:creationId xmlns:a16="http://schemas.microsoft.com/office/drawing/2014/main" id="{7E539A03-F0F8-1B4B-9BF8-05ADF80C5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5" y="2292824"/>
            <a:ext cx="2668760" cy="1499504"/>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55FE39B-3ACB-D144-A143-DE58EB33B655}"/>
              </a:ext>
            </a:extLst>
          </p:cNvPr>
          <p:cNvSpPr txBox="1"/>
          <p:nvPr/>
        </p:nvSpPr>
        <p:spPr>
          <a:xfrm>
            <a:off x="7619191" y="3987004"/>
            <a:ext cx="4124928" cy="646331"/>
          </a:xfrm>
          <a:prstGeom prst="rect">
            <a:avLst/>
          </a:prstGeom>
          <a:noFill/>
        </p:spPr>
        <p:txBody>
          <a:bodyPr wrap="square" rtlCol="0">
            <a:spAutoFit/>
          </a:bodyPr>
          <a:lstStyle/>
          <a:p>
            <a:r>
              <a:rPr lang="es-MX" sz="1200" b="1" i="1" dirty="0">
                <a:latin typeface="Avenir Roman" panose="02000503020000020003" pitchFamily="2" charset="0"/>
              </a:rPr>
              <a:t>“Experiencia no es lo que ocurre. Experiencia es lo que ganas con lo que ocurre”    </a:t>
            </a:r>
          </a:p>
          <a:p>
            <a:r>
              <a:rPr lang="es-MX" sz="1200" b="1" i="1" dirty="0">
                <a:latin typeface="Avenir Roman" panose="02000503020000020003" pitchFamily="2" charset="0"/>
              </a:rPr>
              <a:t>                                             </a:t>
            </a:r>
            <a:r>
              <a:rPr lang="es-MX" sz="1200" b="1" dirty="0">
                <a:latin typeface="Avenir Roman" panose="02000503020000020003" pitchFamily="2" charset="0"/>
              </a:rPr>
              <a:t>A. Huxley</a:t>
            </a:r>
            <a:endParaRPr lang="en-US" sz="1200" b="1" dirty="0">
              <a:latin typeface="Avenir Roman" panose="02000503020000020003" pitchFamily="2" charset="0"/>
            </a:endParaRPr>
          </a:p>
        </p:txBody>
      </p:sp>
    </p:spTree>
    <p:extLst>
      <p:ext uri="{BB962C8B-B14F-4D97-AF65-F5344CB8AC3E}">
        <p14:creationId xmlns:p14="http://schemas.microsoft.com/office/powerpoint/2010/main" val="145725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16417B0-2194-3641-8130-4A49820753EF}"/>
              </a:ext>
            </a:extLst>
          </p:cNvPr>
          <p:cNvSpPr txBox="1"/>
          <p:nvPr/>
        </p:nvSpPr>
        <p:spPr>
          <a:xfrm>
            <a:off x="6286500" y="1324901"/>
            <a:ext cx="5314949" cy="4924425"/>
          </a:xfrm>
          <a:prstGeom prst="rect">
            <a:avLst/>
          </a:prstGeom>
          <a:noFill/>
        </p:spPr>
        <p:txBody>
          <a:bodyPr wrap="square" rtlCol="0">
            <a:spAutoFit/>
          </a:bodyPr>
          <a:lstStyle/>
          <a:p>
            <a:pPr marL="571500" indent="-571500" algn="just">
              <a:buFont typeface="Arial" panose="020B0604020202020204" pitchFamily="34" charset="0"/>
              <a:buChar char="•"/>
            </a:pPr>
            <a:r>
              <a:rPr lang="es-MX" sz="1400" b="1" dirty="0">
                <a:solidFill>
                  <a:schemeClr val="accent4">
                    <a:lumMod val="75000"/>
                  </a:schemeClr>
                </a:solidFill>
                <a:latin typeface="Avenir Roman" panose="02000503020000020003" pitchFamily="2" charset="0"/>
              </a:rPr>
              <a:t>Es prácticamente imposible que haya un crecimiento sostenido a mediano plazo si la inversión no aumenta más que el crecimiento del PIB.</a:t>
            </a:r>
          </a:p>
          <a:p>
            <a:pPr marL="571500" indent="-571500" algn="just">
              <a:buFont typeface="Arial" panose="020B0604020202020204" pitchFamily="34" charset="0"/>
              <a:buChar char="•"/>
            </a:pPr>
            <a:endParaRPr lang="es-MX" sz="1400" dirty="0">
              <a:latin typeface="Avenir Roman" panose="02000503020000020003" pitchFamily="2" charset="0"/>
            </a:endParaRPr>
          </a:p>
          <a:p>
            <a:pPr marL="571500" indent="-571500" algn="just">
              <a:buFont typeface="Arial" panose="020B0604020202020204" pitchFamily="34" charset="0"/>
              <a:buChar char="•"/>
            </a:pPr>
            <a:r>
              <a:rPr lang="es-MX" sz="1400" dirty="0">
                <a:latin typeface="Avenir Roman" panose="02000503020000020003" pitchFamily="2" charset="0"/>
              </a:rPr>
              <a:t>La inversión fija creció menos que el PIB de México durante el segundo trimestre de 2021. Esto significa que la inversión perdió terreno en términos proporcionales, al ubicarse en 18.8 puntos del PIB, 3.8 puntos por debajo de su último pico, registrado en el tercer trimestre de 2018. (El Economista, 14 octubre, 2021). </a:t>
            </a:r>
          </a:p>
          <a:p>
            <a:pPr marL="571500" indent="-571500" algn="just">
              <a:buFont typeface="Arial" panose="020B0604020202020204" pitchFamily="34" charset="0"/>
              <a:buChar char="•"/>
            </a:pPr>
            <a:endParaRPr lang="es-MX" sz="1400" dirty="0">
              <a:latin typeface="Avenir Roman" panose="02000503020000020003" pitchFamily="2" charset="0"/>
            </a:endParaRPr>
          </a:p>
          <a:p>
            <a:pPr marL="571500" indent="-571500" algn="just">
              <a:buFont typeface="Arial" panose="020B0604020202020204" pitchFamily="34" charset="0"/>
              <a:buChar char="•"/>
            </a:pPr>
            <a:r>
              <a:rPr lang="es-MX" sz="1400" b="1" dirty="0">
                <a:solidFill>
                  <a:schemeClr val="accent4">
                    <a:lumMod val="75000"/>
                  </a:schemeClr>
                </a:solidFill>
                <a:latin typeface="Avenir Roman" panose="02000503020000020003" pitchFamily="2" charset="0"/>
              </a:rPr>
              <a:t>Incentivo favorable para la inversión: </a:t>
            </a:r>
          </a:p>
          <a:p>
            <a:pPr marL="1485900" lvl="1" indent="-571500" algn="just">
              <a:buFont typeface="Arial" panose="020B0604020202020204" pitchFamily="34" charset="0"/>
              <a:buChar char="•"/>
            </a:pPr>
            <a:r>
              <a:rPr lang="es-MX" sz="1400" dirty="0">
                <a:latin typeface="Avenir Roman" panose="02000503020000020003" pitchFamily="2" charset="0"/>
              </a:rPr>
              <a:t>La recuperación económica en EEUU. </a:t>
            </a:r>
          </a:p>
          <a:p>
            <a:pPr marL="571500" indent="-571500" algn="just">
              <a:buFont typeface="Arial" panose="020B0604020202020204" pitchFamily="34" charset="0"/>
              <a:buChar char="•"/>
            </a:pPr>
            <a:endParaRPr lang="es-MX" sz="1400" dirty="0">
              <a:latin typeface="Avenir Roman" panose="02000503020000020003" pitchFamily="2" charset="0"/>
            </a:endParaRPr>
          </a:p>
          <a:p>
            <a:pPr marL="571500" indent="-571500" algn="just">
              <a:buFont typeface="Arial" panose="020B0604020202020204" pitchFamily="34" charset="0"/>
              <a:buChar char="•"/>
            </a:pPr>
            <a:r>
              <a:rPr lang="es-MX" sz="1400" b="1" dirty="0">
                <a:solidFill>
                  <a:schemeClr val="accent4">
                    <a:lumMod val="75000"/>
                  </a:schemeClr>
                </a:solidFill>
                <a:latin typeface="Avenir Roman" panose="02000503020000020003" pitchFamily="2" charset="0"/>
              </a:rPr>
              <a:t>Incentivo desfavorable:</a:t>
            </a:r>
          </a:p>
          <a:p>
            <a:pPr marL="1485900" lvl="1" indent="-571500" algn="just">
              <a:buFont typeface="Arial" panose="020B0604020202020204" pitchFamily="34" charset="0"/>
              <a:buChar char="•"/>
            </a:pPr>
            <a:r>
              <a:rPr lang="es-MX" sz="1400" dirty="0">
                <a:latin typeface="Avenir Roman" panose="02000503020000020003" pitchFamily="2" charset="0"/>
              </a:rPr>
              <a:t>Amenaza de la contra-reforma energética.</a:t>
            </a:r>
          </a:p>
          <a:p>
            <a:pPr marL="1485900" lvl="1" indent="-571500" algn="just">
              <a:buFont typeface="Arial" panose="020B0604020202020204" pitchFamily="34" charset="0"/>
              <a:buChar char="•"/>
            </a:pPr>
            <a:r>
              <a:rPr lang="es-MX" sz="1400" dirty="0">
                <a:latin typeface="Avenir Roman" panose="02000503020000020003" pitchFamily="2" charset="0"/>
              </a:rPr>
              <a:t>Desconfianza de la mayoría de empresarios en el gobierno de AMLO. * </a:t>
            </a:r>
          </a:p>
          <a:p>
            <a:pPr marL="1485900" lvl="1" indent="-571500">
              <a:buFont typeface="Arial" panose="020B0604020202020204" pitchFamily="34" charset="0"/>
              <a:buChar char="•"/>
            </a:pPr>
            <a:endParaRPr lang="es-MX" sz="3200" dirty="0">
              <a:solidFill>
                <a:srgbClr val="414141"/>
              </a:solidFill>
            </a:endParaRPr>
          </a:p>
          <a:p>
            <a:pPr algn="just"/>
            <a:endParaRPr lang="es-MX" b="0" dirty="0">
              <a:latin typeface="Avenir Roman" panose="02000503020000020003" pitchFamily="2" charset="0"/>
            </a:endParaRPr>
          </a:p>
          <a:p>
            <a:pPr algn="just"/>
            <a:r>
              <a:rPr lang="es-MX" sz="1200" dirty="0">
                <a:latin typeface="Avenir Roman" panose="02000503020000020003" pitchFamily="2" charset="0"/>
              </a:rPr>
              <a:t>* Faro Estratégico</a:t>
            </a:r>
          </a:p>
        </p:txBody>
      </p:sp>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10" name="Imagen 9">
            <a:extLst>
              <a:ext uri="{FF2B5EF4-FFF2-40B4-BE49-F238E27FC236}">
                <a16:creationId xmlns:a16="http://schemas.microsoft.com/office/drawing/2014/main" id="{1CA83869-3B18-F041-B653-92113DE9026D}"/>
              </a:ext>
            </a:extLst>
          </p:cNvPr>
          <p:cNvPicPr>
            <a:picLocks noChangeAspect="1"/>
          </p:cNvPicPr>
          <p:nvPr/>
        </p:nvPicPr>
        <p:blipFill>
          <a:blip r:embed="rId3"/>
          <a:stretch>
            <a:fillRect/>
          </a:stretch>
        </p:blipFill>
        <p:spPr>
          <a:xfrm>
            <a:off x="581826" y="1305388"/>
            <a:ext cx="5104599" cy="718674"/>
          </a:xfrm>
          <a:prstGeom prst="rect">
            <a:avLst/>
          </a:prstGeom>
        </p:spPr>
      </p:pic>
      <p:pic>
        <p:nvPicPr>
          <p:cNvPr id="13" name="Imagen 12">
            <a:extLst>
              <a:ext uri="{FF2B5EF4-FFF2-40B4-BE49-F238E27FC236}">
                <a16:creationId xmlns:a16="http://schemas.microsoft.com/office/drawing/2014/main" id="{E3079350-5096-D145-9346-1327EB4C2E7F}"/>
              </a:ext>
            </a:extLst>
          </p:cNvPr>
          <p:cNvPicPr>
            <a:picLocks noChangeAspect="1"/>
          </p:cNvPicPr>
          <p:nvPr/>
        </p:nvPicPr>
        <p:blipFill>
          <a:blip r:embed="rId4"/>
          <a:stretch>
            <a:fillRect/>
          </a:stretch>
        </p:blipFill>
        <p:spPr>
          <a:xfrm>
            <a:off x="581826" y="2024062"/>
            <a:ext cx="5104600" cy="4068544"/>
          </a:xfrm>
          <a:prstGeom prst="rect">
            <a:avLst/>
          </a:prstGeom>
        </p:spPr>
      </p:pic>
    </p:spTree>
    <p:extLst>
      <p:ext uri="{BB962C8B-B14F-4D97-AF65-F5344CB8AC3E}">
        <p14:creationId xmlns:p14="http://schemas.microsoft.com/office/powerpoint/2010/main" val="94284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 name="Rectángulo 1">
            <a:extLst>
              <a:ext uri="{FF2B5EF4-FFF2-40B4-BE49-F238E27FC236}">
                <a16:creationId xmlns:a16="http://schemas.microsoft.com/office/drawing/2014/main" id="{A73BBF69-EE7A-1841-A6AB-0AFC6A467FAD}"/>
              </a:ext>
            </a:extLst>
          </p:cNvPr>
          <p:cNvSpPr/>
          <p:nvPr/>
        </p:nvSpPr>
        <p:spPr>
          <a:xfrm>
            <a:off x="157163" y="4143375"/>
            <a:ext cx="11815762" cy="250031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About">
            <a:extLst>
              <a:ext uri="{FF2B5EF4-FFF2-40B4-BE49-F238E27FC236}">
                <a16:creationId xmlns:a16="http://schemas.microsoft.com/office/drawing/2014/main" id="{B47BBAA8-BBD2-FB4A-B7F0-97261907679A}"/>
              </a:ext>
            </a:extLst>
          </p:cNvPr>
          <p:cNvSpPr txBox="1"/>
          <p:nvPr/>
        </p:nvSpPr>
        <p:spPr>
          <a:xfrm>
            <a:off x="658374" y="2300589"/>
            <a:ext cx="3213540" cy="11155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20000"/>
              </a:lnSpc>
              <a:defRPr sz="4000" b="0">
                <a:solidFill>
                  <a:srgbClr val="F7F9FF"/>
                </a:solidFill>
                <a:latin typeface="Roboto Bold"/>
                <a:ea typeface="Roboto Bold"/>
                <a:cs typeface="Roboto Bold"/>
                <a:sym typeface="Roboto Bold"/>
              </a:defRPr>
            </a:lvl1pPr>
          </a:lstStyle>
          <a:p>
            <a:pPr algn="ctr">
              <a:lnSpc>
                <a:spcPts val="4500"/>
              </a:lnSpc>
            </a:pPr>
            <a:r>
              <a:rPr lang="es-MX" dirty="0">
                <a:solidFill>
                  <a:schemeClr val="tx1"/>
                </a:solidFill>
                <a:latin typeface="Avenir Roman" panose="02000503020000020003" pitchFamily="2" charset="0"/>
              </a:rPr>
              <a:t>1. </a:t>
            </a:r>
            <a:r>
              <a:rPr lang="es-MX" sz="2000" dirty="0">
                <a:solidFill>
                  <a:schemeClr val="tx1"/>
                </a:solidFill>
                <a:latin typeface="Avenir Roman" panose="02000503020000020003" pitchFamily="2" charset="0"/>
              </a:rPr>
              <a:t>¿Qué empresas ganan en un estancamiento?</a:t>
            </a:r>
            <a:endParaRPr sz="2000" dirty="0">
              <a:solidFill>
                <a:schemeClr val="tx1"/>
              </a:solidFill>
              <a:latin typeface="Avenir Roman" panose="02000503020000020003" pitchFamily="2" charset="0"/>
            </a:endParaRPr>
          </a:p>
        </p:txBody>
      </p:sp>
      <p:sp>
        <p:nvSpPr>
          <p:cNvPr id="15" name="MockUp Analysis">
            <a:extLst>
              <a:ext uri="{FF2B5EF4-FFF2-40B4-BE49-F238E27FC236}">
                <a16:creationId xmlns:a16="http://schemas.microsoft.com/office/drawing/2014/main" id="{E379258E-AA77-FA4C-9322-7A91042D747B}"/>
              </a:ext>
            </a:extLst>
          </p:cNvPr>
          <p:cNvSpPr txBox="1"/>
          <p:nvPr/>
        </p:nvSpPr>
        <p:spPr>
          <a:xfrm>
            <a:off x="4737452" y="2300589"/>
            <a:ext cx="3434998" cy="5934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20000"/>
              </a:lnSpc>
              <a:defRPr sz="4000" b="0">
                <a:solidFill>
                  <a:srgbClr val="F7F9FF"/>
                </a:solidFill>
                <a:latin typeface="Roboto Bold"/>
                <a:ea typeface="Roboto Bold"/>
                <a:cs typeface="Roboto Bold"/>
                <a:sym typeface="Roboto Bold"/>
              </a:defRPr>
            </a:lvl1pPr>
          </a:lstStyle>
          <a:p>
            <a:pPr algn="l">
              <a:lnSpc>
                <a:spcPts val="4600"/>
              </a:lnSpc>
            </a:pPr>
            <a:r>
              <a:rPr lang="es-ES" dirty="0">
                <a:solidFill>
                  <a:schemeClr val="tx1"/>
                </a:solidFill>
                <a:latin typeface="Avenir Roman" panose="02000503020000020003" pitchFamily="2" charset="0"/>
              </a:rPr>
              <a:t>2. </a:t>
            </a:r>
            <a:r>
              <a:rPr lang="es-ES" sz="2000" dirty="0">
                <a:solidFill>
                  <a:schemeClr val="tx1"/>
                </a:solidFill>
                <a:latin typeface="Avenir Roman" panose="02000503020000020003" pitchFamily="2" charset="0"/>
              </a:rPr>
              <a:t>Reflexión Estratégica</a:t>
            </a:r>
          </a:p>
        </p:txBody>
      </p:sp>
      <p:sp>
        <p:nvSpPr>
          <p:cNvPr id="16" name="MockUp Analysis">
            <a:extLst>
              <a:ext uri="{FF2B5EF4-FFF2-40B4-BE49-F238E27FC236}">
                <a16:creationId xmlns:a16="http://schemas.microsoft.com/office/drawing/2014/main" id="{A2F80202-4944-9647-BC70-5FFA9EEB9D29}"/>
              </a:ext>
            </a:extLst>
          </p:cNvPr>
          <p:cNvSpPr txBox="1"/>
          <p:nvPr/>
        </p:nvSpPr>
        <p:spPr>
          <a:xfrm>
            <a:off x="8369144" y="2300589"/>
            <a:ext cx="3603781" cy="110780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20000"/>
              </a:lnSpc>
              <a:defRPr sz="4000" b="0">
                <a:solidFill>
                  <a:srgbClr val="F7F9FF"/>
                </a:solidFill>
                <a:latin typeface="Roboto Bold"/>
                <a:ea typeface="Roboto Bold"/>
                <a:cs typeface="Roboto Bold"/>
                <a:sym typeface="Roboto Bold"/>
              </a:defRPr>
            </a:lvl1pPr>
          </a:lstStyle>
          <a:p>
            <a:pPr algn="ctr">
              <a:lnSpc>
                <a:spcPts val="4600"/>
              </a:lnSpc>
            </a:pPr>
            <a:r>
              <a:rPr lang="es-ES" sz="5400" dirty="0">
                <a:solidFill>
                  <a:schemeClr val="tx1"/>
                </a:solidFill>
                <a:latin typeface="Avenir Roman" panose="02000503020000020003" pitchFamily="2" charset="0"/>
              </a:rPr>
              <a:t>3</a:t>
            </a:r>
            <a:r>
              <a:rPr lang="es-ES" dirty="0">
                <a:solidFill>
                  <a:schemeClr val="tx1"/>
                </a:solidFill>
                <a:latin typeface="Avenir Roman" panose="02000503020000020003" pitchFamily="2" charset="0"/>
              </a:rPr>
              <a:t>. </a:t>
            </a:r>
            <a:r>
              <a:rPr lang="es-ES" sz="2000" dirty="0">
                <a:solidFill>
                  <a:schemeClr val="tx1"/>
                </a:solidFill>
                <a:latin typeface="Avenir Roman" panose="02000503020000020003" pitchFamily="2" charset="0"/>
              </a:rPr>
              <a:t>Revisión Práctica de tu Modelo de Negocio</a:t>
            </a:r>
          </a:p>
        </p:txBody>
      </p:sp>
      <p:sp>
        <p:nvSpPr>
          <p:cNvPr id="17" name="Rectangle 2">
            <a:extLst>
              <a:ext uri="{FF2B5EF4-FFF2-40B4-BE49-F238E27FC236}">
                <a16:creationId xmlns:a16="http://schemas.microsoft.com/office/drawing/2014/main" id="{C5C4710B-2BF9-DB48-BE32-BF92CD0D6F38}"/>
              </a:ext>
            </a:extLst>
          </p:cNvPr>
          <p:cNvSpPr/>
          <p:nvPr/>
        </p:nvSpPr>
        <p:spPr>
          <a:xfrm rot="5400000">
            <a:off x="3811388" y="2741168"/>
            <a:ext cx="986590" cy="96252"/>
          </a:xfrm>
          <a:prstGeom prst="rect">
            <a:avLst/>
          </a:prstGeom>
          <a:solidFill>
            <a:schemeClr val="accent4">
              <a:lumMod val="75000"/>
            </a:schemeClr>
          </a:solidFill>
          <a:ln w="127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Rectangle 2">
            <a:extLst>
              <a:ext uri="{FF2B5EF4-FFF2-40B4-BE49-F238E27FC236}">
                <a16:creationId xmlns:a16="http://schemas.microsoft.com/office/drawing/2014/main" id="{2A6159B8-6E59-4342-B1E1-C43C78AC1607}"/>
              </a:ext>
            </a:extLst>
          </p:cNvPr>
          <p:cNvSpPr/>
          <p:nvPr/>
        </p:nvSpPr>
        <p:spPr>
          <a:xfrm rot="5400000">
            <a:off x="7482384" y="2737632"/>
            <a:ext cx="986590" cy="96252"/>
          </a:xfrm>
          <a:prstGeom prst="rect">
            <a:avLst/>
          </a:prstGeom>
          <a:solidFill>
            <a:schemeClr val="accent4">
              <a:lumMod val="75000"/>
            </a:schemeClr>
          </a:solidFill>
          <a:ln w="127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Agenda">
            <a:extLst>
              <a:ext uri="{FF2B5EF4-FFF2-40B4-BE49-F238E27FC236}">
                <a16:creationId xmlns:a16="http://schemas.microsoft.com/office/drawing/2014/main" id="{D301C68A-DEA8-4041-A0E0-648087C87BF5}"/>
              </a:ext>
            </a:extLst>
          </p:cNvPr>
          <p:cNvSpPr txBox="1"/>
          <p:nvPr/>
        </p:nvSpPr>
        <p:spPr>
          <a:xfrm>
            <a:off x="668953" y="4323709"/>
            <a:ext cx="3504139" cy="14773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20000" b="0">
                <a:solidFill>
                  <a:srgbClr val="F7F9FF"/>
                </a:solidFill>
                <a:latin typeface="Roboto Black"/>
                <a:ea typeface="Roboto Black"/>
                <a:cs typeface="Roboto Black"/>
                <a:sym typeface="Roboto Black"/>
              </a:defRPr>
            </a:lvl1pPr>
          </a:lstStyle>
          <a:p>
            <a:pPr marL="685800" indent="-685800">
              <a:buFont typeface="Arial" panose="020B0604020202020204" pitchFamily="34" charset="0"/>
              <a:buChar char="•"/>
            </a:pPr>
            <a:r>
              <a:rPr lang="es-MX" sz="2400" dirty="0">
                <a:latin typeface="Avenir Roman" panose="02000503020000020003" pitchFamily="2" charset="0"/>
              </a:rPr>
              <a:t>Costos</a:t>
            </a:r>
          </a:p>
          <a:p>
            <a:pPr marL="685800" indent="-685800">
              <a:buFont typeface="Arial" panose="020B0604020202020204" pitchFamily="34" charset="0"/>
              <a:buChar char="•"/>
            </a:pPr>
            <a:r>
              <a:rPr lang="es-MX" sz="2400" dirty="0" err="1">
                <a:latin typeface="Avenir Roman" panose="02000503020000020003" pitchFamily="2" charset="0"/>
              </a:rPr>
              <a:t>Downsizing</a:t>
            </a:r>
            <a:endParaRPr lang="es-MX" sz="2400" dirty="0">
              <a:latin typeface="Avenir Roman" panose="02000503020000020003" pitchFamily="2" charset="0"/>
            </a:endParaRPr>
          </a:p>
          <a:p>
            <a:pPr marL="685800" indent="-685800">
              <a:buFont typeface="Arial" panose="020B0604020202020204" pitchFamily="34" charset="0"/>
              <a:buChar char="•"/>
            </a:pPr>
            <a:r>
              <a:rPr lang="es-MX" sz="2400" dirty="0">
                <a:latin typeface="Avenir Roman" panose="02000503020000020003" pitchFamily="2" charset="0"/>
              </a:rPr>
              <a:t>Promoción</a:t>
            </a:r>
          </a:p>
          <a:p>
            <a:pPr marL="685800" indent="-685800">
              <a:buFont typeface="Arial" panose="020B0604020202020204" pitchFamily="34" charset="0"/>
              <a:buChar char="•"/>
            </a:pPr>
            <a:r>
              <a:rPr lang="es-MX" sz="2400" dirty="0">
                <a:latin typeface="Avenir Roman" panose="02000503020000020003" pitchFamily="2" charset="0"/>
              </a:rPr>
              <a:t>Reinversión</a:t>
            </a:r>
            <a:endParaRPr sz="2400" dirty="0">
              <a:latin typeface="Avenir Roman" panose="02000503020000020003" pitchFamily="2" charset="0"/>
            </a:endParaRPr>
          </a:p>
        </p:txBody>
      </p:sp>
      <p:sp>
        <p:nvSpPr>
          <p:cNvPr id="20" name="Agenda">
            <a:extLst>
              <a:ext uri="{FF2B5EF4-FFF2-40B4-BE49-F238E27FC236}">
                <a16:creationId xmlns:a16="http://schemas.microsoft.com/office/drawing/2014/main" id="{3C13CBB6-BFDE-9942-A202-518CA9EC2D0B}"/>
              </a:ext>
            </a:extLst>
          </p:cNvPr>
          <p:cNvSpPr txBox="1"/>
          <p:nvPr/>
        </p:nvSpPr>
        <p:spPr>
          <a:xfrm>
            <a:off x="4570544" y="4323709"/>
            <a:ext cx="3273617" cy="221599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20000" b="0">
                <a:solidFill>
                  <a:srgbClr val="F7F9FF"/>
                </a:solidFill>
                <a:latin typeface="Roboto Black"/>
                <a:ea typeface="Roboto Black"/>
                <a:cs typeface="Roboto Black"/>
                <a:sym typeface="Roboto Black"/>
              </a:defRPr>
            </a:lvl1pPr>
          </a:lstStyle>
          <a:p>
            <a:pPr marL="685800" indent="-685800">
              <a:buFont typeface="Arial" panose="020B0604020202020204" pitchFamily="34" charset="0"/>
              <a:buChar char="•"/>
            </a:pPr>
            <a:r>
              <a:rPr lang="es-MX" sz="2400" dirty="0" err="1">
                <a:latin typeface="Avenir Roman" panose="02000503020000020003" pitchFamily="2" charset="0"/>
              </a:rPr>
              <a:t>Intro</a:t>
            </a:r>
            <a:r>
              <a:rPr lang="es-MX" sz="2400" dirty="0">
                <a:latin typeface="Avenir Roman" panose="02000503020000020003" pitchFamily="2" charset="0"/>
              </a:rPr>
              <a:t>: 1 Page</a:t>
            </a:r>
          </a:p>
          <a:p>
            <a:pPr marL="685800" indent="-685800">
              <a:buFont typeface="Arial" panose="020B0604020202020204" pitchFamily="34" charset="0"/>
              <a:buChar char="•"/>
            </a:pPr>
            <a:r>
              <a:rPr lang="es-MX" sz="2400" dirty="0">
                <a:latin typeface="Avenir Roman" panose="02000503020000020003" pitchFamily="2" charset="0"/>
              </a:rPr>
              <a:t>10 Habilidades</a:t>
            </a:r>
          </a:p>
          <a:p>
            <a:pPr marL="685800" indent="-685800">
              <a:buFont typeface="Arial" panose="020B0604020202020204" pitchFamily="34" charset="0"/>
              <a:buChar char="•"/>
            </a:pPr>
            <a:r>
              <a:rPr lang="es-MX" sz="2400" dirty="0">
                <a:latin typeface="Avenir Roman" panose="02000503020000020003" pitchFamily="2" charset="0"/>
              </a:rPr>
              <a:t>Modelo Estratégico de Intervención</a:t>
            </a:r>
          </a:p>
          <a:p>
            <a:pPr marL="685800" indent="-685800">
              <a:buFont typeface="Arial" panose="020B0604020202020204" pitchFamily="34" charset="0"/>
              <a:buChar char="•"/>
            </a:pPr>
            <a:r>
              <a:rPr lang="es-MX" sz="2400" dirty="0">
                <a:latin typeface="Avenir Roman" panose="02000503020000020003" pitchFamily="2" charset="0"/>
              </a:rPr>
              <a:t>Test</a:t>
            </a:r>
            <a:endParaRPr sz="2400" dirty="0">
              <a:latin typeface="Avenir Roman" panose="02000503020000020003" pitchFamily="2" charset="0"/>
            </a:endParaRPr>
          </a:p>
        </p:txBody>
      </p:sp>
      <p:sp>
        <p:nvSpPr>
          <p:cNvPr id="21" name="Agenda">
            <a:extLst>
              <a:ext uri="{FF2B5EF4-FFF2-40B4-BE49-F238E27FC236}">
                <a16:creationId xmlns:a16="http://schemas.microsoft.com/office/drawing/2014/main" id="{8640F54D-68CA-4946-88E7-A77B1E2EB952}"/>
              </a:ext>
            </a:extLst>
          </p:cNvPr>
          <p:cNvSpPr txBox="1"/>
          <p:nvPr/>
        </p:nvSpPr>
        <p:spPr>
          <a:xfrm>
            <a:off x="8023805" y="4323709"/>
            <a:ext cx="3759486"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20000" b="0">
                <a:solidFill>
                  <a:srgbClr val="F7F9FF"/>
                </a:solidFill>
                <a:latin typeface="Roboto Black"/>
                <a:ea typeface="Roboto Black"/>
                <a:cs typeface="Roboto Black"/>
                <a:sym typeface="Roboto Black"/>
              </a:defRPr>
            </a:lvl1pPr>
          </a:lstStyle>
          <a:p>
            <a:pPr marL="685800" indent="-685800">
              <a:buFont typeface="Arial" panose="020B0604020202020204" pitchFamily="34" charset="0"/>
              <a:buChar char="•"/>
            </a:pPr>
            <a:r>
              <a:rPr lang="es-MX" sz="2400" dirty="0">
                <a:latin typeface="Avenir Roman" panose="02000503020000020003" pitchFamily="2" charset="0"/>
              </a:rPr>
              <a:t>Un lienzo para revisar el Modelo</a:t>
            </a:r>
          </a:p>
          <a:p>
            <a:pPr marL="685800" indent="-685800">
              <a:buFont typeface="Arial" panose="020B0604020202020204" pitchFamily="34" charset="0"/>
              <a:buChar char="•"/>
            </a:pPr>
            <a:r>
              <a:rPr lang="es-MX" sz="2400" dirty="0">
                <a:latin typeface="Avenir Roman" panose="02000503020000020003" pitchFamily="2" charset="0"/>
              </a:rPr>
              <a:t>Ejemplo: </a:t>
            </a:r>
            <a:r>
              <a:rPr lang="es-MX" sz="2400" dirty="0" err="1">
                <a:latin typeface="Avenir Roman" panose="02000503020000020003" pitchFamily="2" charset="0"/>
              </a:rPr>
              <a:t>Whats</a:t>
            </a:r>
            <a:r>
              <a:rPr lang="es-MX" sz="2400" dirty="0">
                <a:latin typeface="Avenir Roman" panose="02000503020000020003" pitchFamily="2" charset="0"/>
              </a:rPr>
              <a:t> App</a:t>
            </a:r>
            <a:endParaRPr sz="2400" dirty="0">
              <a:latin typeface="Avenir Roman" panose="02000503020000020003" pitchFamily="2" charset="0"/>
            </a:endParaRPr>
          </a:p>
        </p:txBody>
      </p:sp>
    </p:spTree>
    <p:extLst>
      <p:ext uri="{BB962C8B-B14F-4D97-AF65-F5344CB8AC3E}">
        <p14:creationId xmlns:p14="http://schemas.microsoft.com/office/powerpoint/2010/main" val="21796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15"/>
                                        </p:tgtEl>
                                        <p:attrNameLst>
                                          <p:attrName>style.visibility</p:attrName>
                                        </p:attrNameLst>
                                      </p:cBhvr>
                                      <p:to>
                                        <p:strVal val="visible"/>
                                      </p:to>
                                    </p:set>
                                    <p:anim calcmode="lin" valueType="num">
                                      <p:cBhvr>
                                        <p:cTn id="12" dur="550" fill="hold"/>
                                        <p:tgtEl>
                                          <p:spTgt spid="15"/>
                                        </p:tgtEl>
                                        <p:attrNameLst>
                                          <p:attrName>ppt_w</p:attrName>
                                        </p:attrNameLst>
                                      </p:cBhvr>
                                      <p:tavLst>
                                        <p:tav tm="0">
                                          <p:val>
                                            <p:fltVal val="0"/>
                                          </p:val>
                                        </p:tav>
                                        <p:tav tm="100000">
                                          <p:val>
                                            <p:strVal val="#ppt_w"/>
                                          </p:val>
                                        </p:tav>
                                      </p:tavLst>
                                    </p:anim>
                                    <p:anim calcmode="lin" valueType="num">
                                      <p:cBhvr>
                                        <p:cTn id="13" dur="55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50"/>
                            </p:stCondLst>
                            <p:childTnLst>
                              <p:par>
                                <p:cTn id="15" presetID="23" presetClass="entr" presetSubtype="16" fill="hold" grpId="0" nodeType="afterEffect">
                                  <p:stCondLst>
                                    <p:cond delay="0"/>
                                  </p:stCondLst>
                                  <p:iterate>
                                    <p:tmAbs val="0"/>
                                  </p:iterate>
                                  <p:childTnLst>
                                    <p:set>
                                      <p:cBhvr>
                                        <p:cTn id="16" fill="hold"/>
                                        <p:tgtEl>
                                          <p:spTgt spid="16"/>
                                        </p:tgtEl>
                                        <p:attrNameLst>
                                          <p:attrName>style.visibility</p:attrName>
                                        </p:attrNameLst>
                                      </p:cBhvr>
                                      <p:to>
                                        <p:strVal val="visible"/>
                                      </p:to>
                                    </p:set>
                                    <p:anim calcmode="lin" valueType="num">
                                      <p:cBhvr>
                                        <p:cTn id="17" dur="550" fill="hold"/>
                                        <p:tgtEl>
                                          <p:spTgt spid="16"/>
                                        </p:tgtEl>
                                        <p:attrNameLst>
                                          <p:attrName>ppt_w</p:attrName>
                                        </p:attrNameLst>
                                      </p:cBhvr>
                                      <p:tavLst>
                                        <p:tav tm="0">
                                          <p:val>
                                            <p:fltVal val="0"/>
                                          </p:val>
                                        </p:tav>
                                        <p:tav tm="100000">
                                          <p:val>
                                            <p:strVal val="#ppt_w"/>
                                          </p:val>
                                        </p:tav>
                                      </p:tavLst>
                                    </p:anim>
                                    <p:anim calcmode="lin" valueType="num">
                                      <p:cBhvr>
                                        <p:cTn id="18" dur="5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5" grpId="0" animBg="1" advAuto="0"/>
      <p:bldP spid="1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22" name="Imagen 21" descr="Texto&#10;&#10;Descripción generada automáticamente">
            <a:extLst>
              <a:ext uri="{FF2B5EF4-FFF2-40B4-BE49-F238E27FC236}">
                <a16:creationId xmlns:a16="http://schemas.microsoft.com/office/drawing/2014/main" id="{CEBCDE78-72AC-6145-BB72-1BCF3D556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094" y="1656140"/>
            <a:ext cx="4668506" cy="4903328"/>
          </a:xfrm>
          <a:prstGeom prst="rect">
            <a:avLst/>
          </a:prstGeom>
        </p:spPr>
      </p:pic>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4205633" y="692161"/>
            <a:ext cx="404474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4000" dirty="0">
                <a:solidFill>
                  <a:schemeClr val="accent4">
                    <a:lumMod val="75000"/>
                  </a:schemeClr>
                </a:solidFill>
                <a:latin typeface="Avenir Roman" panose="02000503020000020003" pitchFamily="2" charset="0"/>
              </a:rPr>
              <a:t>Herramienta 1</a:t>
            </a:r>
            <a:endParaRPr lang="en-US" sz="4000" dirty="0">
              <a:solidFill>
                <a:schemeClr val="accent4">
                  <a:lumMod val="75000"/>
                </a:schemeClr>
              </a:solidFill>
              <a:latin typeface="Avenir Roman" panose="02000503020000020003" pitchFamily="2" charset="0"/>
            </a:endParaRPr>
          </a:p>
        </p:txBody>
      </p:sp>
      <p:sp>
        <p:nvSpPr>
          <p:cNvPr id="3" name="Rectángulo 2">
            <a:extLst>
              <a:ext uri="{FF2B5EF4-FFF2-40B4-BE49-F238E27FC236}">
                <a16:creationId xmlns:a16="http://schemas.microsoft.com/office/drawing/2014/main" id="{550C448A-B312-3A49-A75B-D58DBFF0B21E}"/>
              </a:ext>
            </a:extLst>
          </p:cNvPr>
          <p:cNvSpPr/>
          <p:nvPr/>
        </p:nvSpPr>
        <p:spPr>
          <a:xfrm>
            <a:off x="6380018" y="1656140"/>
            <a:ext cx="5465618" cy="5047536"/>
          </a:xfrm>
          <a:prstGeom prst="rect">
            <a:avLst/>
          </a:prstGeom>
        </p:spPr>
        <p:txBody>
          <a:bodyPr wrap="square">
            <a:spAutoFit/>
          </a:bodyPr>
          <a:lstStyle/>
          <a:p>
            <a:pPr algn="just"/>
            <a:r>
              <a:rPr lang="es-ES" sz="1400" b="1" dirty="0">
                <a:solidFill>
                  <a:schemeClr val="accent4">
                    <a:lumMod val="75000"/>
                  </a:schemeClr>
                </a:solidFill>
                <a:latin typeface="Avenir Roman" panose="02000503020000020003" pitchFamily="2" charset="0"/>
              </a:rPr>
              <a:t>Este es un estudio que analizó  la selección de estrategia  de las empresas durante las  tres recesiones globales: la crisis 1980 (que duró desde 1980 hasta 1982), la de 1990 (1990 hasta 1991) y la de 2000 (2000 hasta 2002). Estudiaron 4,700 empresas públicas, donde dividieron los datos en tres períodos. Los tres años antes a la recesión, los tres años después y </a:t>
            </a:r>
            <a:r>
              <a:rPr lang="en-US" sz="1400" b="1" dirty="0">
                <a:solidFill>
                  <a:schemeClr val="accent4">
                    <a:lumMod val="75000"/>
                  </a:schemeClr>
                </a:solidFill>
                <a:latin typeface="Avenir Roman" panose="02000503020000020003" pitchFamily="2" charset="0"/>
              </a:rPr>
              <a:t>el </a:t>
            </a:r>
            <a:r>
              <a:rPr lang="en-US" sz="1400" b="1" dirty="0" err="1">
                <a:solidFill>
                  <a:schemeClr val="accent4">
                    <a:lumMod val="75000"/>
                  </a:schemeClr>
                </a:solidFill>
                <a:latin typeface="Avenir Roman" panose="02000503020000020003" pitchFamily="2" charset="0"/>
              </a:rPr>
              <a:t>periodo</a:t>
            </a:r>
            <a:r>
              <a:rPr lang="en-US" sz="1400" b="1" dirty="0">
                <a:solidFill>
                  <a:schemeClr val="accent4">
                    <a:lumMod val="75000"/>
                  </a:schemeClr>
                </a:solidFill>
                <a:latin typeface="Avenir Roman" panose="02000503020000020003" pitchFamily="2" charset="0"/>
              </a:rPr>
              <a:t> </a:t>
            </a:r>
            <a:r>
              <a:rPr lang="en-US" sz="1400" b="1" dirty="0" err="1">
                <a:solidFill>
                  <a:schemeClr val="accent4">
                    <a:lumMod val="75000"/>
                  </a:schemeClr>
                </a:solidFill>
                <a:latin typeface="Avenir Roman" panose="02000503020000020003" pitchFamily="2" charset="0"/>
              </a:rPr>
              <a:t>mismo</a:t>
            </a:r>
            <a:r>
              <a:rPr lang="en-US" sz="1400" b="1" dirty="0">
                <a:solidFill>
                  <a:schemeClr val="accent4">
                    <a:lumMod val="75000"/>
                  </a:schemeClr>
                </a:solidFill>
                <a:latin typeface="Avenir Roman" panose="02000503020000020003" pitchFamily="2" charset="0"/>
              </a:rPr>
              <a:t> de la </a:t>
            </a:r>
            <a:r>
              <a:rPr lang="en-US" sz="1400" b="1" dirty="0" err="1">
                <a:solidFill>
                  <a:schemeClr val="accent4">
                    <a:lumMod val="75000"/>
                  </a:schemeClr>
                </a:solidFill>
                <a:latin typeface="Avenir Roman" panose="02000503020000020003" pitchFamily="2" charset="0"/>
              </a:rPr>
              <a:t>recesión</a:t>
            </a:r>
            <a:r>
              <a:rPr lang="en-US" sz="1400" b="1" dirty="0">
                <a:solidFill>
                  <a:schemeClr val="accent4">
                    <a:lumMod val="75000"/>
                  </a:schemeClr>
                </a:solidFill>
                <a:latin typeface="Avenir Roman" panose="02000503020000020003" pitchFamily="2" charset="0"/>
              </a:rPr>
              <a:t>.</a:t>
            </a:r>
          </a:p>
          <a:p>
            <a:pPr algn="just"/>
            <a:endParaRPr lang="en-US" sz="1400" dirty="0">
              <a:latin typeface="Avenir Roman" panose="02000503020000020003" pitchFamily="2" charset="0"/>
            </a:endParaRPr>
          </a:p>
          <a:p>
            <a:pPr algn="just"/>
            <a:r>
              <a:rPr lang="en-US" sz="1400" b="1" dirty="0">
                <a:latin typeface="Avenir Roman" panose="02000503020000020003" pitchFamily="2" charset="0"/>
              </a:rPr>
              <a:t>       </a:t>
            </a:r>
            <a:r>
              <a:rPr lang="en-US" sz="1400" b="1" dirty="0" err="1">
                <a:latin typeface="Avenir Roman" panose="02000503020000020003" pitchFamily="2" charset="0"/>
              </a:rPr>
              <a:t>Surgieron</a:t>
            </a:r>
            <a:r>
              <a:rPr lang="en-US" sz="1400" b="1" dirty="0">
                <a:latin typeface="Avenir Roman" panose="02000503020000020003" pitchFamily="2" charset="0"/>
              </a:rPr>
              <a:t> 4 </a:t>
            </a:r>
            <a:r>
              <a:rPr lang="en-US" sz="1400" b="1" dirty="0" err="1">
                <a:latin typeface="Avenir Roman" panose="02000503020000020003" pitchFamily="2" charset="0"/>
              </a:rPr>
              <a:t>categorías</a:t>
            </a:r>
            <a:r>
              <a:rPr lang="en-US" sz="1400" b="1" dirty="0">
                <a:latin typeface="Avenir Roman" panose="02000503020000020003" pitchFamily="2" charset="0"/>
              </a:rPr>
              <a:t> de </a:t>
            </a:r>
            <a:r>
              <a:rPr lang="en-US" sz="1400" b="1" dirty="0" err="1">
                <a:latin typeface="Avenir Roman" panose="02000503020000020003" pitchFamily="2" charset="0"/>
              </a:rPr>
              <a:t>empresas</a:t>
            </a:r>
            <a:r>
              <a:rPr lang="en-US" sz="1400" b="1" dirty="0">
                <a:latin typeface="Avenir Roman" panose="02000503020000020003" pitchFamily="2" charset="0"/>
              </a:rPr>
              <a:t>.</a:t>
            </a:r>
          </a:p>
          <a:p>
            <a:pPr algn="just"/>
            <a:endParaRPr lang="en-US" sz="1400" b="1" dirty="0">
              <a:latin typeface="Avenir Roman" panose="02000503020000020003" pitchFamily="2" charset="0"/>
            </a:endParaRPr>
          </a:p>
          <a:p>
            <a:pPr marL="685800" indent="-457200" algn="just">
              <a:buFont typeface="Arial" panose="020B0604020202020204" pitchFamily="34" charset="0"/>
              <a:buChar char="•"/>
            </a:pPr>
            <a:r>
              <a:rPr lang="en-US" sz="1400" dirty="0">
                <a:latin typeface="Avenir Roman" panose="02000503020000020003" pitchFamily="2" charset="0"/>
              </a:rPr>
              <a:t> </a:t>
            </a:r>
            <a:r>
              <a:rPr lang="es-ES" sz="1400" b="1" dirty="0">
                <a:latin typeface="Avenir Roman" panose="02000503020000020003" pitchFamily="2" charset="0"/>
              </a:rPr>
              <a:t>Compañías enfocadas en la prevención</a:t>
            </a:r>
            <a:r>
              <a:rPr lang="es-ES" sz="1400" dirty="0">
                <a:latin typeface="Avenir Roman" panose="02000503020000020003" pitchFamily="2" charset="0"/>
              </a:rPr>
              <a:t>: que pueden hacer   movimientos primarios a la defensiva, están más preocupados que sus rivales en evitar las perdidas y minimizar las bajadas.</a:t>
            </a:r>
          </a:p>
          <a:p>
            <a:pPr marL="685800" indent="-457200" algn="just">
              <a:buFont typeface="Arial" panose="020B0604020202020204" pitchFamily="34" charset="0"/>
              <a:buChar char="•"/>
            </a:pPr>
            <a:r>
              <a:rPr lang="es-ES" sz="1400" b="1" dirty="0">
                <a:latin typeface="Avenir Roman" panose="02000503020000020003" pitchFamily="2" charset="0"/>
              </a:rPr>
              <a:t>Compañías enfocadas en la promoción:</a:t>
            </a:r>
            <a:r>
              <a:rPr lang="es-ES" sz="1400" dirty="0">
                <a:latin typeface="Avenir Roman" panose="02000503020000020003" pitchFamily="2" charset="0"/>
              </a:rPr>
              <a:t> que invierten más en los beneficios. </a:t>
            </a:r>
          </a:p>
          <a:p>
            <a:pPr marL="685800" indent="-457200" algn="just">
              <a:buFont typeface="Arial" panose="020B0604020202020204" pitchFamily="34" charset="0"/>
              <a:buChar char="•"/>
            </a:pPr>
            <a:r>
              <a:rPr lang="es-ES" sz="1400" b="1" dirty="0">
                <a:latin typeface="Avenir Roman" panose="02000503020000020003" pitchFamily="2" charset="0"/>
              </a:rPr>
              <a:t>Compañías pragmáticas: </a:t>
            </a:r>
            <a:r>
              <a:rPr lang="es-ES" sz="1400" dirty="0">
                <a:latin typeface="Avenir Roman" panose="02000503020000020003" pitchFamily="2" charset="0"/>
              </a:rPr>
              <a:t>que combinan los movimientos defensivos con los ofensivos. Más ajustes que su competencia, más promoción y nuevas agresivas inversiones.</a:t>
            </a:r>
          </a:p>
          <a:p>
            <a:pPr marL="685800" indent="-457200" algn="just">
              <a:buFont typeface="Arial" panose="020B0604020202020204" pitchFamily="34" charset="0"/>
              <a:buChar char="•"/>
            </a:pPr>
            <a:r>
              <a:rPr lang="es-ES" sz="1400" b="1" dirty="0">
                <a:latin typeface="Avenir Roman" panose="02000503020000020003" pitchFamily="2" charset="0"/>
              </a:rPr>
              <a:t>Compañías progresivas: que crean las combinaciones óptimas en defensa y ofensa. (Caso empresa Target, que renovó su Modelo de Negocio).</a:t>
            </a:r>
          </a:p>
        </p:txBody>
      </p:sp>
    </p:spTree>
    <p:extLst>
      <p:ext uri="{BB962C8B-B14F-4D97-AF65-F5344CB8AC3E}">
        <p14:creationId xmlns:p14="http://schemas.microsoft.com/office/powerpoint/2010/main" val="86232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22" name="Imagen 21" descr="Texto&#10;&#10;Descripción generada automáticamente">
            <a:extLst>
              <a:ext uri="{FF2B5EF4-FFF2-40B4-BE49-F238E27FC236}">
                <a16:creationId xmlns:a16="http://schemas.microsoft.com/office/drawing/2014/main" id="{CEBCDE78-72AC-6145-BB72-1BCF3D556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094" y="1656140"/>
            <a:ext cx="4668506" cy="4903328"/>
          </a:xfrm>
          <a:prstGeom prst="rect">
            <a:avLst/>
          </a:prstGeom>
        </p:spPr>
      </p:pic>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4205633" y="692161"/>
            <a:ext cx="4044749"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4000" dirty="0">
                <a:solidFill>
                  <a:schemeClr val="accent4">
                    <a:lumMod val="75000"/>
                  </a:schemeClr>
                </a:solidFill>
                <a:latin typeface="Avenir Roman" panose="02000503020000020003" pitchFamily="2" charset="0"/>
              </a:rPr>
              <a:t>Herramienta 1</a:t>
            </a:r>
            <a:endParaRPr lang="en-US" sz="4000" dirty="0">
              <a:solidFill>
                <a:schemeClr val="accent4">
                  <a:lumMod val="75000"/>
                </a:schemeClr>
              </a:solidFill>
              <a:latin typeface="Avenir Roman" panose="02000503020000020003" pitchFamily="2" charset="0"/>
            </a:endParaRPr>
          </a:p>
        </p:txBody>
      </p:sp>
      <p:sp>
        <p:nvSpPr>
          <p:cNvPr id="3" name="Rectángulo 2">
            <a:extLst>
              <a:ext uri="{FF2B5EF4-FFF2-40B4-BE49-F238E27FC236}">
                <a16:creationId xmlns:a16="http://schemas.microsoft.com/office/drawing/2014/main" id="{550C448A-B312-3A49-A75B-D58DBFF0B21E}"/>
              </a:ext>
            </a:extLst>
          </p:cNvPr>
          <p:cNvSpPr/>
          <p:nvPr/>
        </p:nvSpPr>
        <p:spPr>
          <a:xfrm>
            <a:off x="6380018" y="1518633"/>
            <a:ext cx="5465618" cy="5178341"/>
          </a:xfrm>
          <a:prstGeom prst="rect">
            <a:avLst/>
          </a:prstGeom>
        </p:spPr>
        <p:txBody>
          <a:bodyPr wrap="square">
            <a:spAutoFit/>
          </a:bodyPr>
          <a:lstStyle/>
          <a:p>
            <a:pPr algn="just"/>
            <a:r>
              <a:rPr lang="en-US" sz="1200" b="1" dirty="0" err="1">
                <a:latin typeface="Avenir Roman" panose="02000503020000020003" pitchFamily="2" charset="0"/>
              </a:rPr>
              <a:t>Hallazgos</a:t>
            </a:r>
            <a:endParaRPr lang="en-US" sz="1200" b="1" dirty="0">
              <a:latin typeface="Avenir Roman" panose="02000503020000020003" pitchFamily="2" charset="0"/>
            </a:endParaRPr>
          </a:p>
          <a:p>
            <a:pPr algn="just"/>
            <a:endParaRPr lang="en-US" sz="1200" b="1" dirty="0">
              <a:latin typeface="Avenir Roman" panose="02000503020000020003" pitchFamily="2" charset="0"/>
            </a:endParaRPr>
          </a:p>
          <a:p>
            <a:pPr marL="742950" indent="-742950" algn="just">
              <a:buFont typeface="+mj-lt"/>
              <a:buAutoNum type="arabicPeriod"/>
            </a:pPr>
            <a:r>
              <a:rPr lang="en-US" sz="1200" b="1" dirty="0">
                <a:latin typeface="Avenir Roman" panose="02000503020000020003" pitchFamily="2" charset="0"/>
                <a:ea typeface="Roboto Medium" panose="02000000000000000000" pitchFamily="2" charset="0"/>
              </a:rPr>
              <a:t>Uno </a:t>
            </a:r>
            <a:r>
              <a:rPr lang="en-US" sz="1200" b="1" dirty="0" err="1">
                <a:latin typeface="Avenir Roman" panose="02000503020000020003" pitchFamily="2" charset="0"/>
                <a:ea typeface="Roboto Medium" panose="02000000000000000000" pitchFamily="2" charset="0"/>
              </a:rPr>
              <a:t>muy</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relevante</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está</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relacionado</a:t>
            </a:r>
            <a:r>
              <a:rPr lang="en-US" sz="1200" b="1" dirty="0">
                <a:latin typeface="Avenir Roman" panose="02000503020000020003" pitchFamily="2" charset="0"/>
                <a:ea typeface="Roboto Medium" panose="02000000000000000000" pitchFamily="2" charset="0"/>
              </a:rPr>
              <a:t> con el </a:t>
            </a:r>
            <a:r>
              <a:rPr lang="en-US" sz="1200" b="1" dirty="0" err="1">
                <a:latin typeface="Avenir Roman" panose="02000503020000020003" pitchFamily="2" charset="0"/>
                <a:ea typeface="Roboto Medium" panose="02000000000000000000" pitchFamily="2" charset="0"/>
              </a:rPr>
              <a:t>recorte</a:t>
            </a:r>
            <a:r>
              <a:rPr lang="en-US" sz="1200" b="1" dirty="0">
                <a:latin typeface="Avenir Roman" panose="02000503020000020003" pitchFamily="2" charset="0"/>
                <a:ea typeface="Roboto Medium" panose="02000000000000000000" pitchFamily="2" charset="0"/>
              </a:rPr>
              <a:t> de personal. </a:t>
            </a:r>
          </a:p>
          <a:p>
            <a:pPr marL="571500" lvl="7" indent="-571500" algn="just">
              <a:lnSpc>
                <a:spcPct val="150000"/>
              </a:lnSpc>
              <a:buFont typeface="Wingdings" panose="05000000000000000000" pitchFamily="2" charset="2"/>
              <a:buChar char="ü"/>
            </a:pPr>
            <a:r>
              <a:rPr lang="en-US" sz="1100" u="sng" dirty="0" err="1">
                <a:solidFill>
                  <a:schemeClr val="accent4">
                    <a:lumMod val="75000"/>
                  </a:schemeClr>
                </a:solidFill>
                <a:latin typeface="Avenir Roman" panose="02000503020000020003" pitchFamily="2" charset="0"/>
                <a:ea typeface="Roboto Medium" panose="02000000000000000000" pitchFamily="2" charset="0"/>
              </a:rPr>
              <a:t>Costosa</a:t>
            </a:r>
            <a:r>
              <a:rPr lang="en-US" sz="1100" u="sng" dirty="0">
                <a:solidFill>
                  <a:schemeClr val="accent4">
                    <a:lumMod val="75000"/>
                  </a:schemeClr>
                </a:solidFill>
                <a:latin typeface="Avenir Roman" panose="02000503020000020003" pitchFamily="2" charset="0"/>
                <a:ea typeface="Roboto Medium" panose="02000000000000000000" pitchFamily="2" charset="0"/>
              </a:rPr>
              <a:t> la </a:t>
            </a:r>
            <a:r>
              <a:rPr lang="en-US" sz="1100" u="sng" dirty="0" err="1">
                <a:solidFill>
                  <a:schemeClr val="accent4">
                    <a:lumMod val="75000"/>
                  </a:schemeClr>
                </a:solidFill>
                <a:latin typeface="Avenir Roman" panose="02000503020000020003" pitchFamily="2" charset="0"/>
                <a:ea typeface="Roboto Medium" panose="02000000000000000000" pitchFamily="2" charset="0"/>
              </a:rPr>
              <a:t>salida</a:t>
            </a:r>
            <a:r>
              <a:rPr lang="en-US" sz="1100" u="sng" dirty="0">
                <a:solidFill>
                  <a:schemeClr val="accent4">
                    <a:lumMod val="75000"/>
                  </a:schemeClr>
                </a:solidFill>
                <a:latin typeface="Avenir Roman" panose="02000503020000020003" pitchFamily="2" charset="0"/>
                <a:ea typeface="Roboto Medium" panose="02000000000000000000" pitchFamily="2" charset="0"/>
              </a:rPr>
              <a:t>, </a:t>
            </a:r>
            <a:r>
              <a:rPr lang="en-US" sz="1100" u="sng" dirty="0" err="1">
                <a:solidFill>
                  <a:schemeClr val="accent4">
                    <a:lumMod val="75000"/>
                  </a:schemeClr>
                </a:solidFill>
                <a:latin typeface="Avenir Roman" panose="02000503020000020003" pitchFamily="2" charset="0"/>
                <a:ea typeface="Roboto Medium" panose="02000000000000000000" pitchFamily="2" charset="0"/>
              </a:rPr>
              <a:t>impactante</a:t>
            </a:r>
            <a:r>
              <a:rPr lang="en-US" sz="1100" u="sng" dirty="0">
                <a:solidFill>
                  <a:schemeClr val="accent4">
                    <a:lumMod val="75000"/>
                  </a:schemeClr>
                </a:solidFill>
                <a:latin typeface="Avenir Roman" panose="02000503020000020003" pitchFamily="2" charset="0"/>
                <a:ea typeface="Roboto Medium" panose="02000000000000000000" pitchFamily="2" charset="0"/>
              </a:rPr>
              <a:t> </a:t>
            </a:r>
            <a:r>
              <a:rPr lang="en-US" sz="1100" u="sng" dirty="0" err="1">
                <a:solidFill>
                  <a:schemeClr val="accent4">
                    <a:lumMod val="75000"/>
                  </a:schemeClr>
                </a:solidFill>
                <a:latin typeface="Avenir Roman" panose="02000503020000020003" pitchFamily="2" charset="0"/>
                <a:ea typeface="Roboto Medium" panose="02000000000000000000" pitchFamily="2" charset="0"/>
              </a:rPr>
              <a:t>en</a:t>
            </a:r>
            <a:r>
              <a:rPr lang="en-US" sz="1100" u="sng" dirty="0">
                <a:solidFill>
                  <a:schemeClr val="accent4">
                    <a:lumMod val="75000"/>
                  </a:schemeClr>
                </a:solidFill>
                <a:latin typeface="Avenir Roman" panose="02000503020000020003" pitchFamily="2" charset="0"/>
                <a:ea typeface="Roboto Medium" panose="02000000000000000000" pitchFamily="2" charset="0"/>
              </a:rPr>
              <a:t> la moral de la </a:t>
            </a:r>
            <a:r>
              <a:rPr lang="en-US" sz="1100" u="sng" dirty="0" err="1">
                <a:solidFill>
                  <a:schemeClr val="accent4">
                    <a:lumMod val="75000"/>
                  </a:schemeClr>
                </a:solidFill>
                <a:latin typeface="Avenir Roman" panose="02000503020000020003" pitchFamily="2" charset="0"/>
                <a:ea typeface="Roboto Medium" panose="02000000000000000000" pitchFamily="2" charset="0"/>
              </a:rPr>
              <a:t>organización</a:t>
            </a:r>
            <a:r>
              <a:rPr lang="en-US" sz="1100" u="sng" dirty="0">
                <a:solidFill>
                  <a:schemeClr val="accent4">
                    <a:lumMod val="75000"/>
                  </a:schemeClr>
                </a:solidFill>
                <a:latin typeface="Avenir Roman" panose="02000503020000020003" pitchFamily="2" charset="0"/>
                <a:ea typeface="Roboto Medium" panose="02000000000000000000" pitchFamily="2" charset="0"/>
              </a:rPr>
              <a:t> </a:t>
            </a:r>
            <a:r>
              <a:rPr lang="en-US" sz="1100" dirty="0">
                <a:latin typeface="Avenir Roman" panose="02000503020000020003" pitchFamily="2" charset="0"/>
                <a:ea typeface="Roboto Medium" panose="02000000000000000000" pitchFamily="2" charset="0"/>
              </a:rPr>
              <a:t>(no </a:t>
            </a:r>
            <a:r>
              <a:rPr lang="en-US" sz="1100" dirty="0" err="1">
                <a:latin typeface="Avenir Roman" panose="02000503020000020003" pitchFamily="2" charset="0"/>
                <a:ea typeface="Roboto Medium" panose="02000000000000000000" pitchFamily="2" charset="0"/>
              </a:rPr>
              <a:t>es</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posible</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pedir</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más</a:t>
            </a:r>
            <a:r>
              <a:rPr lang="en-US" sz="1100" dirty="0">
                <a:latin typeface="Avenir Roman" panose="02000503020000020003" pitchFamily="2" charset="0"/>
                <a:ea typeface="Roboto Medium" panose="02000000000000000000" pitchFamily="2" charset="0"/>
              </a:rPr>
              <a:t> ante </a:t>
            </a:r>
            <a:r>
              <a:rPr lang="en-US" sz="1100" dirty="0" err="1">
                <a:latin typeface="Avenir Roman" panose="02000503020000020003" pitchFamily="2" charset="0"/>
                <a:ea typeface="Roboto Medium" panose="02000000000000000000" pitchFamily="2" charset="0"/>
              </a:rPr>
              <a:t>escenarios</a:t>
            </a:r>
            <a:r>
              <a:rPr lang="en-US" sz="1100" dirty="0">
                <a:latin typeface="Avenir Roman" panose="02000503020000020003" pitchFamily="2" charset="0"/>
                <a:ea typeface="Roboto Medium" panose="02000000000000000000" pitchFamily="2" charset="0"/>
              </a:rPr>
              <a:t> de </a:t>
            </a:r>
            <a:r>
              <a:rPr lang="en-US" sz="1100" dirty="0" err="1">
                <a:latin typeface="Avenir Roman" panose="02000503020000020003" pitchFamily="2" charset="0"/>
                <a:ea typeface="Roboto Medium" panose="02000000000000000000" pitchFamily="2" charset="0"/>
              </a:rPr>
              <a:t>incertidumbre</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en</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cuanto</a:t>
            </a:r>
            <a:r>
              <a:rPr lang="en-US" sz="1100" dirty="0">
                <a:latin typeface="Avenir Roman" panose="02000503020000020003" pitchFamily="2" charset="0"/>
                <a:ea typeface="Roboto Medium" panose="02000000000000000000" pitchFamily="2" charset="0"/>
              </a:rPr>
              <a:t> a la </a:t>
            </a:r>
            <a:r>
              <a:rPr lang="en-US" sz="1100" dirty="0" err="1">
                <a:latin typeface="Avenir Roman" panose="02000503020000020003" pitchFamily="2" charset="0"/>
                <a:ea typeface="Roboto Medium" panose="02000000000000000000" pitchFamily="2" charset="0"/>
              </a:rPr>
              <a:t>estabilidad</a:t>
            </a:r>
            <a:r>
              <a:rPr lang="en-US" sz="1100" dirty="0">
                <a:latin typeface="Avenir Roman" panose="02000503020000020003" pitchFamily="2" charset="0"/>
                <a:ea typeface="Roboto Medium" panose="02000000000000000000" pitchFamily="2" charset="0"/>
              </a:rPr>
              <a:t> de </a:t>
            </a:r>
            <a:r>
              <a:rPr lang="en-US" sz="1100" dirty="0" err="1">
                <a:latin typeface="Avenir Roman" panose="02000503020000020003" pitchFamily="2" charset="0"/>
                <a:ea typeface="Roboto Medium" panose="02000000000000000000" pitchFamily="2" charset="0"/>
              </a:rPr>
              <a:t>los</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empleos</a:t>
            </a:r>
            <a:r>
              <a:rPr lang="en-US" sz="1100" dirty="0">
                <a:latin typeface="Avenir Roman" panose="02000503020000020003" pitchFamily="2" charset="0"/>
                <a:ea typeface="Roboto Medium" panose="02000000000000000000" pitchFamily="2" charset="0"/>
              </a:rPr>
              <a:t>). </a:t>
            </a:r>
          </a:p>
          <a:p>
            <a:pPr marL="571500" lvl="7" indent="-571500" algn="just">
              <a:lnSpc>
                <a:spcPct val="150000"/>
              </a:lnSpc>
              <a:buFont typeface="Wingdings" panose="05000000000000000000" pitchFamily="2" charset="2"/>
              <a:buChar char="ü"/>
            </a:pPr>
            <a:r>
              <a:rPr lang="en-US" sz="1100" dirty="0">
                <a:latin typeface="Avenir Roman" panose="02000503020000020003" pitchFamily="2" charset="0"/>
                <a:ea typeface="Roboto Medium" panose="02000000000000000000" pitchFamily="2" charset="0"/>
              </a:rPr>
              <a:t>Si la </a:t>
            </a:r>
            <a:r>
              <a:rPr lang="en-US" sz="1100" dirty="0" err="1">
                <a:latin typeface="Avenir Roman" panose="02000503020000020003" pitchFamily="2" charset="0"/>
                <a:ea typeface="Roboto Medium" panose="02000000000000000000" pitchFamily="2" charset="0"/>
              </a:rPr>
              <a:t>estrategia</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elegida</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es</a:t>
            </a:r>
            <a:r>
              <a:rPr lang="en-US" sz="1100" dirty="0">
                <a:latin typeface="Avenir Roman" panose="02000503020000020003" pitchFamily="2" charset="0"/>
                <a:ea typeface="Roboto Medium" panose="02000000000000000000" pitchFamily="2" charset="0"/>
              </a:rPr>
              <a:t> la </a:t>
            </a:r>
            <a:r>
              <a:rPr lang="en-US" sz="1100" dirty="0" err="1">
                <a:latin typeface="Avenir Roman" panose="02000503020000020003" pitchFamily="2" charset="0"/>
                <a:ea typeface="Roboto Medium" panose="02000000000000000000" pitchFamily="2" charset="0"/>
              </a:rPr>
              <a:t>correcta</a:t>
            </a:r>
            <a:r>
              <a:rPr lang="en-US" sz="1100" dirty="0">
                <a:latin typeface="Avenir Roman" panose="02000503020000020003" pitchFamily="2" charset="0"/>
                <a:ea typeface="Roboto Medium" panose="02000000000000000000" pitchFamily="2" charset="0"/>
              </a:rPr>
              <a:t>, </a:t>
            </a:r>
            <a:r>
              <a:rPr lang="en-US" sz="1100" u="sng" dirty="0" err="1">
                <a:solidFill>
                  <a:schemeClr val="accent4">
                    <a:lumMod val="75000"/>
                  </a:schemeClr>
                </a:solidFill>
                <a:latin typeface="Avenir Roman" panose="02000503020000020003" pitchFamily="2" charset="0"/>
                <a:ea typeface="Roboto Medium" panose="02000000000000000000" pitchFamily="2" charset="0"/>
              </a:rPr>
              <a:t>existe</a:t>
            </a:r>
            <a:r>
              <a:rPr lang="en-US" sz="1100" u="sng" dirty="0">
                <a:solidFill>
                  <a:schemeClr val="accent4">
                    <a:lumMod val="75000"/>
                  </a:schemeClr>
                </a:solidFill>
                <a:latin typeface="Avenir Roman" panose="02000503020000020003" pitchFamily="2" charset="0"/>
                <a:ea typeface="Roboto Medium" panose="02000000000000000000" pitchFamily="2" charset="0"/>
              </a:rPr>
              <a:t> un </a:t>
            </a:r>
            <a:r>
              <a:rPr lang="en-US" sz="1100" u="sng" dirty="0" err="1">
                <a:solidFill>
                  <a:schemeClr val="accent4">
                    <a:lumMod val="75000"/>
                  </a:schemeClr>
                </a:solidFill>
                <a:latin typeface="Avenir Roman" panose="02000503020000020003" pitchFamily="2" charset="0"/>
                <a:ea typeface="Roboto Medium" panose="02000000000000000000" pitchFamily="2" charset="0"/>
              </a:rPr>
              <a:t>costo</a:t>
            </a:r>
            <a:r>
              <a:rPr lang="en-US" sz="1100" u="sng" dirty="0">
                <a:solidFill>
                  <a:schemeClr val="accent4">
                    <a:lumMod val="75000"/>
                  </a:schemeClr>
                </a:solidFill>
                <a:latin typeface="Avenir Roman" panose="02000503020000020003" pitchFamily="2" charset="0"/>
                <a:ea typeface="Roboto Medium" panose="02000000000000000000" pitchFamily="2" charset="0"/>
              </a:rPr>
              <a:t> </a:t>
            </a:r>
            <a:r>
              <a:rPr lang="en-US" sz="1100" u="sng" dirty="0" err="1">
                <a:solidFill>
                  <a:schemeClr val="accent4">
                    <a:lumMod val="75000"/>
                  </a:schemeClr>
                </a:solidFill>
                <a:latin typeface="Avenir Roman" panose="02000503020000020003" pitchFamily="2" charset="0"/>
                <a:ea typeface="Roboto Medium" panose="02000000000000000000" pitchFamily="2" charset="0"/>
              </a:rPr>
              <a:t>futuro</a:t>
            </a:r>
            <a:r>
              <a:rPr lang="en-US" sz="1100" u="sng" dirty="0">
                <a:solidFill>
                  <a:schemeClr val="accent4">
                    <a:lumMod val="75000"/>
                  </a:schemeClr>
                </a:solidFill>
                <a:latin typeface="Avenir Roman" panose="02000503020000020003" pitchFamily="2" charset="0"/>
                <a:ea typeface="Roboto Medium" panose="02000000000000000000" pitchFamily="2" charset="0"/>
              </a:rPr>
              <a:t> que </a:t>
            </a:r>
            <a:r>
              <a:rPr lang="en-US" sz="1100" u="sng" dirty="0" err="1">
                <a:solidFill>
                  <a:schemeClr val="accent4">
                    <a:lumMod val="75000"/>
                  </a:schemeClr>
                </a:solidFill>
                <a:latin typeface="Avenir Roman" panose="02000503020000020003" pitchFamily="2" charset="0"/>
                <a:ea typeface="Roboto Medium" panose="02000000000000000000" pitchFamily="2" charset="0"/>
              </a:rPr>
              <a:t>es</a:t>
            </a:r>
            <a:r>
              <a:rPr lang="en-US" sz="1100" u="sng" dirty="0">
                <a:solidFill>
                  <a:schemeClr val="accent4">
                    <a:lumMod val="75000"/>
                  </a:schemeClr>
                </a:solidFill>
                <a:latin typeface="Avenir Roman" panose="02000503020000020003" pitchFamily="2" charset="0"/>
                <a:ea typeface="Roboto Medium" panose="02000000000000000000" pitchFamily="2" charset="0"/>
              </a:rPr>
              <a:t> la </a:t>
            </a:r>
            <a:r>
              <a:rPr lang="en-US" sz="1100" u="sng" dirty="0" err="1">
                <a:solidFill>
                  <a:schemeClr val="accent4">
                    <a:lumMod val="75000"/>
                  </a:schemeClr>
                </a:solidFill>
                <a:latin typeface="Avenir Roman" panose="02000503020000020003" pitchFamily="2" charset="0"/>
                <a:ea typeface="Roboto Medium" panose="02000000000000000000" pitchFamily="2" charset="0"/>
              </a:rPr>
              <a:t>adquisición</a:t>
            </a:r>
            <a:r>
              <a:rPr lang="en-US" sz="1100" u="sng" dirty="0">
                <a:solidFill>
                  <a:schemeClr val="accent4">
                    <a:lumMod val="75000"/>
                  </a:schemeClr>
                </a:solidFill>
                <a:latin typeface="Avenir Roman" panose="02000503020000020003" pitchFamily="2" charset="0"/>
                <a:ea typeface="Roboto Medium" panose="02000000000000000000" pitchFamily="2" charset="0"/>
              </a:rPr>
              <a:t> de personal de nuevo </a:t>
            </a:r>
            <a:r>
              <a:rPr lang="en-US" sz="1100" u="sng" dirty="0" err="1">
                <a:solidFill>
                  <a:schemeClr val="accent4">
                    <a:lumMod val="75000"/>
                  </a:schemeClr>
                </a:solidFill>
                <a:latin typeface="Avenir Roman" panose="02000503020000020003" pitchFamily="2" charset="0"/>
                <a:ea typeface="Roboto Medium" panose="02000000000000000000" pitchFamily="2" charset="0"/>
              </a:rPr>
              <a:t>ingreso</a:t>
            </a:r>
            <a:r>
              <a:rPr lang="en-US" sz="1100" u="sng" dirty="0">
                <a:solidFill>
                  <a:schemeClr val="accent4">
                    <a:lumMod val="75000"/>
                  </a:schemeClr>
                </a:solidFill>
                <a:latin typeface="Avenir Roman" panose="02000503020000020003" pitchFamily="2" charset="0"/>
                <a:ea typeface="Roboto Medium" panose="02000000000000000000" pitchFamily="2" charset="0"/>
              </a:rPr>
              <a:t> </a:t>
            </a:r>
            <a:r>
              <a:rPr lang="en-US" sz="1100" dirty="0">
                <a:latin typeface="Avenir Roman" panose="02000503020000020003" pitchFamily="2" charset="0"/>
                <a:ea typeface="Roboto Medium" panose="02000000000000000000" pitchFamily="2" charset="0"/>
              </a:rPr>
              <a:t>y </a:t>
            </a:r>
            <a:r>
              <a:rPr lang="en-US" sz="1100" dirty="0" err="1">
                <a:latin typeface="Avenir Roman" panose="02000503020000020003" pitchFamily="2" charset="0"/>
                <a:ea typeface="Roboto Medium" panose="02000000000000000000" pitchFamily="2" charset="0"/>
              </a:rPr>
              <a:t>su</a:t>
            </a:r>
            <a:r>
              <a:rPr lang="en-US" sz="1100" dirty="0">
                <a:latin typeface="Avenir Roman" panose="02000503020000020003" pitchFamily="2" charset="0"/>
                <a:ea typeface="Roboto Medium" panose="02000000000000000000" pitchFamily="2" charset="0"/>
              </a:rPr>
              <a:t> </a:t>
            </a:r>
            <a:r>
              <a:rPr lang="en-US" sz="1100" dirty="0" err="1">
                <a:latin typeface="Avenir Roman" panose="02000503020000020003" pitchFamily="2" charset="0"/>
                <a:ea typeface="Roboto Medium" panose="02000000000000000000" pitchFamily="2" charset="0"/>
              </a:rPr>
              <a:t>curva</a:t>
            </a:r>
            <a:r>
              <a:rPr lang="en-US" sz="1100" dirty="0">
                <a:latin typeface="Avenir Roman" panose="02000503020000020003" pitchFamily="2" charset="0"/>
                <a:ea typeface="Roboto Medium" panose="02000000000000000000" pitchFamily="2" charset="0"/>
              </a:rPr>
              <a:t> de </a:t>
            </a:r>
            <a:r>
              <a:rPr lang="en-US" sz="1100" dirty="0" err="1">
                <a:latin typeface="Avenir Roman" panose="02000503020000020003" pitchFamily="2" charset="0"/>
                <a:ea typeface="Roboto Medium" panose="02000000000000000000" pitchFamily="2" charset="0"/>
              </a:rPr>
              <a:t>aprendizaje</a:t>
            </a:r>
            <a:r>
              <a:rPr lang="en-US" sz="1100" dirty="0">
                <a:latin typeface="Avenir Roman" panose="02000503020000020003" pitchFamily="2" charset="0"/>
                <a:ea typeface="Roboto Medium" panose="02000000000000000000" pitchFamily="2" charset="0"/>
              </a:rPr>
              <a:t>.</a:t>
            </a:r>
          </a:p>
          <a:p>
            <a:pPr marL="571500" lvl="7" indent="-571500" algn="just">
              <a:lnSpc>
                <a:spcPct val="150000"/>
              </a:lnSpc>
              <a:buFont typeface="+mj-lt"/>
              <a:buAutoNum type="arabicPeriod" startAt="2"/>
            </a:pPr>
            <a:r>
              <a:rPr lang="en-US" sz="1200" b="1" dirty="0" err="1">
                <a:latin typeface="Avenir Roman" panose="02000503020000020003" pitchFamily="2" charset="0"/>
                <a:ea typeface="Roboto Medium" panose="02000000000000000000" pitchFamily="2" charset="0"/>
              </a:rPr>
              <a:t>Sólo</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enfocarse</a:t>
            </a:r>
            <a:r>
              <a:rPr lang="en-US" sz="1200" b="1" dirty="0">
                <a:latin typeface="Avenir Roman" panose="02000503020000020003" pitchFamily="2" charset="0"/>
                <a:ea typeface="Roboto Medium" panose="02000000000000000000" pitchFamily="2" charset="0"/>
              </a:rPr>
              <a:t> al </a:t>
            </a:r>
            <a:r>
              <a:rPr lang="en-US" sz="1200" b="1" dirty="0" err="1">
                <a:latin typeface="Avenir Roman" panose="02000503020000020003" pitchFamily="2" charset="0"/>
                <a:ea typeface="Roboto Medium" panose="02000000000000000000" pitchFamily="2" charset="0"/>
              </a:rPr>
              <a:t>crecimiento</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vía</a:t>
            </a:r>
            <a:r>
              <a:rPr lang="en-US" sz="1200" b="1" dirty="0">
                <a:latin typeface="Avenir Roman" panose="02000503020000020003" pitchFamily="2" charset="0"/>
                <a:ea typeface="Roboto Medium" panose="02000000000000000000" pitchFamily="2" charset="0"/>
              </a:rPr>
              <a:t> la </a:t>
            </a:r>
            <a:r>
              <a:rPr lang="en-US" sz="1200" b="1" dirty="0" err="1">
                <a:latin typeface="Avenir Roman" panose="02000503020000020003" pitchFamily="2" charset="0"/>
                <a:ea typeface="Roboto Medium" panose="02000000000000000000" pitchFamily="2" charset="0"/>
              </a:rPr>
              <a:t>promoción</a:t>
            </a:r>
            <a:r>
              <a:rPr lang="en-US" sz="1200" b="1" dirty="0">
                <a:latin typeface="Avenir Roman" panose="02000503020000020003" pitchFamily="2" charset="0"/>
                <a:ea typeface="Roboto Medium" panose="02000000000000000000" pitchFamily="2" charset="0"/>
              </a:rPr>
              <a:t> genera </a:t>
            </a:r>
            <a:r>
              <a:rPr lang="en-US" sz="1200" b="1" dirty="0" err="1">
                <a:latin typeface="Avenir Roman" panose="02000503020000020003" pitchFamily="2" charset="0"/>
                <a:ea typeface="Roboto Medium" panose="02000000000000000000" pitchFamily="2" charset="0"/>
              </a:rPr>
              <a:t>altas</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expectativas</a:t>
            </a:r>
            <a:r>
              <a:rPr lang="en-US" sz="1200" b="1" dirty="0">
                <a:latin typeface="Avenir Roman" panose="02000503020000020003" pitchFamily="2" charset="0"/>
                <a:ea typeface="Roboto Medium" panose="02000000000000000000" pitchFamily="2" charset="0"/>
              </a:rPr>
              <a:t> y </a:t>
            </a:r>
            <a:r>
              <a:rPr lang="en-US" sz="1200" b="1" dirty="0" err="1">
                <a:latin typeface="Avenir Roman" panose="02000503020000020003" pitchFamily="2" charset="0"/>
                <a:ea typeface="Roboto Medium" panose="02000000000000000000" pitchFamily="2" charset="0"/>
              </a:rPr>
              <a:t>una</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cultura</a:t>
            </a:r>
            <a:r>
              <a:rPr lang="en-US" sz="1200" b="1" dirty="0">
                <a:latin typeface="Avenir Roman" panose="02000503020000020003" pitchFamily="2" charset="0"/>
                <a:ea typeface="Roboto Medium" panose="02000000000000000000" pitchFamily="2" charset="0"/>
              </a:rPr>
              <a:t> de </a:t>
            </a:r>
            <a:r>
              <a:rPr lang="en-US" sz="1200" b="1" dirty="0" err="1">
                <a:latin typeface="Avenir Roman" panose="02000503020000020003" pitchFamily="2" charset="0"/>
                <a:ea typeface="Roboto Medium" panose="02000000000000000000" pitchFamily="2" charset="0"/>
              </a:rPr>
              <a:t>optimismo</a:t>
            </a:r>
            <a:r>
              <a:rPr lang="en-US" sz="1200" b="1" dirty="0">
                <a:latin typeface="Avenir Roman" panose="02000503020000020003" pitchFamily="2" charset="0"/>
                <a:ea typeface="Roboto Medium" panose="02000000000000000000" pitchFamily="2" charset="0"/>
              </a:rPr>
              <a:t> que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ciega</a:t>
            </a:r>
            <a:r>
              <a:rPr lang="en-US" sz="1200" b="1" u="sng" dirty="0">
                <a:solidFill>
                  <a:schemeClr val="accent4">
                    <a:lumMod val="75000"/>
                  </a:schemeClr>
                </a:solidFill>
                <a:latin typeface="Avenir Roman" panose="02000503020000020003" pitchFamily="2" charset="0"/>
                <a:ea typeface="Roboto Medium" panose="02000000000000000000" pitchFamily="2" charset="0"/>
              </a:rPr>
              <a:t> a la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organización</a:t>
            </a:r>
            <a:r>
              <a:rPr lang="en-US" sz="1200" b="1" u="sng" dirty="0">
                <a:solidFill>
                  <a:schemeClr val="accent4">
                    <a:lumMod val="75000"/>
                  </a:schemeClr>
                </a:solidFill>
                <a:latin typeface="Avenir Roman" panose="02000503020000020003" pitchFamily="2" charset="0"/>
                <a:ea typeface="Roboto Medium" panose="02000000000000000000" pitchFamily="2" charset="0"/>
              </a:rPr>
              <a:t>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en</a:t>
            </a:r>
            <a:r>
              <a:rPr lang="en-US" sz="1200" b="1" u="sng" dirty="0">
                <a:solidFill>
                  <a:schemeClr val="accent4">
                    <a:lumMod val="75000"/>
                  </a:schemeClr>
                </a:solidFill>
                <a:latin typeface="Avenir Roman" panose="02000503020000020003" pitchFamily="2" charset="0"/>
                <a:ea typeface="Roboto Medium" panose="02000000000000000000" pitchFamily="2" charset="0"/>
              </a:rPr>
              <a:t>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cuanto</a:t>
            </a:r>
            <a:r>
              <a:rPr lang="en-US" sz="1200" b="1" u="sng" dirty="0">
                <a:solidFill>
                  <a:schemeClr val="accent4">
                    <a:lumMod val="75000"/>
                  </a:schemeClr>
                </a:solidFill>
                <a:latin typeface="Avenir Roman" panose="02000503020000020003" pitchFamily="2" charset="0"/>
                <a:ea typeface="Roboto Medium" panose="02000000000000000000" pitchFamily="2" charset="0"/>
              </a:rPr>
              <a:t> a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sus</a:t>
            </a:r>
            <a:r>
              <a:rPr lang="en-US" sz="1200" b="1" u="sng" dirty="0">
                <a:solidFill>
                  <a:schemeClr val="accent4">
                    <a:lumMod val="75000"/>
                  </a:schemeClr>
                </a:solidFill>
                <a:latin typeface="Avenir Roman" panose="02000503020000020003" pitchFamily="2" charset="0"/>
                <a:ea typeface="Roboto Medium" panose="02000000000000000000" pitchFamily="2" charset="0"/>
              </a:rPr>
              <a:t>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necesidades</a:t>
            </a:r>
            <a:r>
              <a:rPr lang="en-US" sz="1200" b="1" u="sng" dirty="0">
                <a:solidFill>
                  <a:schemeClr val="accent4">
                    <a:lumMod val="75000"/>
                  </a:schemeClr>
                </a:solidFill>
                <a:latin typeface="Avenir Roman" panose="02000503020000020003" pitchFamily="2" charset="0"/>
                <a:ea typeface="Roboto Medium" panose="02000000000000000000" pitchFamily="2" charset="0"/>
              </a:rPr>
              <a:t> de </a:t>
            </a:r>
            <a:r>
              <a:rPr lang="en-US" sz="1200" b="1" u="sng" dirty="0" err="1">
                <a:solidFill>
                  <a:schemeClr val="accent4">
                    <a:lumMod val="75000"/>
                  </a:schemeClr>
                </a:solidFill>
                <a:latin typeface="Avenir Roman" panose="02000503020000020003" pitchFamily="2" charset="0"/>
                <a:ea typeface="Roboto Medium" panose="02000000000000000000" pitchFamily="2" charset="0"/>
              </a:rPr>
              <a:t>ajustes</a:t>
            </a:r>
            <a:r>
              <a:rPr lang="en-US" sz="1200" b="1" u="sng" dirty="0">
                <a:solidFill>
                  <a:schemeClr val="accent4">
                    <a:lumMod val="75000"/>
                  </a:schemeClr>
                </a:solidFill>
                <a:latin typeface="Avenir Roman" panose="02000503020000020003" pitchFamily="2" charset="0"/>
                <a:ea typeface="Roboto Medium" panose="02000000000000000000" pitchFamily="2" charset="0"/>
              </a:rPr>
              <a:t>.</a:t>
            </a:r>
          </a:p>
          <a:p>
            <a:pPr marL="571500" lvl="7" indent="-571500" algn="just">
              <a:lnSpc>
                <a:spcPct val="150000"/>
              </a:lnSpc>
              <a:buFont typeface="+mj-lt"/>
              <a:buAutoNum type="arabicPeriod" startAt="2"/>
            </a:pPr>
            <a:r>
              <a:rPr lang="en-US" sz="1200" b="1" dirty="0">
                <a:latin typeface="Avenir Roman" panose="02000503020000020003" pitchFamily="2" charset="0"/>
                <a:ea typeface="Roboto Medium" panose="02000000000000000000" pitchFamily="2" charset="0"/>
              </a:rPr>
              <a:t>“</a:t>
            </a:r>
            <a:r>
              <a:rPr lang="en-US" sz="1200" b="1" dirty="0" err="1">
                <a:latin typeface="Avenir Roman" panose="02000503020000020003" pitchFamily="2" charset="0"/>
                <a:ea typeface="Roboto Medium" panose="02000000000000000000" pitchFamily="2" charset="0"/>
              </a:rPr>
              <a:t>Salir</a:t>
            </a:r>
            <a:r>
              <a:rPr lang="en-US" sz="1200" b="1" dirty="0">
                <a:latin typeface="Avenir Roman" panose="02000503020000020003" pitchFamily="2" charset="0"/>
                <a:ea typeface="Roboto Medium" panose="02000000000000000000" pitchFamily="2" charset="0"/>
              </a:rPr>
              <a:t> de </a:t>
            </a:r>
            <a:r>
              <a:rPr lang="en-US" sz="1200" b="1" dirty="0" err="1">
                <a:latin typeface="Avenir Roman" panose="02000503020000020003" pitchFamily="2" charset="0"/>
                <a:ea typeface="Roboto Medium" panose="02000000000000000000" pitchFamily="2" charset="0"/>
              </a:rPr>
              <a:t>compras</a:t>
            </a:r>
            <a:r>
              <a:rPr lang="en-US" sz="1200" b="1" dirty="0">
                <a:latin typeface="Avenir Roman" panose="02000503020000020003" pitchFamily="2" charset="0"/>
                <a:ea typeface="Roboto Medium" panose="02000000000000000000" pitchFamily="2" charset="0"/>
              </a:rPr>
              <a:t> o </a:t>
            </a:r>
            <a:r>
              <a:rPr lang="en-US" sz="1200" b="1" dirty="0" err="1">
                <a:latin typeface="Avenir Roman" panose="02000503020000020003" pitchFamily="2" charset="0"/>
                <a:ea typeface="Roboto Medium" panose="02000000000000000000" pitchFamily="2" charset="0"/>
              </a:rPr>
              <a:t>inversiones</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frente</a:t>
            </a:r>
            <a:r>
              <a:rPr lang="en-US" sz="1200" b="1" dirty="0">
                <a:latin typeface="Avenir Roman" panose="02000503020000020003" pitchFamily="2" charset="0"/>
                <a:ea typeface="Roboto Medium" panose="02000000000000000000" pitchFamily="2" charset="0"/>
              </a:rPr>
              <a:t> a </a:t>
            </a:r>
            <a:r>
              <a:rPr lang="en-US" sz="1200" b="1" dirty="0" err="1">
                <a:latin typeface="Avenir Roman" panose="02000503020000020003" pitchFamily="2" charset="0"/>
                <a:ea typeface="Roboto Medium" panose="02000000000000000000" pitchFamily="2" charset="0"/>
              </a:rPr>
              <a:t>aparentes</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oportunidades</a:t>
            </a:r>
            <a:r>
              <a:rPr lang="en-US" sz="1200" b="1"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en</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momentos</a:t>
            </a:r>
            <a:r>
              <a:rPr lang="en-US" sz="1200" dirty="0">
                <a:latin typeface="Avenir Roman" panose="02000503020000020003" pitchFamily="2" charset="0"/>
                <a:ea typeface="Roboto Medium" panose="02000000000000000000" pitchFamily="2" charset="0"/>
              </a:rPr>
              <a:t> de </a:t>
            </a:r>
            <a:r>
              <a:rPr lang="en-US" sz="1200" dirty="0" err="1">
                <a:latin typeface="Avenir Roman" panose="02000503020000020003" pitchFamily="2" charset="0"/>
                <a:ea typeface="Roboto Medium" panose="02000000000000000000" pitchFamily="2" charset="0"/>
              </a:rPr>
              <a:t>estancamiento</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puede</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enviar</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señales</a:t>
            </a:r>
            <a:r>
              <a:rPr lang="en-US" sz="1200" dirty="0">
                <a:latin typeface="Avenir Roman" panose="02000503020000020003" pitchFamily="2" charset="0"/>
                <a:ea typeface="Roboto Medium" panose="02000000000000000000" pitchFamily="2" charset="0"/>
              </a:rPr>
              <a:t> de </a:t>
            </a:r>
            <a:r>
              <a:rPr lang="en-US" sz="1200" dirty="0" err="1">
                <a:latin typeface="Avenir Roman" panose="02000503020000020003" pitchFamily="2" charset="0"/>
                <a:ea typeface="Roboto Medium" panose="02000000000000000000" pitchFamily="2" charset="0"/>
              </a:rPr>
              <a:t>optimismo</a:t>
            </a:r>
            <a:r>
              <a:rPr lang="en-US" sz="1200" dirty="0">
                <a:latin typeface="Avenir Roman" panose="02000503020000020003" pitchFamily="2" charset="0"/>
                <a:ea typeface="Roboto Medium" panose="02000000000000000000" pitchFamily="2" charset="0"/>
              </a:rPr>
              <a:t>, sin embargo, sin </a:t>
            </a:r>
            <a:r>
              <a:rPr lang="en-US" sz="1200" dirty="0" err="1">
                <a:latin typeface="Avenir Roman" panose="02000503020000020003" pitchFamily="2" charset="0"/>
                <a:ea typeface="Roboto Medium" panose="02000000000000000000" pitchFamily="2" charset="0"/>
              </a:rPr>
              <a:t>una</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clara</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estrategia</a:t>
            </a:r>
            <a:r>
              <a:rPr lang="en-US" sz="1200" dirty="0">
                <a:latin typeface="Avenir Roman" panose="02000503020000020003" pitchFamily="2" charset="0"/>
                <a:ea typeface="Roboto Medium" panose="02000000000000000000" pitchFamily="2" charset="0"/>
              </a:rPr>
              <a:t> y re-</a:t>
            </a:r>
            <a:r>
              <a:rPr lang="en-US" sz="1200" dirty="0" err="1">
                <a:latin typeface="Avenir Roman" panose="02000503020000020003" pitchFamily="2" charset="0"/>
                <a:ea typeface="Roboto Medium" panose="02000000000000000000" pitchFamily="2" charset="0"/>
              </a:rPr>
              <a:t>definición</a:t>
            </a:r>
            <a:r>
              <a:rPr lang="en-US" sz="1200" dirty="0">
                <a:latin typeface="Avenir Roman" panose="02000503020000020003" pitchFamily="2" charset="0"/>
                <a:ea typeface="Roboto Medium" panose="02000000000000000000" pitchFamily="2" charset="0"/>
              </a:rPr>
              <a:t> de </a:t>
            </a:r>
            <a:r>
              <a:rPr lang="en-US" sz="1200" dirty="0" err="1">
                <a:latin typeface="Avenir Roman" panose="02000503020000020003" pitchFamily="2" charset="0"/>
                <a:ea typeface="Roboto Medium" panose="02000000000000000000" pitchFamily="2" charset="0"/>
              </a:rPr>
              <a:t>Modelo</a:t>
            </a:r>
            <a:r>
              <a:rPr lang="en-US" sz="1200" dirty="0">
                <a:latin typeface="Avenir Roman" panose="02000503020000020003" pitchFamily="2" charset="0"/>
                <a:ea typeface="Roboto Medium" panose="02000000000000000000" pitchFamily="2" charset="0"/>
              </a:rPr>
              <a:t> de </a:t>
            </a:r>
            <a:r>
              <a:rPr lang="en-US" sz="1200" dirty="0" err="1">
                <a:latin typeface="Avenir Roman" panose="02000503020000020003" pitchFamily="2" charset="0"/>
                <a:ea typeface="Roboto Medium" panose="02000000000000000000" pitchFamily="2" charset="0"/>
              </a:rPr>
              <a:t>Negocio</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implicó</a:t>
            </a:r>
            <a:r>
              <a:rPr lang="en-US" sz="1200" dirty="0">
                <a:latin typeface="Avenir Roman" panose="02000503020000020003" pitchFamily="2" charset="0"/>
                <a:ea typeface="Roboto Medium" panose="02000000000000000000" pitchFamily="2" charset="0"/>
              </a:rPr>
              <a:t> a </a:t>
            </a:r>
            <a:r>
              <a:rPr lang="en-US" sz="1200" dirty="0" err="1">
                <a:latin typeface="Avenir Roman" panose="02000503020000020003" pitchFamily="2" charset="0"/>
                <a:ea typeface="Roboto Medium" panose="02000000000000000000" pitchFamily="2" charset="0"/>
              </a:rPr>
              <a:t>quienes</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así</a:t>
            </a:r>
            <a:r>
              <a:rPr lang="en-US" sz="1200" dirty="0">
                <a:latin typeface="Avenir Roman" panose="02000503020000020003" pitchFamily="2" charset="0"/>
                <a:ea typeface="Roboto Medium" panose="02000000000000000000" pitchFamily="2" charset="0"/>
              </a:rPr>
              <a:t> lo </a:t>
            </a:r>
            <a:r>
              <a:rPr lang="en-US" sz="1200" dirty="0" err="1">
                <a:latin typeface="Avenir Roman" panose="02000503020000020003" pitchFamily="2" charset="0"/>
                <a:ea typeface="Roboto Medium" panose="02000000000000000000" pitchFamily="2" charset="0"/>
              </a:rPr>
              <a:t>hicieron</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retornos</a:t>
            </a:r>
            <a:r>
              <a:rPr lang="en-US" sz="1200" dirty="0">
                <a:latin typeface="Avenir Roman" panose="02000503020000020003" pitchFamily="2" charset="0"/>
                <a:ea typeface="Roboto Medium" panose="02000000000000000000" pitchFamily="2" charset="0"/>
              </a:rPr>
              <a:t> lentos y </a:t>
            </a:r>
            <a:r>
              <a:rPr lang="en-US" sz="1200" dirty="0" err="1">
                <a:latin typeface="Avenir Roman" panose="02000503020000020003" pitchFamily="2" charset="0"/>
                <a:ea typeface="Roboto Medium" panose="02000000000000000000" pitchFamily="2" charset="0"/>
              </a:rPr>
              <a:t>poco</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significativos</a:t>
            </a:r>
            <a:endParaRPr lang="en-US" sz="1200" dirty="0">
              <a:latin typeface="Avenir Roman" panose="02000503020000020003" pitchFamily="2" charset="0"/>
              <a:ea typeface="Roboto Medium" panose="02000000000000000000" pitchFamily="2" charset="0"/>
            </a:endParaRPr>
          </a:p>
          <a:p>
            <a:pPr marL="571500" lvl="7" indent="-571500" algn="just">
              <a:lnSpc>
                <a:spcPct val="150000"/>
              </a:lnSpc>
              <a:buFont typeface="+mj-lt"/>
              <a:buAutoNum type="arabicPeriod" startAt="2"/>
            </a:pPr>
            <a:r>
              <a:rPr lang="en-US" sz="1200" dirty="0">
                <a:latin typeface="Avenir Roman" panose="02000503020000020003" pitchFamily="2" charset="0"/>
                <a:ea typeface="Roboto Medium" panose="02000000000000000000" pitchFamily="2" charset="0"/>
              </a:rPr>
              <a:t>Las </a:t>
            </a:r>
            <a:r>
              <a:rPr lang="en-US" sz="1200" dirty="0" err="1">
                <a:latin typeface="Avenir Roman" panose="02000503020000020003" pitchFamily="2" charset="0"/>
                <a:ea typeface="Roboto Medium" panose="02000000000000000000" pitchFamily="2" charset="0"/>
              </a:rPr>
              <a:t>empresas</a:t>
            </a:r>
            <a:r>
              <a:rPr lang="en-US" sz="1200" dirty="0">
                <a:latin typeface="Avenir Roman" panose="02000503020000020003" pitchFamily="2" charset="0"/>
                <a:ea typeface="Roboto Medium" panose="02000000000000000000" pitchFamily="2" charset="0"/>
              </a:rPr>
              <a:t> que </a:t>
            </a:r>
            <a:r>
              <a:rPr lang="en-US" sz="1200" dirty="0" err="1">
                <a:latin typeface="Avenir Roman" panose="02000503020000020003" pitchFamily="2" charset="0"/>
                <a:ea typeface="Roboto Medium" panose="02000000000000000000" pitchFamily="2" charset="0"/>
              </a:rPr>
              <a:t>tomaron</a:t>
            </a:r>
            <a:r>
              <a:rPr lang="en-US" sz="1200"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iniciativas</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preventivas</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agresivas</a:t>
            </a:r>
            <a:r>
              <a:rPr lang="en-US" sz="1200" b="1" dirty="0">
                <a:latin typeface="Avenir Roman" panose="02000503020000020003" pitchFamily="2" charset="0"/>
                <a:ea typeface="Roboto Medium" panose="02000000000000000000" pitchFamily="2" charset="0"/>
              </a:rPr>
              <a:t> </a:t>
            </a:r>
            <a:r>
              <a:rPr lang="en-US" sz="1200" dirty="0">
                <a:latin typeface="Avenir Roman" panose="02000503020000020003" pitchFamily="2" charset="0"/>
                <a:ea typeface="Roboto Medium" panose="02000000000000000000" pitchFamily="2" charset="0"/>
              </a:rPr>
              <a:t>para </a:t>
            </a:r>
            <a:r>
              <a:rPr lang="en-US" sz="1200" dirty="0" err="1">
                <a:latin typeface="Avenir Roman" panose="02000503020000020003" pitchFamily="2" charset="0"/>
                <a:ea typeface="Roboto Medium" panose="02000000000000000000" pitchFamily="2" charset="0"/>
              </a:rPr>
              <a:t>recortar</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costos</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gastos</a:t>
            </a:r>
            <a:r>
              <a:rPr lang="en-US" sz="1200" dirty="0">
                <a:latin typeface="Avenir Roman" panose="02000503020000020003" pitchFamily="2" charset="0"/>
                <a:ea typeface="Roboto Medium" panose="02000000000000000000" pitchFamily="2" charset="0"/>
              </a:rPr>
              <a:t> y </a:t>
            </a:r>
            <a:r>
              <a:rPr lang="en-US" sz="1200" dirty="0" err="1">
                <a:latin typeface="Avenir Roman" panose="02000503020000020003" pitchFamily="2" charset="0"/>
                <a:ea typeface="Roboto Medium" panose="02000000000000000000" pitchFamily="2" charset="0"/>
              </a:rPr>
              <a:t>proyectos</a:t>
            </a:r>
            <a:r>
              <a:rPr lang="en-US" sz="1200" dirty="0">
                <a:latin typeface="Avenir Roman" panose="02000503020000020003" pitchFamily="2" charset="0"/>
                <a:ea typeface="Roboto Medium" panose="02000000000000000000" pitchFamily="2" charset="0"/>
              </a:rPr>
              <a:t> de </a:t>
            </a:r>
            <a:r>
              <a:rPr lang="en-US" sz="1200" dirty="0" err="1">
                <a:latin typeface="Avenir Roman" panose="02000503020000020003" pitchFamily="2" charset="0"/>
                <a:ea typeface="Roboto Medium" panose="02000000000000000000" pitchFamily="2" charset="0"/>
              </a:rPr>
              <a:t>inversión</a:t>
            </a:r>
            <a:r>
              <a:rPr lang="en-US" sz="1200" dirty="0">
                <a:latin typeface="Avenir Roman" panose="02000503020000020003" pitchFamily="2" charset="0"/>
                <a:ea typeface="Roboto Medium" panose="02000000000000000000" pitchFamily="2" charset="0"/>
              </a:rPr>
              <a:t> </a:t>
            </a:r>
            <a:r>
              <a:rPr lang="en-US" sz="1200" dirty="0" err="1">
                <a:latin typeface="Avenir Roman" panose="02000503020000020003" pitchFamily="2" charset="0"/>
                <a:ea typeface="Roboto Medium" panose="02000000000000000000" pitchFamily="2" charset="0"/>
              </a:rPr>
              <a:t>presentaron</a:t>
            </a:r>
            <a:r>
              <a:rPr lang="en-US" sz="1200" dirty="0">
                <a:latin typeface="Avenir Roman" panose="02000503020000020003" pitchFamily="2" charset="0"/>
                <a:ea typeface="Roboto Medium" panose="02000000000000000000" pitchFamily="2" charset="0"/>
              </a:rPr>
              <a:t> </a:t>
            </a:r>
            <a:r>
              <a:rPr lang="en-US" sz="1200" b="1" dirty="0">
                <a:latin typeface="Avenir Roman" panose="02000503020000020003" pitchFamily="2" charset="0"/>
                <a:ea typeface="Roboto Medium" panose="02000000000000000000" pitchFamily="2" charset="0"/>
              </a:rPr>
              <a:t>un lento y </a:t>
            </a:r>
            <a:r>
              <a:rPr lang="en-US" sz="1200" b="1" dirty="0" err="1">
                <a:latin typeface="Avenir Roman" panose="02000503020000020003" pitchFamily="2" charset="0"/>
                <a:ea typeface="Roboto Medium" panose="02000000000000000000" pitchFamily="2" charset="0"/>
              </a:rPr>
              <a:t>disminuído</a:t>
            </a:r>
            <a:r>
              <a:rPr lang="en-US" sz="1200" b="1" dirty="0">
                <a:latin typeface="Avenir Roman" panose="02000503020000020003" pitchFamily="2" charset="0"/>
                <a:ea typeface="Roboto Medium" panose="02000000000000000000" pitchFamily="2" charset="0"/>
              </a:rPr>
              <a:t> </a:t>
            </a:r>
            <a:r>
              <a:rPr lang="en-US" sz="1200" b="1" dirty="0" err="1">
                <a:latin typeface="Avenir Roman" panose="02000503020000020003" pitchFamily="2" charset="0"/>
                <a:ea typeface="Roboto Medium" panose="02000000000000000000" pitchFamily="2" charset="0"/>
              </a:rPr>
              <a:t>retorno</a:t>
            </a:r>
            <a:r>
              <a:rPr lang="en-US" sz="1200" b="1" dirty="0">
                <a:latin typeface="Avenir Roman" panose="02000503020000020003" pitchFamily="2" charset="0"/>
                <a:ea typeface="Roboto Medium" panose="02000000000000000000" pitchFamily="2" charset="0"/>
              </a:rPr>
              <a:t> post </a:t>
            </a:r>
            <a:r>
              <a:rPr lang="en-US" sz="1200" b="1" dirty="0" err="1">
                <a:latin typeface="Avenir Roman" panose="02000503020000020003" pitchFamily="2" charset="0"/>
                <a:ea typeface="Roboto Medium" panose="02000000000000000000" pitchFamily="2" charset="0"/>
              </a:rPr>
              <a:t>recesión</a:t>
            </a:r>
            <a:r>
              <a:rPr lang="en-US" sz="1200" dirty="0">
                <a:latin typeface="Avenir Roman" panose="02000503020000020003" pitchFamily="2" charset="0"/>
                <a:ea typeface="Roboto Medium" panose="02000000000000000000" pitchFamily="2" charset="0"/>
              </a:rPr>
              <a:t>.</a:t>
            </a:r>
          </a:p>
          <a:p>
            <a:pPr algn="just"/>
            <a:endParaRPr lang="es-ES" sz="1400" b="1" dirty="0">
              <a:latin typeface="Avenir Roman" panose="02000503020000020003" pitchFamily="2" charset="0"/>
            </a:endParaRPr>
          </a:p>
        </p:txBody>
      </p:sp>
    </p:spTree>
    <p:extLst>
      <p:ext uri="{BB962C8B-B14F-4D97-AF65-F5344CB8AC3E}">
        <p14:creationId xmlns:p14="http://schemas.microsoft.com/office/powerpoint/2010/main" val="236680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403BA5C-CC74-9544-8D3D-63DE1E36D343}"/>
              </a:ext>
            </a:extLst>
          </p:cNvPr>
          <p:cNvPicPr>
            <a:picLocks noChangeAspect="1"/>
          </p:cNvPicPr>
          <p:nvPr/>
        </p:nvPicPr>
        <p:blipFill rotWithShape="1">
          <a:blip r:embed="rId2"/>
          <a:srcRect l="22508" t="19416" r="16203" b="13917"/>
          <a:stretch/>
        </p:blipFill>
        <p:spPr>
          <a:xfrm>
            <a:off x="257501" y="0"/>
            <a:ext cx="1250731" cy="1092592"/>
          </a:xfrm>
          <a:prstGeom prst="rect">
            <a:avLst/>
          </a:prstGeom>
        </p:spPr>
      </p:pic>
      <p:cxnSp>
        <p:nvCxnSpPr>
          <p:cNvPr id="11" name="Conector recto 10">
            <a:extLst>
              <a:ext uri="{FF2B5EF4-FFF2-40B4-BE49-F238E27FC236}">
                <a16:creationId xmlns:a16="http://schemas.microsoft.com/office/drawing/2014/main" id="{2B679908-5E97-7748-BCB2-7351ECAA07F8}"/>
              </a:ext>
            </a:extLst>
          </p:cNvPr>
          <p:cNvCxnSpPr/>
          <p:nvPr/>
        </p:nvCxnSpPr>
        <p:spPr>
          <a:xfrm>
            <a:off x="0"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7555181C-99B5-7E41-A67C-9C8330D0ABC6}"/>
              </a:ext>
            </a:extLst>
          </p:cNvPr>
          <p:cNvCxnSpPr/>
          <p:nvPr/>
        </p:nvCxnSpPr>
        <p:spPr>
          <a:xfrm>
            <a:off x="10426262" y="1092592"/>
            <a:ext cx="1765738" cy="0"/>
          </a:xfrm>
          <a:prstGeom prst="line">
            <a:avLst/>
          </a:prstGeom>
          <a:ln w="57150">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23" name="Marcador de texto 1">
            <a:extLst>
              <a:ext uri="{FF2B5EF4-FFF2-40B4-BE49-F238E27FC236}">
                <a16:creationId xmlns:a16="http://schemas.microsoft.com/office/drawing/2014/main" id="{7E28DF69-DE15-7343-AA74-881E1BDA5210}"/>
              </a:ext>
            </a:extLst>
          </p:cNvPr>
          <p:cNvSpPr txBox="1">
            <a:spLocks/>
          </p:cNvSpPr>
          <p:nvPr/>
        </p:nvSpPr>
        <p:spPr>
          <a:xfrm>
            <a:off x="2673290" y="697001"/>
            <a:ext cx="6684040" cy="67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err="1">
                <a:solidFill>
                  <a:schemeClr val="accent4">
                    <a:lumMod val="75000"/>
                  </a:schemeClr>
                </a:solidFill>
                <a:latin typeface="Avenir Roman" panose="02000503020000020003" pitchFamily="2" charset="0"/>
              </a:rPr>
              <a:t>Conclusiones</a:t>
            </a:r>
            <a:r>
              <a:rPr lang="en-US" sz="4000" dirty="0">
                <a:solidFill>
                  <a:schemeClr val="accent4">
                    <a:lumMod val="75000"/>
                  </a:schemeClr>
                </a:solidFill>
                <a:latin typeface="Avenir Roman" panose="02000503020000020003" pitchFamily="2" charset="0"/>
              </a:rPr>
              <a:t> </a:t>
            </a:r>
            <a:r>
              <a:rPr lang="en-US" sz="4000" dirty="0" err="1">
                <a:solidFill>
                  <a:schemeClr val="accent4">
                    <a:lumMod val="75000"/>
                  </a:schemeClr>
                </a:solidFill>
                <a:latin typeface="Avenir Roman" panose="02000503020000020003" pitchFamily="2" charset="0"/>
              </a:rPr>
              <a:t>en</a:t>
            </a:r>
            <a:r>
              <a:rPr lang="en-US" sz="4000" dirty="0">
                <a:solidFill>
                  <a:schemeClr val="accent4">
                    <a:lumMod val="75000"/>
                  </a:schemeClr>
                </a:solidFill>
                <a:latin typeface="Avenir Roman" panose="02000503020000020003" pitchFamily="2" charset="0"/>
              </a:rPr>
              <a:t> 2 </a:t>
            </a:r>
            <a:r>
              <a:rPr lang="en-US" sz="4000" dirty="0" err="1">
                <a:solidFill>
                  <a:schemeClr val="accent4">
                    <a:lumMod val="75000"/>
                  </a:schemeClr>
                </a:solidFill>
                <a:latin typeface="Avenir Roman" panose="02000503020000020003" pitchFamily="2" charset="0"/>
              </a:rPr>
              <a:t>Gráficas</a:t>
            </a:r>
            <a:endParaRPr lang="en-US" sz="4000" dirty="0">
              <a:solidFill>
                <a:schemeClr val="accent4">
                  <a:lumMod val="75000"/>
                </a:schemeClr>
              </a:solidFill>
              <a:latin typeface="Avenir Roman" panose="02000503020000020003" pitchFamily="2" charset="0"/>
            </a:endParaRPr>
          </a:p>
        </p:txBody>
      </p:sp>
      <p:pic>
        <p:nvPicPr>
          <p:cNvPr id="8" name="Imagen 7" descr="Tabla&#10;&#10;Descripción generada automáticamente">
            <a:extLst>
              <a:ext uri="{FF2B5EF4-FFF2-40B4-BE49-F238E27FC236}">
                <a16:creationId xmlns:a16="http://schemas.microsoft.com/office/drawing/2014/main" id="{6F5AAEA3-FC61-0E4B-AFE4-2779F3D1D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03" y="1903697"/>
            <a:ext cx="6289617" cy="4382952"/>
          </a:xfrm>
          <a:prstGeom prst="rect">
            <a:avLst/>
          </a:prstGeom>
        </p:spPr>
      </p:pic>
      <p:pic>
        <p:nvPicPr>
          <p:cNvPr id="10" name="Imagen 9" descr="Gráfico, Gráfico de barras&#10;&#10;Descripción generada automáticamente">
            <a:extLst>
              <a:ext uri="{FF2B5EF4-FFF2-40B4-BE49-F238E27FC236}">
                <a16:creationId xmlns:a16="http://schemas.microsoft.com/office/drawing/2014/main" id="{C4D6A243-E78B-9E45-AFD1-827A55525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458" y="1903697"/>
            <a:ext cx="4805745" cy="4382952"/>
          </a:xfrm>
          <a:prstGeom prst="rect">
            <a:avLst/>
          </a:prstGeom>
        </p:spPr>
      </p:pic>
      <p:sp>
        <p:nvSpPr>
          <p:cNvPr id="13" name="CuadroTexto 12">
            <a:extLst>
              <a:ext uri="{FF2B5EF4-FFF2-40B4-BE49-F238E27FC236}">
                <a16:creationId xmlns:a16="http://schemas.microsoft.com/office/drawing/2014/main" id="{E7DA3FB4-D615-6348-9E41-FEBA07AA4140}"/>
              </a:ext>
            </a:extLst>
          </p:cNvPr>
          <p:cNvSpPr txBox="1"/>
          <p:nvPr/>
        </p:nvSpPr>
        <p:spPr>
          <a:xfrm>
            <a:off x="882866" y="6143020"/>
            <a:ext cx="1063150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1200" b="1" i="0" u="none" strike="noStrike" cap="none" spc="0" normalizeH="0" baseline="0" dirty="0">
                <a:ln>
                  <a:noFill/>
                </a:ln>
                <a:solidFill>
                  <a:srgbClr val="000000"/>
                </a:solidFill>
                <a:effectLst/>
                <a:uFillTx/>
                <a:latin typeface="Avenir Roman" panose="02000503020000020003" pitchFamily="2" charset="0"/>
                <a:ea typeface="Helvetica Neue"/>
                <a:cs typeface="Helvetica Neue"/>
                <a:sym typeface="Helvetica Neue"/>
              </a:rPr>
              <a:t>Piensa como empresa Progresiva: Eficientiza tu operación, desarrolla tu mercado y revisa de acuerdo a tu estrategia renovada, tus inversiones.</a:t>
            </a:r>
            <a:endParaRPr kumimoji="0" lang="en-US" sz="1200" b="1" i="0" u="none" strike="noStrike" cap="none" spc="0" normalizeH="0" baseline="0" dirty="0">
              <a:ln>
                <a:noFill/>
              </a:ln>
              <a:solidFill>
                <a:srgbClr val="000000"/>
              </a:solidFill>
              <a:effectLst/>
              <a:uFillTx/>
              <a:latin typeface="Avenir Roman" panose="02000503020000020003" pitchFamily="2" charset="0"/>
              <a:ea typeface="Helvetica Neue"/>
              <a:cs typeface="Helvetica Neue"/>
              <a:sym typeface="Helvetica Neue"/>
            </a:endParaRPr>
          </a:p>
        </p:txBody>
      </p:sp>
      <p:sp>
        <p:nvSpPr>
          <p:cNvPr id="14" name="Rectángulo: esquinas redondeadas 8">
            <a:extLst>
              <a:ext uri="{FF2B5EF4-FFF2-40B4-BE49-F238E27FC236}">
                <a16:creationId xmlns:a16="http://schemas.microsoft.com/office/drawing/2014/main" id="{605A86D7-6C9D-E747-BC9C-F2A34F0E6613}"/>
              </a:ext>
            </a:extLst>
          </p:cNvPr>
          <p:cNvSpPr/>
          <p:nvPr/>
        </p:nvSpPr>
        <p:spPr>
          <a:xfrm>
            <a:off x="451204" y="2132338"/>
            <a:ext cx="4411742" cy="1699206"/>
          </a:xfrm>
          <a:prstGeom prst="round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ectángulo: esquinas redondeadas 14">
            <a:extLst>
              <a:ext uri="{FF2B5EF4-FFF2-40B4-BE49-F238E27FC236}">
                <a16:creationId xmlns:a16="http://schemas.microsoft.com/office/drawing/2014/main" id="{2ED91973-3006-4649-A239-6ACD8EA88EDE}"/>
              </a:ext>
            </a:extLst>
          </p:cNvPr>
          <p:cNvSpPr/>
          <p:nvPr/>
        </p:nvSpPr>
        <p:spPr>
          <a:xfrm>
            <a:off x="5017752" y="2967320"/>
            <a:ext cx="1466845" cy="751902"/>
          </a:xfrm>
          <a:prstGeom prst="round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Elipse 15">
            <a:extLst>
              <a:ext uri="{FF2B5EF4-FFF2-40B4-BE49-F238E27FC236}">
                <a16:creationId xmlns:a16="http://schemas.microsoft.com/office/drawing/2014/main" id="{ACA73792-E5B9-BA44-A570-F779E1F79147}"/>
              </a:ext>
            </a:extLst>
          </p:cNvPr>
          <p:cNvSpPr/>
          <p:nvPr/>
        </p:nvSpPr>
        <p:spPr>
          <a:xfrm>
            <a:off x="882865" y="3932937"/>
            <a:ext cx="5601732" cy="2252318"/>
          </a:xfrm>
          <a:prstGeom prst="ellipse">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525658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036A2-EB85-47FE-BE02-7B1C1FAE0C64}"/>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dirty="0" err="1">
                <a:solidFill>
                  <a:srgbClr val="FF0000"/>
                </a:solidFill>
                <a:latin typeface="+mj-lt"/>
                <a:ea typeface="+mj-ea"/>
                <a:cs typeface="+mj-cs"/>
              </a:rPr>
              <a:t>Foco</a:t>
            </a:r>
            <a:r>
              <a:rPr lang="en-US" sz="6600" kern="1200" dirty="0">
                <a:solidFill>
                  <a:srgbClr val="FF0000"/>
                </a:solidFill>
                <a:latin typeface="+mj-lt"/>
                <a:ea typeface="+mj-ea"/>
                <a:cs typeface="+mj-cs"/>
              </a:rPr>
              <a:t> </a:t>
            </a:r>
            <a:r>
              <a:rPr lang="en-US" sz="6600" kern="1200" dirty="0" err="1">
                <a:solidFill>
                  <a:srgbClr val="FF0000"/>
                </a:solidFill>
                <a:latin typeface="+mj-lt"/>
                <a:ea typeface="+mj-ea"/>
                <a:cs typeface="+mj-cs"/>
              </a:rPr>
              <a:t>Rojo</a:t>
            </a:r>
            <a:r>
              <a:rPr lang="en-US" sz="6600" kern="1200" dirty="0">
                <a:solidFill>
                  <a:srgbClr val="FF0000"/>
                </a:solidFill>
                <a:latin typeface="+mj-lt"/>
                <a:ea typeface="+mj-ea"/>
                <a:cs typeface="+mj-cs"/>
              </a:rPr>
              <a:t>…</a:t>
            </a:r>
          </a:p>
        </p:txBody>
      </p:sp>
      <p:pic>
        <p:nvPicPr>
          <p:cNvPr id="5" name="Imagen 4" descr="Texto&#10;&#10;Descripción generada automáticamente">
            <a:extLst>
              <a:ext uri="{FF2B5EF4-FFF2-40B4-BE49-F238E27FC236}">
                <a16:creationId xmlns:a16="http://schemas.microsoft.com/office/drawing/2014/main" id="{D946CDA0-791E-41E5-98F3-34082E196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47" y="3069773"/>
            <a:ext cx="11616016" cy="3102427"/>
          </a:xfrm>
          <a:prstGeom prst="rect">
            <a:avLst/>
          </a:prstGeom>
        </p:spPr>
      </p:pic>
    </p:spTree>
    <p:extLst>
      <p:ext uri="{BB962C8B-B14F-4D97-AF65-F5344CB8AC3E}">
        <p14:creationId xmlns:p14="http://schemas.microsoft.com/office/powerpoint/2010/main" val="152150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6D285-6A9A-4400-AF92-1442B3C4562A}"/>
              </a:ext>
            </a:extLst>
          </p:cNvPr>
          <p:cNvSpPr>
            <a:spLocks noGrp="1"/>
          </p:cNvSpPr>
          <p:nvPr>
            <p:ph type="title"/>
          </p:nvPr>
        </p:nvSpPr>
        <p:spPr>
          <a:xfrm>
            <a:off x="640080" y="2074363"/>
            <a:ext cx="2752354" cy="2709275"/>
          </a:xfrm>
          <a:prstGeom prst="ellipse">
            <a:avLst/>
          </a:prstGeom>
          <a:solidFill>
            <a:srgbClr val="FFC000"/>
          </a:solidFill>
          <a:ln w="174625" cmpd="thinThick">
            <a:solidFill>
              <a:srgbClr val="262626"/>
            </a:solidFill>
          </a:ln>
        </p:spPr>
        <p:txBody>
          <a:bodyPr anchor="ctr">
            <a:normAutofit/>
          </a:bodyPr>
          <a:lstStyle/>
          <a:p>
            <a:pPr algn="ctr"/>
            <a:r>
              <a:rPr lang="es-MX" sz="2600" dirty="0"/>
              <a:t>Cash </a:t>
            </a:r>
            <a:r>
              <a:rPr lang="es-MX" sz="2600" dirty="0" err="1"/>
              <a:t>is</a:t>
            </a:r>
            <a:r>
              <a:rPr lang="es-MX" sz="2600" dirty="0"/>
              <a:t> King</a:t>
            </a:r>
            <a:endParaRPr lang="en-US" sz="2600" dirty="0"/>
          </a:p>
        </p:txBody>
      </p:sp>
      <p:pic>
        <p:nvPicPr>
          <p:cNvPr id="4" name="Imagen 3" descr="Interfaz de usuario gráfica, Aplicación&#10;&#10;Descripción generada automáticamente">
            <a:extLst>
              <a:ext uri="{FF2B5EF4-FFF2-40B4-BE49-F238E27FC236}">
                <a16:creationId xmlns:a16="http://schemas.microsoft.com/office/drawing/2014/main" id="{40573426-9CB2-426A-9E12-0EBC29343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72" y="183108"/>
            <a:ext cx="4885065" cy="6491783"/>
          </a:xfrm>
          <a:prstGeom prst="rect">
            <a:avLst/>
          </a:prstGeom>
        </p:spPr>
      </p:pic>
    </p:spTree>
    <p:extLst>
      <p:ext uri="{BB962C8B-B14F-4D97-AF65-F5344CB8AC3E}">
        <p14:creationId xmlns:p14="http://schemas.microsoft.com/office/powerpoint/2010/main" val="27996076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2105</Words>
  <Application>Microsoft Office PowerPoint</Application>
  <PresentationFormat>Panorámica</PresentationFormat>
  <Paragraphs>253</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Avenir Roman</vt:lpstr>
      <vt:lpstr>Calibri</vt:lpstr>
      <vt:lpstr>Calibri Light</vt:lpstr>
      <vt:lpstr>Helvetica Neue</vt:lpstr>
      <vt:lpstr>Roboto</vt:lpstr>
      <vt:lpstr>Roboto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Foco Rojo…</vt:lpstr>
      <vt:lpstr>Cash is King</vt:lpstr>
      <vt:lpstr>Algo pasa con el poder del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Hiromi Amador</dc:creator>
  <cp:lastModifiedBy>Carlos Hosoya Villarreal</cp:lastModifiedBy>
  <cp:revision>22</cp:revision>
  <dcterms:created xsi:type="dcterms:W3CDTF">2022-01-28T02:43:54Z</dcterms:created>
  <dcterms:modified xsi:type="dcterms:W3CDTF">2022-02-04T13:18:02Z</dcterms:modified>
</cp:coreProperties>
</file>