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368" r:id="rId2"/>
    <p:sldId id="2363" r:id="rId3"/>
    <p:sldId id="2375" r:id="rId4"/>
    <p:sldId id="2369" r:id="rId5"/>
    <p:sldId id="2398" r:id="rId6"/>
    <p:sldId id="2371" r:id="rId7"/>
    <p:sldId id="2374" r:id="rId8"/>
    <p:sldId id="2377" r:id="rId9"/>
    <p:sldId id="2378" r:id="rId10"/>
    <p:sldId id="2399" r:id="rId11"/>
    <p:sldId id="2381" r:id="rId12"/>
    <p:sldId id="2385" r:id="rId13"/>
    <p:sldId id="2384" r:id="rId14"/>
    <p:sldId id="2386" r:id="rId15"/>
    <p:sldId id="2387" r:id="rId16"/>
    <p:sldId id="2390" r:id="rId17"/>
    <p:sldId id="2391" r:id="rId18"/>
    <p:sldId id="2392" r:id="rId19"/>
    <p:sldId id="2393" r:id="rId20"/>
    <p:sldId id="2394" r:id="rId21"/>
    <p:sldId id="2397" r:id="rId22"/>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7572"/>
    <a:srgbClr val="7F807F"/>
    <a:srgbClr val="858685"/>
    <a:srgbClr val="8AC153"/>
    <a:srgbClr val="7A7B79"/>
    <a:srgbClr val="445469"/>
    <a:srgbClr val="119CF4"/>
    <a:srgbClr val="BAEF69"/>
    <a:srgbClr val="8D8F8D"/>
    <a:srgbClr val="DE29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96202" autoAdjust="0"/>
  </p:normalViewPr>
  <p:slideViewPr>
    <p:cSldViewPr snapToGrid="0" snapToObjects="1">
      <p:cViewPr varScale="1">
        <p:scale>
          <a:sx n="43" d="100"/>
          <a:sy n="43" d="100"/>
        </p:scale>
        <p:origin x="612" y="102"/>
      </p:cViewPr>
      <p:guideLst/>
    </p:cSldViewPr>
  </p:slideViewPr>
  <p:notesTextViewPr>
    <p:cViewPr>
      <p:scale>
        <a:sx n="100" d="100"/>
        <a:sy n="100" d="100"/>
      </p:scale>
      <p:origin x="0" y="0"/>
    </p:cViewPr>
  </p:notesTextViewPr>
  <p:sorterViewPr>
    <p:cViewPr>
      <p:scale>
        <a:sx n="58" d="100"/>
        <a:sy n="58"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Open Sans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Open Sans Light" charset="0"/>
              </a:defRPr>
            </a:lvl1pPr>
          </a:lstStyle>
          <a:p>
            <a:fld id="{EFC10EE1-B198-C942-8235-326C972CBB30}" type="datetimeFigureOut">
              <a:rPr lang="en-US" smtClean="0"/>
              <a:pPr/>
              <a:t>11/16/2021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Open Sans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Open Sans Light" charset="0"/>
              </a:defRPr>
            </a:lvl1pPr>
          </a:lstStyle>
          <a:p>
            <a:fld id="{006BE02D-20C0-F840-AFAC-BEA99C74FDC2}" type="slidenum">
              <a:rPr lang="en-US" smtClean="0"/>
              <a:pPr/>
              <a:t>‹Nº›</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Open Sans Light" charset="0"/>
        <a:ea typeface="+mn-ea"/>
        <a:cs typeface="+mn-cs"/>
      </a:defRPr>
    </a:lvl1pPr>
    <a:lvl2pPr marL="914217" algn="l" defTabSz="914217" rtl="0" eaLnBrk="1" latinLnBrk="0" hangingPunct="1">
      <a:defRPr sz="2400" b="0" i="0" kern="1200">
        <a:solidFill>
          <a:schemeClr val="tx1"/>
        </a:solidFill>
        <a:latin typeface="Open Sans Light" charset="0"/>
        <a:ea typeface="+mn-ea"/>
        <a:cs typeface="+mn-cs"/>
      </a:defRPr>
    </a:lvl2pPr>
    <a:lvl3pPr marL="1828434" algn="l" defTabSz="914217" rtl="0" eaLnBrk="1" latinLnBrk="0" hangingPunct="1">
      <a:defRPr sz="2400" b="0" i="0" kern="1200">
        <a:solidFill>
          <a:schemeClr val="tx1"/>
        </a:solidFill>
        <a:latin typeface="Open Sans Light" charset="0"/>
        <a:ea typeface="+mn-ea"/>
        <a:cs typeface="+mn-cs"/>
      </a:defRPr>
    </a:lvl3pPr>
    <a:lvl4pPr marL="2742651" algn="l" defTabSz="914217" rtl="0" eaLnBrk="1" latinLnBrk="0" hangingPunct="1">
      <a:defRPr sz="2400" b="0" i="0" kern="1200">
        <a:solidFill>
          <a:schemeClr val="tx1"/>
        </a:solidFill>
        <a:latin typeface="Open Sans Light" charset="0"/>
        <a:ea typeface="+mn-ea"/>
        <a:cs typeface="+mn-cs"/>
      </a:defRPr>
    </a:lvl4pPr>
    <a:lvl5pPr marL="3656868" algn="l" defTabSz="914217" rtl="0" eaLnBrk="1" latinLnBrk="0" hangingPunct="1">
      <a:defRPr sz="2400" b="0" i="0" kern="1200">
        <a:solidFill>
          <a:schemeClr val="tx1"/>
        </a:solidFill>
        <a:latin typeface="Open Sans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84575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53849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360899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895032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40183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154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7452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3281485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2868401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397332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8752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4214582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IG PICTURE 1">
    <p:spTree>
      <p:nvGrpSpPr>
        <p:cNvPr id="1" name=""/>
        <p:cNvGrpSpPr/>
        <p:nvPr/>
      </p:nvGrpSpPr>
      <p:grpSpPr>
        <a:xfrm>
          <a:off x="0" y="0"/>
          <a:ext cx="0" cy="0"/>
          <a:chOff x="0" y="0"/>
          <a:chExt cx="0" cy="0"/>
        </a:xfrm>
      </p:grpSpPr>
      <p:sp>
        <p:nvSpPr>
          <p:cNvPr id="7" name="Picture Placeholder 6"/>
          <p:cNvSpPr>
            <a:spLocks noGrp="1"/>
          </p:cNvSpPr>
          <p:nvPr>
            <p:ph type="pic" sz="quarter" idx="17"/>
          </p:nvPr>
        </p:nvSpPr>
        <p:spPr>
          <a:xfrm>
            <a:off x="9907290" y="1760999"/>
            <a:ext cx="5963377" cy="6706612"/>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26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
        <p:nvSpPr>
          <p:cNvPr id="13" name="Picture Placeholder 12"/>
          <p:cNvSpPr>
            <a:spLocks noGrp="1"/>
          </p:cNvSpPr>
          <p:nvPr>
            <p:ph type="pic" sz="quarter" idx="18"/>
          </p:nvPr>
        </p:nvSpPr>
        <p:spPr>
          <a:xfrm>
            <a:off x="12447855" y="6171188"/>
            <a:ext cx="5963377" cy="6706612"/>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26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
        <p:nvSpPr>
          <p:cNvPr id="14" name="Picture Placeholder 13"/>
          <p:cNvSpPr>
            <a:spLocks noGrp="1"/>
          </p:cNvSpPr>
          <p:nvPr>
            <p:ph type="pic" sz="quarter" idx="19"/>
          </p:nvPr>
        </p:nvSpPr>
        <p:spPr>
          <a:xfrm>
            <a:off x="18184037" y="1760999"/>
            <a:ext cx="5963377" cy="6706612"/>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26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2" y="0"/>
            <a:ext cx="13297422" cy="13715999"/>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Tree>
    <p:extLst>
      <p:ext uri="{BB962C8B-B14F-4D97-AF65-F5344CB8AC3E}">
        <p14:creationId xmlns:p14="http://schemas.microsoft.com/office/powerpoint/2010/main" val="7847884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7765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Roboto Regular" charset="0"/>
                <a:ea typeface="Roboto Regular" charset="0"/>
                <a:cs typeface="Roboto Regular" charset="0"/>
              </a:defRPr>
            </a:lvl1pPr>
          </a:lstStyle>
          <a:p>
            <a:endParaRPr lang="en-US" dirty="0"/>
          </a:p>
        </p:txBody>
      </p:sp>
    </p:spTree>
    <p:extLst>
      <p:ext uri="{BB962C8B-B14F-4D97-AF65-F5344CB8AC3E}">
        <p14:creationId xmlns:p14="http://schemas.microsoft.com/office/powerpoint/2010/main" val="569209590"/>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45CECBE-36E3-469C-821A-EA934FB9046B}"/>
              </a:ext>
            </a:extLst>
          </p:cNvPr>
          <p:cNvSpPr>
            <a:spLocks noGrp="1"/>
          </p:cNvSpPr>
          <p:nvPr>
            <p:ph type="pic" sz="quarter" idx="10"/>
          </p:nvPr>
        </p:nvSpPr>
        <p:spPr>
          <a:xfrm>
            <a:off x="0" y="0"/>
            <a:ext cx="24377650" cy="7205472"/>
          </a:xfrm>
          <a:prstGeom prst="rect">
            <a:avLst/>
          </a:prstGeom>
        </p:spPr>
        <p:txBody>
          <a:bodyPr/>
          <a:lstStyle>
            <a:lvl1pPr marL="0" indent="0">
              <a:buNone/>
              <a:defRPr sz="3199"/>
            </a:lvl1pPr>
          </a:lstStyle>
          <a:p>
            <a:endParaRPr lang="en-US"/>
          </a:p>
        </p:txBody>
      </p:sp>
    </p:spTree>
    <p:extLst>
      <p:ext uri="{BB962C8B-B14F-4D97-AF65-F5344CB8AC3E}">
        <p14:creationId xmlns:p14="http://schemas.microsoft.com/office/powerpoint/2010/main" val="34728213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4017" r:id="rId1"/>
    <p:sldLayoutId id="2147484039" r:id="rId2"/>
    <p:sldLayoutId id="2147484040" r:id="rId3"/>
    <p:sldLayoutId id="2147484041" r:id="rId4"/>
  </p:sldLayoutIdLst>
  <p:hf hdr="0" ftr="0" dt="0"/>
  <p:txStyles>
    <p:titleStyle>
      <a:lvl1pPr algn="l" defTabSz="1828434" rtl="0" eaLnBrk="1" latinLnBrk="0" hangingPunct="1">
        <a:lnSpc>
          <a:spcPct val="90000"/>
        </a:lnSpc>
        <a:spcBef>
          <a:spcPct val="0"/>
        </a:spcBef>
        <a:buNone/>
        <a:defRPr lang="en-US" sz="6000" b="0" i="0" kern="1200">
          <a:solidFill>
            <a:schemeClr val="tx1"/>
          </a:solidFill>
          <a:latin typeface="Open Sans Regular" charset="0"/>
          <a:ea typeface="Open Sans Regular" charset="0"/>
          <a:cs typeface="Open Sans Regular"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png"/><Relationship Id="rId4" Type="http://schemas.openxmlformats.org/officeDocument/2006/relationships/image" Target="../media/image2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 r="13"/>
          <a:stretch>
            <a:fillRect/>
          </a:stretch>
        </p:blipFill>
        <p:spPr/>
      </p:pic>
      <p:sp>
        <p:nvSpPr>
          <p:cNvPr id="14" name="Rectangle 5">
            <a:extLst>
              <a:ext uri="{FF2B5EF4-FFF2-40B4-BE49-F238E27FC236}">
                <a16:creationId xmlns:a16="http://schemas.microsoft.com/office/drawing/2014/main" id="{01355F4E-56E6-41B8-9300-C7A0CBAC8614}"/>
              </a:ext>
            </a:extLst>
          </p:cNvPr>
          <p:cNvSpPr/>
          <p:nvPr/>
        </p:nvSpPr>
        <p:spPr>
          <a:xfrm>
            <a:off x="0" y="-24710"/>
            <a:ext cx="24377650" cy="13716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 dirty="0">
              <a:solidFill>
                <a:srgbClr val="002060"/>
              </a:solidFill>
            </a:endParaRPr>
          </a:p>
        </p:txBody>
      </p:sp>
      <p:sp>
        <p:nvSpPr>
          <p:cNvPr id="9" name="TextBox 8"/>
          <p:cNvSpPr txBox="1"/>
          <p:nvPr/>
        </p:nvSpPr>
        <p:spPr>
          <a:xfrm>
            <a:off x="5747309" y="7669712"/>
            <a:ext cx="12728164" cy="1323439"/>
          </a:xfrm>
          <a:prstGeom prst="rect">
            <a:avLst/>
          </a:prstGeom>
          <a:noFill/>
        </p:spPr>
        <p:txBody>
          <a:bodyPr wrap="none" rtlCol="0">
            <a:spAutoFit/>
          </a:bodyPr>
          <a:lstStyle/>
          <a:p>
            <a:pPr algn="ctr"/>
            <a:r>
              <a:rPr lang="es-MX" sz="8000" b="1" spc="600" dirty="0">
                <a:solidFill>
                  <a:schemeClr val="bg1"/>
                </a:solidFill>
                <a:effectLst>
                  <a:outerShdw blurRad="38100" dist="38100" dir="2700000" algn="tl">
                    <a:srgbClr val="000000">
                      <a:alpha val="43137"/>
                    </a:srgbClr>
                  </a:outerShdw>
                </a:effectLst>
                <a:latin typeface="Arial" panose="020B0604020202020204" pitchFamily="34" charset="0"/>
                <a:ea typeface="Montserrat" charset="0"/>
                <a:cs typeface="Arial" panose="020B0604020202020204" pitchFamily="34" charset="0"/>
              </a:rPr>
              <a:t>Una nueva normalidad</a:t>
            </a:r>
          </a:p>
        </p:txBody>
      </p:sp>
      <p:sp>
        <p:nvSpPr>
          <p:cNvPr id="2" name="CuadroTexto 1"/>
          <p:cNvSpPr txBox="1"/>
          <p:nvPr/>
        </p:nvSpPr>
        <p:spPr>
          <a:xfrm>
            <a:off x="765862" y="12448133"/>
            <a:ext cx="6792686" cy="707886"/>
          </a:xfrm>
          <a:prstGeom prst="rect">
            <a:avLst/>
          </a:prstGeom>
          <a:noFill/>
        </p:spPr>
        <p:txBody>
          <a:bodyPr wrap="square" rtlCol="0">
            <a:spAutoFit/>
          </a:bodyPr>
          <a:lstStyle/>
          <a:p>
            <a:r>
              <a:rPr lang="es-MX" sz="4000" dirty="0">
                <a:solidFill>
                  <a:schemeClr val="bg1"/>
                </a:solidFill>
              </a:rPr>
              <a:t>Noviembre 2021</a:t>
            </a:r>
          </a:p>
        </p:txBody>
      </p:sp>
      <p:sp>
        <p:nvSpPr>
          <p:cNvPr id="8" name="TextBox 8"/>
          <p:cNvSpPr txBox="1"/>
          <p:nvPr/>
        </p:nvSpPr>
        <p:spPr>
          <a:xfrm>
            <a:off x="1965960" y="2193068"/>
            <a:ext cx="21099780" cy="3046988"/>
          </a:xfrm>
          <a:prstGeom prst="rect">
            <a:avLst/>
          </a:prstGeom>
          <a:noFill/>
        </p:spPr>
        <p:txBody>
          <a:bodyPr wrap="square" rtlCol="0">
            <a:spAutoFit/>
          </a:bodyPr>
          <a:lstStyle/>
          <a:p>
            <a:pPr algn="ctr"/>
            <a:r>
              <a:rPr lang="en-US" sz="9600" b="1" spc="600" dirty="0" err="1">
                <a:solidFill>
                  <a:schemeClr val="bg1"/>
                </a:solidFill>
                <a:latin typeface="Arial" panose="020B0604020202020204" pitchFamily="34" charset="0"/>
                <a:ea typeface="Montserrat" charset="0"/>
                <a:cs typeface="Arial" panose="020B0604020202020204" pitchFamily="34" charset="0"/>
              </a:rPr>
              <a:t>Perspectivas</a:t>
            </a:r>
            <a:r>
              <a:rPr lang="en-US" sz="9600" b="1" spc="600" dirty="0">
                <a:solidFill>
                  <a:schemeClr val="bg1"/>
                </a:solidFill>
                <a:latin typeface="Arial" panose="020B0604020202020204" pitchFamily="34" charset="0"/>
                <a:ea typeface="Montserrat" charset="0"/>
                <a:cs typeface="Arial" panose="020B0604020202020204" pitchFamily="34" charset="0"/>
              </a:rPr>
              <a:t> </a:t>
            </a:r>
            <a:r>
              <a:rPr lang="en-US" sz="9600" b="1" spc="600" dirty="0" err="1">
                <a:solidFill>
                  <a:schemeClr val="bg1"/>
                </a:solidFill>
                <a:latin typeface="Arial" panose="020B0604020202020204" pitchFamily="34" charset="0"/>
                <a:ea typeface="Montserrat" charset="0"/>
                <a:cs typeface="Arial" panose="020B0604020202020204" pitchFamily="34" charset="0"/>
              </a:rPr>
              <a:t>Económicas</a:t>
            </a:r>
            <a:r>
              <a:rPr lang="en-US" sz="9600" b="1" spc="600" dirty="0">
                <a:solidFill>
                  <a:schemeClr val="bg1"/>
                </a:solidFill>
                <a:latin typeface="Arial" panose="020B0604020202020204" pitchFamily="34" charset="0"/>
                <a:ea typeface="Montserrat" charset="0"/>
                <a:cs typeface="Arial" panose="020B0604020202020204" pitchFamily="34" charset="0"/>
              </a:rPr>
              <a:t> y </a:t>
            </a:r>
            <a:r>
              <a:rPr lang="en-US" sz="9600" b="1" spc="600" dirty="0" err="1">
                <a:solidFill>
                  <a:schemeClr val="bg1"/>
                </a:solidFill>
                <a:latin typeface="Arial" panose="020B0604020202020204" pitchFamily="34" charset="0"/>
                <a:ea typeface="Montserrat" charset="0"/>
                <a:cs typeface="Arial" panose="020B0604020202020204" pitchFamily="34" charset="0"/>
              </a:rPr>
              <a:t>Financieras</a:t>
            </a:r>
            <a:r>
              <a:rPr lang="en-US" sz="9600" b="1" spc="600" dirty="0">
                <a:solidFill>
                  <a:schemeClr val="bg1"/>
                </a:solidFill>
                <a:latin typeface="Arial" panose="020B0604020202020204" pitchFamily="34" charset="0"/>
                <a:ea typeface="Montserrat" charset="0"/>
                <a:cs typeface="Arial" panose="020B0604020202020204" pitchFamily="34" charset="0"/>
              </a:rPr>
              <a:t> 2022</a:t>
            </a:r>
          </a:p>
        </p:txBody>
      </p:sp>
      <p:pic>
        <p:nvPicPr>
          <p:cNvPr id="11" name="Imagen 10">
            <a:extLst>
              <a:ext uri="{FF2B5EF4-FFF2-40B4-BE49-F238E27FC236}">
                <a16:creationId xmlns:a16="http://schemas.microsoft.com/office/drawing/2014/main" id="{D0312080-528E-4C1F-9A3C-823B0CA0C3A9}"/>
              </a:ext>
            </a:extLst>
          </p:cNvPr>
          <p:cNvPicPr>
            <a:picLocks noChangeAspect="1"/>
          </p:cNvPicPr>
          <p:nvPr/>
        </p:nvPicPr>
        <p:blipFill>
          <a:blip r:embed="rId4"/>
          <a:stretch>
            <a:fillRect/>
          </a:stretch>
        </p:blipFill>
        <p:spPr>
          <a:xfrm>
            <a:off x="16842568" y="10993608"/>
            <a:ext cx="7581054" cy="2731781"/>
          </a:xfrm>
          <a:prstGeom prst="rect">
            <a:avLst/>
          </a:prstGeom>
        </p:spPr>
      </p:pic>
    </p:spTree>
    <p:extLst>
      <p:ext uri="{BB962C8B-B14F-4D97-AF65-F5344CB8AC3E}">
        <p14:creationId xmlns:p14="http://schemas.microsoft.com/office/powerpoint/2010/main" val="18134153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9771" b="38827"/>
          <a:stretch/>
        </p:blipFill>
        <p:spPr>
          <a:xfrm>
            <a:off x="6385" y="0"/>
            <a:ext cx="24377650" cy="4506685"/>
          </a:xfrm>
        </p:spPr>
      </p:pic>
      <p:sp>
        <p:nvSpPr>
          <p:cNvPr id="39" name="Rectangle 5">
            <a:extLst>
              <a:ext uri="{FF2B5EF4-FFF2-40B4-BE49-F238E27FC236}">
                <a16:creationId xmlns:a16="http://schemas.microsoft.com/office/drawing/2014/main" id="{01355F4E-56E6-41B8-9300-C7A0CBAC8614}"/>
              </a:ext>
            </a:extLst>
          </p:cNvPr>
          <p:cNvSpPr/>
          <p:nvPr/>
        </p:nvSpPr>
        <p:spPr>
          <a:xfrm>
            <a:off x="6385" y="-23339"/>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p:cNvSpPr txBox="1">
            <a:spLocks noChangeArrowheads="1"/>
          </p:cNvSpPr>
          <p:nvPr/>
        </p:nvSpPr>
        <p:spPr>
          <a:xfrm>
            <a:off x="683277" y="4758034"/>
            <a:ext cx="12720489" cy="8405395"/>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100000"/>
              </a:lnSpc>
              <a:spcBef>
                <a:spcPts val="0"/>
              </a:spcBef>
              <a:buNone/>
              <a:defRPr/>
            </a:pPr>
            <a:r>
              <a:rPr lang="es-MX" sz="4000" b="1" dirty="0"/>
              <a:t>2022: a diferentes velocidades</a:t>
            </a:r>
          </a:p>
          <a:p>
            <a:pPr marL="64008" indent="0" algn="just">
              <a:lnSpc>
                <a:spcPct val="100000"/>
              </a:lnSpc>
              <a:spcBef>
                <a:spcPts val="0"/>
              </a:spcBef>
              <a:buNone/>
              <a:defRPr/>
            </a:pPr>
            <a:endParaRPr lang="es-MX" sz="4000" b="1" dirty="0"/>
          </a:p>
          <a:p>
            <a:pPr marL="64008" indent="0" algn="just">
              <a:lnSpc>
                <a:spcPct val="100000"/>
              </a:lnSpc>
              <a:spcBef>
                <a:spcPts val="0"/>
              </a:spcBef>
              <a:buNone/>
              <a:defRPr/>
            </a:pPr>
            <a:r>
              <a:rPr lang="es-MX" sz="3600" dirty="0"/>
              <a:t>Estimamos que las regiones Norte y Bajío tendrán una recuperación más vigorosa que el resto del país, al tener mayores lazos económicos con Estados Unidos, cuya economía crecerá por encima de la mexicana, pero dividida en dos partes.</a:t>
            </a:r>
          </a:p>
          <a:p>
            <a:pPr marL="64008" indent="0" algn="just">
              <a:lnSpc>
                <a:spcPct val="100000"/>
              </a:lnSpc>
              <a:spcBef>
                <a:spcPts val="0"/>
              </a:spcBef>
              <a:buNone/>
              <a:defRPr/>
            </a:pPr>
            <a:endParaRPr lang="es-MX" sz="3600" dirty="0"/>
          </a:p>
          <a:p>
            <a:pPr marL="64008" indent="0" algn="just">
              <a:lnSpc>
                <a:spcPct val="100000"/>
              </a:lnSpc>
              <a:spcBef>
                <a:spcPts val="0"/>
              </a:spcBef>
              <a:buNone/>
              <a:defRPr/>
            </a:pPr>
            <a:r>
              <a:rPr lang="es-MX" sz="3600" dirty="0"/>
              <a:t>Para la región centro, sobre todo CDMX, estimamos que seguirá el ajuste poblacional, derivado del Home Office.</a:t>
            </a:r>
          </a:p>
          <a:p>
            <a:pPr marL="64008" indent="0" algn="just">
              <a:lnSpc>
                <a:spcPct val="100000"/>
              </a:lnSpc>
              <a:spcBef>
                <a:spcPts val="0"/>
              </a:spcBef>
              <a:buNone/>
              <a:defRPr/>
            </a:pPr>
            <a:endParaRPr lang="es-MX" sz="3600" dirty="0"/>
          </a:p>
          <a:p>
            <a:pPr marL="64008" indent="0" algn="just">
              <a:lnSpc>
                <a:spcPct val="100000"/>
              </a:lnSpc>
              <a:spcBef>
                <a:spcPts val="0"/>
              </a:spcBef>
              <a:buNone/>
              <a:defRPr/>
            </a:pPr>
            <a:r>
              <a:rPr lang="es-MX" sz="3600" dirty="0"/>
              <a:t>Para la región sureste, estimamos que habrá crecimiento por mayores aforos en el sector turismo.</a:t>
            </a:r>
          </a:p>
          <a:p>
            <a:pPr marL="448056" indent="-384048" algn="just">
              <a:lnSpc>
                <a:spcPct val="80000"/>
              </a:lnSpc>
              <a:buFont typeface="Wingdings 2"/>
              <a:buChar char=""/>
              <a:defRPr/>
            </a:pPr>
            <a:endParaRPr lang="es-ES" sz="3600" dirty="0"/>
          </a:p>
          <a:p>
            <a:pPr marL="448056" indent="-384048" algn="just">
              <a:lnSpc>
                <a:spcPct val="80000"/>
              </a:lnSpc>
              <a:buFont typeface="Wingdings 2"/>
              <a:buChar char=""/>
              <a:defRPr/>
            </a:pPr>
            <a:endParaRPr lang="es-MX" sz="4400" dirty="0"/>
          </a:p>
        </p:txBody>
      </p:sp>
      <p:sp>
        <p:nvSpPr>
          <p:cNvPr id="47" name="Oval 37"/>
          <p:cNvSpPr/>
          <p:nvPr/>
        </p:nvSpPr>
        <p:spPr>
          <a:xfrm>
            <a:off x="188833" y="251349"/>
            <a:ext cx="494444" cy="471929"/>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0" name="Elipse 9"/>
          <p:cNvSpPr/>
          <p:nvPr/>
        </p:nvSpPr>
        <p:spPr>
          <a:xfrm>
            <a:off x="436055" y="6271094"/>
            <a:ext cx="222530" cy="222530"/>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p:cNvSpPr/>
          <p:nvPr/>
        </p:nvSpPr>
        <p:spPr>
          <a:xfrm>
            <a:off x="448401" y="9574126"/>
            <a:ext cx="222530" cy="222530"/>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438445" y="11742945"/>
            <a:ext cx="222530" cy="222530"/>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itle 4">
            <a:extLst>
              <a:ext uri="{FF2B5EF4-FFF2-40B4-BE49-F238E27FC236}">
                <a16:creationId xmlns:a16="http://schemas.microsoft.com/office/drawing/2014/main" id="{DF477B95-BDA0-4793-ABB5-245484C09499}"/>
              </a:ext>
            </a:extLst>
          </p:cNvPr>
          <p:cNvSpPr txBox="1">
            <a:spLocks/>
          </p:cNvSpPr>
          <p:nvPr/>
        </p:nvSpPr>
        <p:spPr>
          <a:xfrm>
            <a:off x="17335380" y="721711"/>
            <a:ext cx="10147610"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Economía Nacional </a:t>
            </a:r>
            <a:endParaRPr lang="es-MX" sz="9600" dirty="0">
              <a:solidFill>
                <a:schemeClr val="accent1"/>
              </a:solidFill>
              <a:latin typeface="Raleway" panose="020B0503030101060003" pitchFamily="34" charset="0"/>
            </a:endParaRPr>
          </a:p>
        </p:txBody>
      </p:sp>
      <p:sp>
        <p:nvSpPr>
          <p:cNvPr id="17" name="Rectangle 8">
            <a:extLst>
              <a:ext uri="{FF2B5EF4-FFF2-40B4-BE49-F238E27FC236}">
                <a16:creationId xmlns:a16="http://schemas.microsoft.com/office/drawing/2014/main" id="{D272921A-A26A-4E0D-948C-A64498DF4303}"/>
              </a:ext>
            </a:extLst>
          </p:cNvPr>
          <p:cNvSpPr/>
          <p:nvPr/>
        </p:nvSpPr>
        <p:spPr>
          <a:xfrm>
            <a:off x="344028" y="2901570"/>
            <a:ext cx="8386315" cy="923330"/>
          </a:xfrm>
          <a:prstGeom prst="rect">
            <a:avLst/>
          </a:prstGeom>
        </p:spPr>
        <p:txBody>
          <a:bodyPr wrap="square">
            <a:spAutoFit/>
          </a:bodyPr>
          <a:lstStyle/>
          <a:p>
            <a:pPr algn="just"/>
            <a:r>
              <a:rPr lang="es-MX" sz="5400" u="sng" dirty="0">
                <a:solidFill>
                  <a:schemeClr val="bg1"/>
                </a:solidFill>
                <a:latin typeface="+mj-lt"/>
              </a:rPr>
              <a:t>CRECIMIENTO ECONÓMICO II</a:t>
            </a: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6469" y="4989094"/>
            <a:ext cx="10559035" cy="4850440"/>
          </a:xfrm>
          <a:prstGeom prst="rect">
            <a:avLst/>
          </a:prstGeom>
        </p:spPr>
      </p:pic>
      <p:pic>
        <p:nvPicPr>
          <p:cNvPr id="6146" name="Picture 2" descr="AMI Asociaci&amp;oacute;n Mexicana de Inversionistas">
            <a:extLst>
              <a:ext uri="{FF2B5EF4-FFF2-40B4-BE49-F238E27FC236}">
                <a16:creationId xmlns:a16="http://schemas.microsoft.com/office/drawing/2014/main" id="{60FF52E9-11DF-47D6-A56B-49B4F9A1F2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5356" y="11791158"/>
            <a:ext cx="4668679" cy="167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698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9771" b="38827"/>
          <a:stretch/>
        </p:blipFill>
        <p:spPr>
          <a:xfrm>
            <a:off x="6385" y="0"/>
            <a:ext cx="24377650" cy="4506685"/>
          </a:xfrm>
        </p:spPr>
      </p:pic>
      <p:sp>
        <p:nvSpPr>
          <p:cNvPr id="39" name="Rectangle 5">
            <a:extLst>
              <a:ext uri="{FF2B5EF4-FFF2-40B4-BE49-F238E27FC236}">
                <a16:creationId xmlns:a16="http://schemas.microsoft.com/office/drawing/2014/main" id="{01355F4E-56E6-41B8-9300-C7A0CBAC8614}"/>
              </a:ext>
            </a:extLst>
          </p:cNvPr>
          <p:cNvSpPr/>
          <p:nvPr/>
        </p:nvSpPr>
        <p:spPr>
          <a:xfrm>
            <a:off x="6385" y="-23339"/>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660975" y="2899546"/>
            <a:ext cx="21426077" cy="923330"/>
          </a:xfrm>
          <a:prstGeom prst="rect">
            <a:avLst/>
          </a:prstGeom>
        </p:spPr>
        <p:txBody>
          <a:bodyPr wrap="square">
            <a:spAutoFit/>
          </a:bodyPr>
          <a:lstStyle/>
          <a:p>
            <a:pPr algn="just"/>
            <a:r>
              <a:rPr lang="en-US" sz="5400" u="sng" dirty="0">
                <a:solidFill>
                  <a:schemeClr val="bg1"/>
                </a:solidFill>
                <a:latin typeface="+mj-lt"/>
              </a:rPr>
              <a:t>INFLACIÓN CERCANA AL 5.00%</a:t>
            </a:r>
          </a:p>
        </p:txBody>
      </p:sp>
      <p:sp>
        <p:nvSpPr>
          <p:cNvPr id="47" name="Oval 37"/>
          <p:cNvSpPr/>
          <p:nvPr/>
        </p:nvSpPr>
        <p:spPr>
          <a:xfrm>
            <a:off x="188833" y="251349"/>
            <a:ext cx="494444" cy="471929"/>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0" name="Rectangle 2"/>
          <p:cNvSpPr txBox="1">
            <a:spLocks noChangeArrowheads="1"/>
          </p:cNvSpPr>
          <p:nvPr/>
        </p:nvSpPr>
        <p:spPr>
          <a:xfrm>
            <a:off x="2202928" y="5384066"/>
            <a:ext cx="20508684" cy="7167622"/>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100000"/>
              </a:lnSpc>
              <a:spcBef>
                <a:spcPts val="0"/>
              </a:spcBef>
              <a:buNone/>
              <a:defRPr/>
            </a:pPr>
            <a:r>
              <a:rPr lang="es-MX" sz="4000" dirty="0"/>
              <a:t>Banxico insiste en que las presiones inflacionarias son transitorias.</a:t>
            </a:r>
          </a:p>
          <a:p>
            <a:pPr marL="64008" indent="0" algn="just">
              <a:lnSpc>
                <a:spcPct val="100000"/>
              </a:lnSpc>
              <a:spcBef>
                <a:spcPts val="0"/>
              </a:spcBef>
              <a:buNone/>
              <a:defRPr/>
            </a:pPr>
            <a:endParaRPr lang="es-MX" sz="4000" dirty="0"/>
          </a:p>
          <a:p>
            <a:pPr marL="64008" indent="0" algn="just">
              <a:lnSpc>
                <a:spcPct val="100000"/>
              </a:lnSpc>
              <a:spcBef>
                <a:spcPts val="0"/>
              </a:spcBef>
              <a:buNone/>
              <a:defRPr/>
            </a:pPr>
            <a:r>
              <a:rPr lang="es-MX" sz="4000" dirty="0"/>
              <a:t>Sin embargo hay clara evidencia de un contagio generalizado de la misma, salvo en vivienda y colegiaturas que no han podido repercutir los elevados aumentos en costos, por la caída en la demanda de estos servicios.</a:t>
            </a:r>
          </a:p>
          <a:p>
            <a:pPr marL="64008" indent="0" algn="just">
              <a:lnSpc>
                <a:spcPct val="100000"/>
              </a:lnSpc>
              <a:spcBef>
                <a:spcPts val="0"/>
              </a:spcBef>
              <a:buNone/>
              <a:defRPr/>
            </a:pPr>
            <a:endParaRPr lang="es-MX" sz="4000" dirty="0"/>
          </a:p>
          <a:p>
            <a:pPr marL="64008" indent="0" algn="just">
              <a:lnSpc>
                <a:spcPct val="100000"/>
              </a:lnSpc>
              <a:spcBef>
                <a:spcPts val="0"/>
              </a:spcBef>
              <a:buNone/>
              <a:defRPr/>
            </a:pPr>
            <a:r>
              <a:rPr lang="es-MX" sz="4000" dirty="0"/>
              <a:t>Hacia 2022, seguirán altos los precios de los combustibles a nivel mundial, lo que repercutirá en México, así como los ajustes en la cadena mundial de suministros, con afectaciones en el sector secundario.</a:t>
            </a:r>
          </a:p>
          <a:p>
            <a:pPr marL="448056" indent="-384048" algn="just">
              <a:lnSpc>
                <a:spcPct val="80000"/>
              </a:lnSpc>
              <a:buFont typeface="Wingdings 2"/>
              <a:buChar char=""/>
              <a:defRPr/>
            </a:pPr>
            <a:endParaRPr lang="es-ES" sz="4000" dirty="0"/>
          </a:p>
          <a:p>
            <a:pPr marL="448056" indent="-384048" algn="just">
              <a:lnSpc>
                <a:spcPct val="80000"/>
              </a:lnSpc>
              <a:buFont typeface="Wingdings 2"/>
              <a:buChar char=""/>
              <a:defRPr/>
            </a:pPr>
            <a:endParaRPr lang="es-MX" sz="4400" dirty="0"/>
          </a:p>
        </p:txBody>
      </p:sp>
      <p:sp>
        <p:nvSpPr>
          <p:cNvPr id="12" name="Elipse 11"/>
          <p:cNvSpPr/>
          <p:nvPr/>
        </p:nvSpPr>
        <p:spPr>
          <a:xfrm>
            <a:off x="2023138" y="9346150"/>
            <a:ext cx="222530" cy="222530"/>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2091663" y="7520929"/>
            <a:ext cx="222530" cy="222530"/>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p:cNvSpPr/>
          <p:nvPr/>
        </p:nvSpPr>
        <p:spPr>
          <a:xfrm>
            <a:off x="2097282" y="5621385"/>
            <a:ext cx="222530" cy="222530"/>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itle 4">
            <a:extLst>
              <a:ext uri="{FF2B5EF4-FFF2-40B4-BE49-F238E27FC236}">
                <a16:creationId xmlns:a16="http://schemas.microsoft.com/office/drawing/2014/main" id="{DF477B95-BDA0-4793-ABB5-245484C09499}"/>
              </a:ext>
            </a:extLst>
          </p:cNvPr>
          <p:cNvSpPr txBox="1">
            <a:spLocks/>
          </p:cNvSpPr>
          <p:nvPr/>
        </p:nvSpPr>
        <p:spPr>
          <a:xfrm>
            <a:off x="17335380" y="721711"/>
            <a:ext cx="10147610"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Economía Nacional </a:t>
            </a:r>
            <a:endParaRPr lang="es-MX" sz="9600" dirty="0">
              <a:solidFill>
                <a:schemeClr val="accent1"/>
              </a:solidFill>
              <a:latin typeface="Raleway" panose="020B0503030101060003" pitchFamily="34" charset="0"/>
            </a:endParaRPr>
          </a:p>
        </p:txBody>
      </p:sp>
      <p:pic>
        <p:nvPicPr>
          <p:cNvPr id="2" name="Imagen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389528" y="11282831"/>
            <a:ext cx="2180447" cy="2146238"/>
          </a:xfrm>
          <a:prstGeom prst="rect">
            <a:avLst/>
          </a:prstGeom>
        </p:spPr>
      </p:pic>
      <p:pic>
        <p:nvPicPr>
          <p:cNvPr id="7170" name="Picture 2" descr="AMI Asociaci&amp;oacute;n Mexicana de Inversionistas">
            <a:extLst>
              <a:ext uri="{FF2B5EF4-FFF2-40B4-BE49-F238E27FC236}">
                <a16:creationId xmlns:a16="http://schemas.microsoft.com/office/drawing/2014/main" id="{8FA1B73F-2CAD-4851-8F46-7C680E399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92557" y="11731082"/>
            <a:ext cx="5403111" cy="194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997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p:cNvPicPr>
            <a:picLocks noGrp="1" noChangeAspect="1"/>
          </p:cNvPicPr>
          <p:nvPr>
            <p:ph type="pic" sz="quarter" idx="14"/>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4744" b="4744"/>
          <a:stretch>
            <a:fillRect/>
          </a:stretch>
        </p:blipFill>
        <p:spPr/>
      </p:pic>
      <p:sp>
        <p:nvSpPr>
          <p:cNvPr id="6" name="Rectangle 5">
            <a:extLst>
              <a:ext uri="{FF2B5EF4-FFF2-40B4-BE49-F238E27FC236}">
                <a16:creationId xmlns:a16="http://schemas.microsoft.com/office/drawing/2014/main" id="{01355F4E-56E6-41B8-9300-C7A0CBAC8614}"/>
              </a:ext>
            </a:extLst>
          </p:cNvPr>
          <p:cNvSpPr/>
          <p:nvPr/>
        </p:nvSpPr>
        <p:spPr>
          <a:xfrm>
            <a:off x="19272" y="-4"/>
            <a:ext cx="24358378" cy="13715999"/>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6771" y="4503506"/>
            <a:ext cx="22548850" cy="4708981"/>
          </a:xfrm>
          <a:prstGeom prst="rect">
            <a:avLst/>
          </a:prstGeom>
          <a:noFill/>
        </p:spPr>
        <p:txBody>
          <a:bodyPr wrap="square" rtlCol="0">
            <a:spAutoFit/>
          </a:bodyPr>
          <a:lstStyle/>
          <a:p>
            <a:pPr algn="ctr"/>
            <a:r>
              <a:rPr lang="es-MX" sz="15000" b="1" spc="600" dirty="0">
                <a:solidFill>
                  <a:schemeClr val="bg1"/>
                </a:solidFill>
                <a:latin typeface="Arial" panose="020B0604020202020204" pitchFamily="34" charset="0"/>
                <a:ea typeface="Montserrat" charset="0"/>
                <a:cs typeface="Arial" panose="020B0604020202020204" pitchFamily="34" charset="0"/>
              </a:rPr>
              <a:t>Mercados Financieros Mundiales</a:t>
            </a:r>
            <a:endParaRPr lang="en-US" sz="15000" b="1" spc="600" dirty="0">
              <a:solidFill>
                <a:schemeClr val="bg1"/>
              </a:solidFill>
              <a:latin typeface="Arial" panose="020B0604020202020204" pitchFamily="34" charset="0"/>
              <a:ea typeface="Montserrat" charset="0"/>
              <a:cs typeface="Arial" panose="020B0604020202020204" pitchFamily="34" charset="0"/>
            </a:endParaRPr>
          </a:p>
        </p:txBody>
      </p:sp>
    </p:spTree>
    <p:extLst>
      <p:ext uri="{BB962C8B-B14F-4D97-AF65-F5344CB8AC3E}">
        <p14:creationId xmlns:p14="http://schemas.microsoft.com/office/powerpoint/2010/main" val="22397241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t="38561" b="33607"/>
          <a:stretch/>
        </p:blipFill>
        <p:spPr>
          <a:xfrm>
            <a:off x="0" y="0"/>
            <a:ext cx="24377650" cy="4527941"/>
          </a:xfrm>
        </p:spPr>
      </p:pic>
      <p:sp>
        <p:nvSpPr>
          <p:cNvPr id="39" name="Rectangle 5">
            <a:extLst>
              <a:ext uri="{FF2B5EF4-FFF2-40B4-BE49-F238E27FC236}">
                <a16:creationId xmlns:a16="http://schemas.microsoft.com/office/drawing/2014/main" id="{01355F4E-56E6-41B8-9300-C7A0CBAC8614}"/>
              </a:ext>
            </a:extLst>
          </p:cNvPr>
          <p:cNvSpPr/>
          <p:nvPr/>
        </p:nvSpPr>
        <p:spPr>
          <a:xfrm>
            <a:off x="29282" y="0"/>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436055" y="3426499"/>
            <a:ext cx="21426077" cy="923330"/>
          </a:xfrm>
          <a:prstGeom prst="rect">
            <a:avLst/>
          </a:prstGeom>
        </p:spPr>
        <p:txBody>
          <a:bodyPr wrap="square">
            <a:spAutoFit/>
          </a:bodyPr>
          <a:lstStyle/>
          <a:p>
            <a:pPr algn="just"/>
            <a:r>
              <a:rPr lang="en-US" sz="5400" u="sng" dirty="0">
                <a:solidFill>
                  <a:schemeClr val="bg1"/>
                </a:solidFill>
                <a:latin typeface="+mj-lt"/>
              </a:rPr>
              <a:t>DOS VELOCIDADES</a:t>
            </a: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7437355" y="358122"/>
            <a:ext cx="16758149"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Mercados Financieros Mundiales</a:t>
            </a:r>
            <a:endParaRPr lang="es-MX" sz="9600" dirty="0">
              <a:solidFill>
                <a:schemeClr val="accent1"/>
              </a:solidFill>
              <a:latin typeface="Raleway" panose="020B0503030101060003" pitchFamily="34" charset="0"/>
            </a:endParaRPr>
          </a:p>
        </p:txBody>
      </p:sp>
      <p:sp>
        <p:nvSpPr>
          <p:cNvPr id="47" name="Oval 37"/>
          <p:cNvSpPr/>
          <p:nvPr/>
        </p:nvSpPr>
        <p:spPr>
          <a:xfrm>
            <a:off x="188833" y="251349"/>
            <a:ext cx="494444" cy="471929"/>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4" name="Rectangle 2"/>
          <p:cNvSpPr txBox="1">
            <a:spLocks noChangeArrowheads="1"/>
          </p:cNvSpPr>
          <p:nvPr/>
        </p:nvSpPr>
        <p:spPr>
          <a:xfrm>
            <a:off x="12750320" y="4892160"/>
            <a:ext cx="11226225" cy="6909926"/>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80000"/>
              </a:lnSpc>
              <a:buNone/>
              <a:defRPr/>
            </a:pPr>
            <a:r>
              <a:rPr lang="es-MX" sz="4000" dirty="0"/>
              <a:t>Mientras que Estados Unidos empezará a subir su tasa de referencia en 2022, Europa está atada de manos.</a:t>
            </a:r>
          </a:p>
          <a:p>
            <a:pPr marL="64008" indent="0" algn="just">
              <a:lnSpc>
                <a:spcPct val="80000"/>
              </a:lnSpc>
              <a:buNone/>
              <a:defRPr/>
            </a:pPr>
            <a:r>
              <a:rPr lang="es-MX" sz="4000" dirty="0">
                <a:solidFill>
                  <a:srgbClr val="7A7B79"/>
                </a:solidFill>
              </a:rPr>
              <a:t>Estados Unidos consolida su crecimiento y el liderazgo renovado del dólar, mientras que Europa debe pensar en las economías presionadas por su elevada deuda.</a:t>
            </a:r>
          </a:p>
          <a:p>
            <a:pPr marL="64008" indent="0" algn="just">
              <a:lnSpc>
                <a:spcPct val="80000"/>
              </a:lnSpc>
              <a:buNone/>
              <a:defRPr/>
            </a:pPr>
            <a:r>
              <a:rPr lang="es-MX" sz="4000" dirty="0">
                <a:solidFill>
                  <a:srgbClr val="7A7B79"/>
                </a:solidFill>
              </a:rPr>
              <a:t>El </a:t>
            </a:r>
            <a:r>
              <a:rPr lang="es-MX" sz="4000" b="1" dirty="0">
                <a:solidFill>
                  <a:srgbClr val="8AC153"/>
                </a:solidFill>
              </a:rPr>
              <a:t>Oro</a:t>
            </a:r>
            <a:r>
              <a:rPr lang="es-MX" sz="4000" dirty="0">
                <a:solidFill>
                  <a:srgbClr val="7A7B79"/>
                </a:solidFill>
              </a:rPr>
              <a:t> empezará a perder su brillo al subir las tasas.</a:t>
            </a:r>
          </a:p>
          <a:p>
            <a:pPr marL="64008" indent="0" algn="just">
              <a:lnSpc>
                <a:spcPct val="80000"/>
              </a:lnSpc>
              <a:buNone/>
              <a:defRPr/>
            </a:pPr>
            <a:r>
              <a:rPr lang="es-MX" sz="4000" dirty="0">
                <a:solidFill>
                  <a:srgbClr val="7A7B79"/>
                </a:solidFill>
              </a:rPr>
              <a:t>Materias primas en precios altos, que esperamos no suban más, pero tampoco bajen de precio por el momento.</a:t>
            </a:r>
          </a:p>
          <a:p>
            <a:pPr marL="448056" indent="-384048" algn="just">
              <a:lnSpc>
                <a:spcPct val="80000"/>
              </a:lnSpc>
              <a:buFont typeface="Wingdings 2"/>
              <a:buChar char=""/>
              <a:defRPr/>
            </a:pPr>
            <a:endParaRPr lang="es-ES" sz="4000" dirty="0"/>
          </a:p>
          <a:p>
            <a:pPr marL="448056" indent="-384048" algn="just">
              <a:lnSpc>
                <a:spcPct val="80000"/>
              </a:lnSpc>
              <a:buFont typeface="Wingdings 2"/>
              <a:buChar char=""/>
              <a:defRPr/>
            </a:pPr>
            <a:endParaRPr lang="es-MX" sz="4400" dirty="0"/>
          </a:p>
        </p:txBody>
      </p:sp>
      <p:sp>
        <p:nvSpPr>
          <p:cNvPr id="15" name="Elipse 14"/>
          <p:cNvSpPr/>
          <p:nvPr/>
        </p:nvSpPr>
        <p:spPr>
          <a:xfrm>
            <a:off x="12530197" y="5104796"/>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Elipse 21"/>
          <p:cNvSpPr/>
          <p:nvPr/>
        </p:nvSpPr>
        <p:spPr>
          <a:xfrm>
            <a:off x="12527790" y="6758695"/>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Elipse 22"/>
          <p:cNvSpPr/>
          <p:nvPr/>
        </p:nvSpPr>
        <p:spPr>
          <a:xfrm>
            <a:off x="12527790" y="9542294"/>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Elipse 23"/>
          <p:cNvSpPr/>
          <p:nvPr/>
        </p:nvSpPr>
        <p:spPr>
          <a:xfrm>
            <a:off x="12530197" y="10329941"/>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p:cNvPicPr>
            <a:picLocks noChangeAspect="1"/>
          </p:cNvPicPr>
          <p:nvPr/>
        </p:nvPicPr>
        <p:blipFill rotWithShape="1">
          <a:blip r:embed="rId3">
            <a:extLst>
              <a:ext uri="{28A0092B-C50C-407E-A947-70E740481C1C}">
                <a14:useLocalDpi xmlns:a14="http://schemas.microsoft.com/office/drawing/2010/main" val="0"/>
              </a:ext>
            </a:extLst>
          </a:blip>
          <a:srcRect l="20471" t="12404" b="16772"/>
          <a:stretch/>
        </p:blipFill>
        <p:spPr>
          <a:xfrm>
            <a:off x="223024" y="4973443"/>
            <a:ext cx="12905147" cy="8184995"/>
          </a:xfrm>
          <a:prstGeom prst="rect">
            <a:avLst/>
          </a:prstGeom>
        </p:spPr>
      </p:pic>
      <p:pic>
        <p:nvPicPr>
          <p:cNvPr id="8194" name="Picture 2" descr="AMI Asociaci&amp;oacute;n Mexicana de Inversionistas">
            <a:extLst>
              <a:ext uri="{FF2B5EF4-FFF2-40B4-BE49-F238E27FC236}">
                <a16:creationId xmlns:a16="http://schemas.microsoft.com/office/drawing/2014/main" id="{17F1513C-E695-48DC-B6A1-6AD40570A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9893" y="11959848"/>
            <a:ext cx="4141240" cy="1489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617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t="38561" b="33607"/>
          <a:stretch/>
        </p:blipFill>
        <p:spPr>
          <a:xfrm>
            <a:off x="0" y="0"/>
            <a:ext cx="24377650" cy="4527941"/>
          </a:xfrm>
        </p:spPr>
      </p:pic>
      <p:sp>
        <p:nvSpPr>
          <p:cNvPr id="39" name="Rectangle 5">
            <a:extLst>
              <a:ext uri="{FF2B5EF4-FFF2-40B4-BE49-F238E27FC236}">
                <a16:creationId xmlns:a16="http://schemas.microsoft.com/office/drawing/2014/main" id="{01355F4E-56E6-41B8-9300-C7A0CBAC8614}"/>
              </a:ext>
            </a:extLst>
          </p:cNvPr>
          <p:cNvSpPr/>
          <p:nvPr/>
        </p:nvSpPr>
        <p:spPr>
          <a:xfrm>
            <a:off x="29282" y="0"/>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436055" y="3429288"/>
            <a:ext cx="21426077" cy="923330"/>
          </a:xfrm>
          <a:prstGeom prst="rect">
            <a:avLst/>
          </a:prstGeom>
        </p:spPr>
        <p:txBody>
          <a:bodyPr wrap="square">
            <a:spAutoFit/>
          </a:bodyPr>
          <a:lstStyle/>
          <a:p>
            <a:pPr algn="just"/>
            <a:r>
              <a:rPr lang="en-US" sz="5400" u="sng" dirty="0">
                <a:solidFill>
                  <a:schemeClr val="bg1"/>
                </a:solidFill>
                <a:latin typeface="+mj-lt"/>
              </a:rPr>
              <a:t>POR REGIONES</a:t>
            </a: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7437355" y="358122"/>
            <a:ext cx="16758149"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Mercados Financieros Mundiales</a:t>
            </a:r>
            <a:endParaRPr lang="es-MX" sz="9600" dirty="0">
              <a:solidFill>
                <a:schemeClr val="accent1"/>
              </a:solidFill>
              <a:latin typeface="Raleway" panose="020B0503030101060003" pitchFamily="34" charset="0"/>
            </a:endParaRPr>
          </a:p>
        </p:txBody>
      </p:sp>
      <p:sp>
        <p:nvSpPr>
          <p:cNvPr id="47" name="Oval 37"/>
          <p:cNvSpPr/>
          <p:nvPr/>
        </p:nvSpPr>
        <p:spPr>
          <a:xfrm>
            <a:off x="188833" y="251349"/>
            <a:ext cx="494444" cy="471929"/>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382" y="3890953"/>
            <a:ext cx="12512433" cy="8666246"/>
          </a:xfrm>
          <a:prstGeom prst="rect">
            <a:avLst/>
          </a:prstGeom>
        </p:spPr>
      </p:pic>
      <p:sp>
        <p:nvSpPr>
          <p:cNvPr id="10" name="Rectangle 2"/>
          <p:cNvSpPr txBox="1">
            <a:spLocks noChangeArrowheads="1"/>
          </p:cNvSpPr>
          <p:nvPr/>
        </p:nvSpPr>
        <p:spPr>
          <a:xfrm>
            <a:off x="660975" y="5680516"/>
            <a:ext cx="11226225" cy="6909926"/>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80000"/>
              </a:lnSpc>
              <a:buNone/>
              <a:defRPr/>
            </a:pPr>
            <a:r>
              <a:rPr lang="es-MX" sz="4000" dirty="0"/>
              <a:t>Estados Unidos</a:t>
            </a:r>
          </a:p>
          <a:p>
            <a:pPr marL="64008" indent="0" algn="just">
              <a:lnSpc>
                <a:spcPct val="80000"/>
              </a:lnSpc>
              <a:buNone/>
              <a:defRPr/>
            </a:pPr>
            <a:r>
              <a:rPr lang="es-MX" sz="4000" dirty="0"/>
              <a:t>El tapering ha iniciado su fin. Hacia el verano, la FED podrá empezar a subir su tasa entre 2 y 3 ocasiones en 2022.</a:t>
            </a:r>
          </a:p>
          <a:p>
            <a:pPr marL="64008" indent="0" algn="just">
              <a:lnSpc>
                <a:spcPct val="80000"/>
              </a:lnSpc>
              <a:buNone/>
              <a:defRPr/>
            </a:pPr>
            <a:r>
              <a:rPr lang="es-MX" sz="4000" dirty="0"/>
              <a:t>Los mercados bursátiles siguen siendo muy atractivos.</a:t>
            </a:r>
          </a:p>
          <a:p>
            <a:pPr marL="64008" indent="0" algn="just">
              <a:lnSpc>
                <a:spcPct val="80000"/>
              </a:lnSpc>
              <a:buNone/>
              <a:defRPr/>
            </a:pPr>
            <a:r>
              <a:rPr lang="es-MX" sz="4000" dirty="0"/>
              <a:t>Europa</a:t>
            </a:r>
          </a:p>
          <a:p>
            <a:pPr marL="64008" indent="0" algn="just">
              <a:lnSpc>
                <a:spcPct val="80000"/>
              </a:lnSpc>
              <a:buNone/>
              <a:defRPr/>
            </a:pPr>
            <a:r>
              <a:rPr lang="es-MX" sz="4000" dirty="0"/>
              <a:t>El Euro pierde atractivo al pagar tasas negativas. </a:t>
            </a:r>
          </a:p>
          <a:p>
            <a:pPr marL="64008" indent="0" algn="just">
              <a:lnSpc>
                <a:spcPct val="80000"/>
              </a:lnSpc>
              <a:buNone/>
              <a:defRPr/>
            </a:pPr>
            <a:r>
              <a:rPr lang="es-MX" sz="4000" dirty="0"/>
              <a:t>Primer año para las criptomonedas con tasas a la alza.</a:t>
            </a:r>
          </a:p>
          <a:p>
            <a:pPr marL="448056" indent="-384048" algn="just">
              <a:lnSpc>
                <a:spcPct val="80000"/>
              </a:lnSpc>
              <a:buFont typeface="Wingdings 2"/>
              <a:buChar char=""/>
              <a:defRPr/>
            </a:pPr>
            <a:endParaRPr lang="es-MX" sz="4400" dirty="0"/>
          </a:p>
        </p:txBody>
      </p:sp>
      <p:sp>
        <p:nvSpPr>
          <p:cNvPr id="12" name="Elipse 11"/>
          <p:cNvSpPr/>
          <p:nvPr/>
        </p:nvSpPr>
        <p:spPr>
          <a:xfrm>
            <a:off x="531485" y="5854027"/>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515099" y="9506673"/>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218" name="Picture 2" descr="AMI Asociaci&amp;oacute;n Mexicana de Inversionistas">
            <a:extLst>
              <a:ext uri="{FF2B5EF4-FFF2-40B4-BE49-F238E27FC236}">
                <a16:creationId xmlns:a16="http://schemas.microsoft.com/office/drawing/2014/main" id="{382ADC7A-3C90-458E-A170-0E7ABD0F2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4490" y="12095534"/>
            <a:ext cx="4521036" cy="162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5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475623" y="3280291"/>
            <a:ext cx="10755335" cy="9030655"/>
          </a:xfrm>
          <a:prstGeom prst="rect">
            <a:avLst/>
          </a:prstGeom>
        </p:spPr>
      </p:pic>
      <p:pic>
        <p:nvPicPr>
          <p:cNvPr id="4" name="Marcador de posición de imagen 3"/>
          <p:cNvPicPr>
            <a:picLocks noGrp="1" noChangeAspect="1"/>
          </p:cNvPicPr>
          <p:nvPr>
            <p:ph type="pic" sz="quarter" idx="10"/>
          </p:nvPr>
        </p:nvPicPr>
        <p:blipFill rotWithShape="1">
          <a:blip r:embed="rId4" cstate="email">
            <a:extLst>
              <a:ext uri="{28A0092B-C50C-407E-A947-70E740481C1C}">
                <a14:useLocalDpi xmlns:a14="http://schemas.microsoft.com/office/drawing/2010/main" val="0"/>
              </a:ext>
            </a:extLst>
          </a:blip>
          <a:srcRect t="38561" b="33607"/>
          <a:stretch/>
        </p:blipFill>
        <p:spPr>
          <a:xfrm>
            <a:off x="0" y="0"/>
            <a:ext cx="24377650" cy="4527941"/>
          </a:xfrm>
        </p:spPr>
      </p:pic>
      <p:sp>
        <p:nvSpPr>
          <p:cNvPr id="39" name="Rectangle 5">
            <a:extLst>
              <a:ext uri="{FF2B5EF4-FFF2-40B4-BE49-F238E27FC236}">
                <a16:creationId xmlns:a16="http://schemas.microsoft.com/office/drawing/2014/main" id="{01355F4E-56E6-41B8-9300-C7A0CBAC8614}"/>
              </a:ext>
            </a:extLst>
          </p:cNvPr>
          <p:cNvSpPr/>
          <p:nvPr/>
        </p:nvSpPr>
        <p:spPr>
          <a:xfrm>
            <a:off x="29282" y="0"/>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436055" y="3384684"/>
            <a:ext cx="21426077" cy="923330"/>
          </a:xfrm>
          <a:prstGeom prst="rect">
            <a:avLst/>
          </a:prstGeom>
        </p:spPr>
        <p:txBody>
          <a:bodyPr wrap="square">
            <a:spAutoFit/>
          </a:bodyPr>
          <a:lstStyle/>
          <a:p>
            <a:pPr algn="just"/>
            <a:r>
              <a:rPr lang="en-US" sz="5400" u="sng" dirty="0">
                <a:solidFill>
                  <a:schemeClr val="bg1"/>
                </a:solidFill>
                <a:latin typeface="+mj-lt"/>
              </a:rPr>
              <a:t>POR REGIONES II</a:t>
            </a: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7437355" y="358122"/>
            <a:ext cx="16758149"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Mercados Financieros Mundiales</a:t>
            </a:r>
            <a:endParaRPr lang="es-MX" sz="9600" dirty="0">
              <a:solidFill>
                <a:schemeClr val="accent1"/>
              </a:solidFill>
              <a:latin typeface="Raleway" panose="020B0503030101060003" pitchFamily="34" charset="0"/>
            </a:endParaRPr>
          </a:p>
        </p:txBody>
      </p:sp>
      <p:sp>
        <p:nvSpPr>
          <p:cNvPr id="47" name="Oval 37"/>
          <p:cNvSpPr/>
          <p:nvPr/>
        </p:nvSpPr>
        <p:spPr>
          <a:xfrm>
            <a:off x="188833" y="251349"/>
            <a:ext cx="494444" cy="471929"/>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0" name="Rectangle 2"/>
          <p:cNvSpPr txBox="1">
            <a:spLocks noChangeArrowheads="1"/>
          </p:cNvSpPr>
          <p:nvPr/>
        </p:nvSpPr>
        <p:spPr>
          <a:xfrm>
            <a:off x="660975" y="5680516"/>
            <a:ext cx="11226225" cy="6909926"/>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80000"/>
              </a:lnSpc>
              <a:buNone/>
              <a:defRPr/>
            </a:pPr>
            <a:r>
              <a:rPr lang="es-MX" sz="4000" dirty="0"/>
              <a:t>China</a:t>
            </a:r>
          </a:p>
          <a:p>
            <a:pPr marL="64008" indent="0" algn="just">
              <a:lnSpc>
                <a:spcPct val="80000"/>
              </a:lnSpc>
              <a:buNone/>
              <a:defRPr/>
            </a:pPr>
            <a:r>
              <a:rPr lang="es-MX" sz="4000" dirty="0"/>
              <a:t>Las negociaciones con Estados Unidos seguirán. Ello causará tensiones.</a:t>
            </a:r>
          </a:p>
          <a:p>
            <a:pPr marL="64008" indent="0" algn="just">
              <a:lnSpc>
                <a:spcPct val="80000"/>
              </a:lnSpc>
              <a:buNone/>
              <a:defRPr/>
            </a:pPr>
            <a:r>
              <a:rPr lang="es-MX" sz="4000" dirty="0"/>
              <a:t>Poco transparente para invertir</a:t>
            </a:r>
          </a:p>
          <a:p>
            <a:pPr marL="64008" indent="0" algn="just">
              <a:lnSpc>
                <a:spcPct val="80000"/>
              </a:lnSpc>
              <a:buNone/>
              <a:defRPr/>
            </a:pPr>
            <a:r>
              <a:rPr lang="es-MX" sz="4000" dirty="0"/>
              <a:t>Japón y América Latina</a:t>
            </a:r>
          </a:p>
          <a:p>
            <a:pPr marL="64008" indent="0" algn="just">
              <a:lnSpc>
                <a:spcPct val="80000"/>
              </a:lnSpc>
              <a:buNone/>
              <a:defRPr/>
            </a:pPr>
            <a:r>
              <a:rPr lang="es-MX" sz="4000" dirty="0"/>
              <a:t>Brasil es una buena opción de inversión para portafolios de riesgo, ya que dará rendimientos interesantes en su Mercado de Deuda. </a:t>
            </a:r>
          </a:p>
          <a:p>
            <a:pPr marL="64008" indent="0" algn="just">
              <a:lnSpc>
                <a:spcPct val="80000"/>
              </a:lnSpc>
              <a:buNone/>
              <a:defRPr/>
            </a:pPr>
            <a:r>
              <a:rPr lang="es-MX" sz="4000" dirty="0"/>
              <a:t>Argentina sigue en problemas, estamos fuera </a:t>
            </a:r>
          </a:p>
          <a:p>
            <a:pPr marL="64008" indent="0" algn="just">
              <a:lnSpc>
                <a:spcPct val="80000"/>
              </a:lnSpc>
              <a:buNone/>
              <a:defRPr/>
            </a:pPr>
            <a:r>
              <a:rPr lang="es-MX" sz="4000" dirty="0"/>
              <a:t>Japón estamos fuera.</a:t>
            </a:r>
          </a:p>
          <a:p>
            <a:pPr marL="448056" indent="-384048" algn="just">
              <a:lnSpc>
                <a:spcPct val="80000"/>
              </a:lnSpc>
              <a:buFont typeface="Wingdings 2"/>
              <a:buChar char=""/>
              <a:defRPr/>
            </a:pPr>
            <a:endParaRPr lang="es-ES" sz="4000" dirty="0"/>
          </a:p>
          <a:p>
            <a:pPr marL="448056" indent="-384048" algn="just">
              <a:lnSpc>
                <a:spcPct val="80000"/>
              </a:lnSpc>
              <a:buFont typeface="Wingdings 2"/>
              <a:buChar char=""/>
              <a:defRPr/>
            </a:pPr>
            <a:endParaRPr lang="es-MX" sz="4400" dirty="0"/>
          </a:p>
        </p:txBody>
      </p:sp>
      <p:sp>
        <p:nvSpPr>
          <p:cNvPr id="11" name="Elipse 10"/>
          <p:cNvSpPr/>
          <p:nvPr/>
        </p:nvSpPr>
        <p:spPr>
          <a:xfrm>
            <a:off x="531485" y="5828611"/>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531485" y="9318382"/>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547300" y="11517298"/>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p:cNvSpPr/>
          <p:nvPr/>
        </p:nvSpPr>
        <p:spPr>
          <a:xfrm>
            <a:off x="503758" y="12736499"/>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42" name="Picture 2" descr="AMI Asociaci&amp;oacute;n Mexicana de Inversionistas">
            <a:extLst>
              <a:ext uri="{FF2B5EF4-FFF2-40B4-BE49-F238E27FC236}">
                <a16:creationId xmlns:a16="http://schemas.microsoft.com/office/drawing/2014/main" id="{9E8A3C9B-4A35-4BF6-8919-62521990B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23976" y="12110224"/>
            <a:ext cx="3982956" cy="143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350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t="7802" b="7802"/>
          <a:stretch>
            <a:fillRect/>
          </a:stretch>
        </p:blipFill>
        <p:spPr/>
      </p:pic>
      <p:sp>
        <p:nvSpPr>
          <p:cNvPr id="6" name="Rectangle 5">
            <a:extLst>
              <a:ext uri="{FF2B5EF4-FFF2-40B4-BE49-F238E27FC236}">
                <a16:creationId xmlns:a16="http://schemas.microsoft.com/office/drawing/2014/main" id="{01355F4E-56E6-41B8-9300-C7A0CBAC8614}"/>
              </a:ext>
            </a:extLst>
          </p:cNvPr>
          <p:cNvSpPr/>
          <p:nvPr/>
        </p:nvSpPr>
        <p:spPr>
          <a:xfrm>
            <a:off x="0" y="1"/>
            <a:ext cx="24358378" cy="13715999"/>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6771" y="4503506"/>
            <a:ext cx="22548850" cy="4708981"/>
          </a:xfrm>
          <a:prstGeom prst="rect">
            <a:avLst/>
          </a:prstGeom>
          <a:noFill/>
        </p:spPr>
        <p:txBody>
          <a:bodyPr wrap="square" rtlCol="0">
            <a:spAutoFit/>
          </a:bodyPr>
          <a:lstStyle/>
          <a:p>
            <a:pPr algn="ctr"/>
            <a:r>
              <a:rPr lang="es-MX" sz="15000" b="1" spc="600" dirty="0">
                <a:solidFill>
                  <a:schemeClr val="bg1"/>
                </a:solidFill>
                <a:latin typeface="Arial" panose="020B0604020202020204" pitchFamily="34" charset="0"/>
                <a:ea typeface="Montserrat" charset="0"/>
                <a:cs typeface="Arial" panose="020B0604020202020204" pitchFamily="34" charset="0"/>
              </a:rPr>
              <a:t>Mercados Financieros Nacionales</a:t>
            </a:r>
            <a:endParaRPr lang="en-US" sz="15000" b="1" spc="600" dirty="0">
              <a:solidFill>
                <a:schemeClr val="bg1"/>
              </a:solidFill>
              <a:latin typeface="Arial" panose="020B0604020202020204" pitchFamily="34" charset="0"/>
              <a:ea typeface="Montserrat" charset="0"/>
              <a:cs typeface="Arial" panose="020B0604020202020204" pitchFamily="34" charset="0"/>
            </a:endParaRPr>
          </a:p>
        </p:txBody>
      </p:sp>
    </p:spTree>
    <p:extLst>
      <p:ext uri="{BB962C8B-B14F-4D97-AF65-F5344CB8AC3E}">
        <p14:creationId xmlns:p14="http://schemas.microsoft.com/office/powerpoint/2010/main" val="8297039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l="-89" t="37626" r="89" b="32757"/>
          <a:stretch/>
        </p:blipFill>
        <p:spPr>
          <a:xfrm>
            <a:off x="0" y="0"/>
            <a:ext cx="24377650" cy="4506686"/>
          </a:xfrm>
        </p:spPr>
      </p:pic>
      <p:sp>
        <p:nvSpPr>
          <p:cNvPr id="39" name="Rectangle 5">
            <a:extLst>
              <a:ext uri="{FF2B5EF4-FFF2-40B4-BE49-F238E27FC236}">
                <a16:creationId xmlns:a16="http://schemas.microsoft.com/office/drawing/2014/main" id="{01355F4E-56E6-41B8-9300-C7A0CBAC8614}"/>
              </a:ext>
            </a:extLst>
          </p:cNvPr>
          <p:cNvSpPr/>
          <p:nvPr/>
        </p:nvSpPr>
        <p:spPr>
          <a:xfrm>
            <a:off x="0" y="-10379"/>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436055" y="3395312"/>
            <a:ext cx="21426077" cy="923330"/>
          </a:xfrm>
          <a:prstGeom prst="rect">
            <a:avLst/>
          </a:prstGeom>
        </p:spPr>
        <p:txBody>
          <a:bodyPr wrap="square">
            <a:spAutoFit/>
          </a:bodyPr>
          <a:lstStyle/>
          <a:p>
            <a:pPr algn="just"/>
            <a:r>
              <a:rPr lang="en-US" sz="5400" u="sng" dirty="0">
                <a:solidFill>
                  <a:schemeClr val="bg1"/>
                </a:solidFill>
                <a:latin typeface="+mj-lt"/>
              </a:rPr>
              <a:t>El </a:t>
            </a:r>
            <a:r>
              <a:rPr lang="en-US" sz="5400" u="sng" dirty="0" err="1">
                <a:solidFill>
                  <a:schemeClr val="bg1"/>
                </a:solidFill>
                <a:latin typeface="+mj-lt"/>
              </a:rPr>
              <a:t>dólar</a:t>
            </a:r>
            <a:r>
              <a:rPr lang="en-US" sz="5400" u="sng" dirty="0">
                <a:solidFill>
                  <a:schemeClr val="bg1"/>
                </a:solidFill>
                <a:latin typeface="+mj-lt"/>
              </a:rPr>
              <a:t> </a:t>
            </a:r>
            <a:r>
              <a:rPr lang="en-US" sz="5400" u="sng" dirty="0" err="1">
                <a:solidFill>
                  <a:schemeClr val="bg1"/>
                </a:solidFill>
                <a:latin typeface="+mj-lt"/>
              </a:rPr>
              <a:t>como</a:t>
            </a:r>
            <a:r>
              <a:rPr lang="en-US" sz="5400" u="sng" dirty="0">
                <a:solidFill>
                  <a:schemeClr val="bg1"/>
                </a:solidFill>
                <a:latin typeface="+mj-lt"/>
              </a:rPr>
              <a:t> </a:t>
            </a:r>
            <a:r>
              <a:rPr lang="en-US" sz="5400" u="sng" dirty="0" err="1">
                <a:solidFill>
                  <a:schemeClr val="bg1"/>
                </a:solidFill>
                <a:latin typeface="+mj-lt"/>
              </a:rPr>
              <a:t>amortiguador</a:t>
            </a:r>
            <a:endParaRPr lang="en-US" sz="5400" u="sng" dirty="0">
              <a:solidFill>
                <a:schemeClr val="bg1"/>
              </a:solidFill>
              <a:latin typeface="+mj-lt"/>
            </a:endParaRP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6858001" y="358122"/>
            <a:ext cx="17337504"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Mercados Financieros Nacionales</a:t>
            </a:r>
            <a:endParaRPr lang="es-MX" sz="9600" dirty="0">
              <a:solidFill>
                <a:schemeClr val="accent1"/>
              </a:solidFill>
              <a:latin typeface="Raleway" panose="020B0503030101060003" pitchFamily="34" charset="0"/>
            </a:endParaRPr>
          </a:p>
        </p:txBody>
      </p:sp>
      <p:sp>
        <p:nvSpPr>
          <p:cNvPr id="47" name="Oval 37"/>
          <p:cNvSpPr/>
          <p:nvPr/>
        </p:nvSpPr>
        <p:spPr>
          <a:xfrm>
            <a:off x="188833" y="251349"/>
            <a:ext cx="494444" cy="471929"/>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7" name="Rectangle 2"/>
          <p:cNvSpPr txBox="1">
            <a:spLocks noChangeArrowheads="1"/>
          </p:cNvSpPr>
          <p:nvPr/>
        </p:nvSpPr>
        <p:spPr>
          <a:xfrm>
            <a:off x="2319880" y="5238833"/>
            <a:ext cx="19737889" cy="7046214"/>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80000"/>
              </a:lnSpc>
              <a:buNone/>
              <a:defRPr/>
            </a:pPr>
            <a:r>
              <a:rPr lang="es-MX" sz="4000" dirty="0"/>
              <a:t>Al cierre de 2021, todo hace suponer que nuevamente en diciembre 16, Banxico subirá su tasa de referencia de 5.00 a 5.25%.</a:t>
            </a:r>
          </a:p>
          <a:p>
            <a:pPr marL="64008" indent="0" algn="just">
              <a:lnSpc>
                <a:spcPct val="80000"/>
              </a:lnSpc>
              <a:buNone/>
              <a:defRPr/>
            </a:pPr>
            <a:endParaRPr lang="es-MX" sz="4000" dirty="0"/>
          </a:p>
          <a:p>
            <a:pPr marL="64008" indent="0" algn="just">
              <a:lnSpc>
                <a:spcPct val="80000"/>
              </a:lnSpc>
              <a:buNone/>
              <a:defRPr/>
            </a:pPr>
            <a:r>
              <a:rPr lang="es-MX" sz="4000" dirty="0"/>
              <a:t>Es muy probable que Banxico no suba su tasa de referencia, al llegar el Dr. Arturo Herrera, quien insiste en presiones transitoria de la inflación. La decisión dependerá de la Subgobernadora Galia Borja, nombrada en diciembre 2020 y con amplia trayectoria en la 4T.</a:t>
            </a:r>
          </a:p>
          <a:p>
            <a:pPr marL="64008" indent="0" algn="just">
              <a:lnSpc>
                <a:spcPct val="80000"/>
              </a:lnSpc>
              <a:buNone/>
              <a:defRPr/>
            </a:pPr>
            <a:endParaRPr lang="es-MX" sz="4000" dirty="0"/>
          </a:p>
          <a:p>
            <a:pPr marL="64008" indent="0" algn="just">
              <a:lnSpc>
                <a:spcPct val="80000"/>
              </a:lnSpc>
              <a:buNone/>
              <a:defRPr/>
            </a:pPr>
            <a:r>
              <a:rPr lang="es-MX" sz="4000" dirty="0"/>
              <a:t>Todas las presiones se irán en consecuencia a la paridad peso dólar, que se verá fuertemente presionada durante el año.</a:t>
            </a:r>
          </a:p>
          <a:p>
            <a:pPr marL="64008" indent="0" algn="just">
              <a:lnSpc>
                <a:spcPct val="80000"/>
              </a:lnSpc>
              <a:buNone/>
              <a:defRPr/>
            </a:pPr>
            <a:endParaRPr lang="es-MX" sz="4000" dirty="0"/>
          </a:p>
          <a:p>
            <a:pPr marL="64008" indent="0" algn="just">
              <a:lnSpc>
                <a:spcPct val="80000"/>
              </a:lnSpc>
              <a:buNone/>
              <a:defRPr/>
            </a:pPr>
            <a:r>
              <a:rPr lang="es-MX" sz="4000" dirty="0"/>
              <a:t>El objetivo de Banxico, será subir su tasa, solo si la FED hace lo propio.</a:t>
            </a:r>
          </a:p>
          <a:p>
            <a:pPr marL="448056" indent="-384048" algn="just">
              <a:lnSpc>
                <a:spcPct val="80000"/>
              </a:lnSpc>
              <a:buFont typeface="Wingdings 2"/>
              <a:buChar char=""/>
              <a:defRPr/>
            </a:pPr>
            <a:endParaRPr lang="es-ES" sz="4000" dirty="0"/>
          </a:p>
          <a:p>
            <a:pPr marL="448056" indent="-384048" algn="just">
              <a:lnSpc>
                <a:spcPct val="80000"/>
              </a:lnSpc>
              <a:buFont typeface="Wingdings 2"/>
              <a:buChar char=""/>
              <a:defRPr/>
            </a:pPr>
            <a:endParaRPr lang="es-MX" sz="4400" dirty="0"/>
          </a:p>
        </p:txBody>
      </p:sp>
      <p:sp>
        <p:nvSpPr>
          <p:cNvPr id="18" name="Elipse 17"/>
          <p:cNvSpPr/>
          <p:nvPr/>
        </p:nvSpPr>
        <p:spPr>
          <a:xfrm>
            <a:off x="2097350" y="5399058"/>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p:cNvSpPr/>
          <p:nvPr/>
        </p:nvSpPr>
        <p:spPr>
          <a:xfrm>
            <a:off x="2097350" y="7409612"/>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p:cNvSpPr/>
          <p:nvPr/>
        </p:nvSpPr>
        <p:spPr>
          <a:xfrm>
            <a:off x="2097350" y="10331618"/>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2097350" y="12285047"/>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266" name="Picture 2" descr="AMI Asociaci&amp;oacute;n Mexicana de Inversionistas">
            <a:extLst>
              <a:ext uri="{FF2B5EF4-FFF2-40B4-BE49-F238E27FC236}">
                <a16:creationId xmlns:a16="http://schemas.microsoft.com/office/drawing/2014/main" id="{BB779357-B1BB-4A09-AC9A-0484C1FEB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4913" y="12021015"/>
            <a:ext cx="4000592" cy="143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716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l="-89" t="37626" r="89" b="32757"/>
          <a:stretch/>
        </p:blipFill>
        <p:spPr>
          <a:xfrm>
            <a:off x="0" y="0"/>
            <a:ext cx="24377650" cy="4506686"/>
          </a:xfrm>
        </p:spPr>
      </p:pic>
      <p:sp>
        <p:nvSpPr>
          <p:cNvPr id="39" name="Rectangle 5">
            <a:extLst>
              <a:ext uri="{FF2B5EF4-FFF2-40B4-BE49-F238E27FC236}">
                <a16:creationId xmlns:a16="http://schemas.microsoft.com/office/drawing/2014/main" id="{01355F4E-56E6-41B8-9300-C7A0CBAC8614}"/>
              </a:ext>
            </a:extLst>
          </p:cNvPr>
          <p:cNvSpPr/>
          <p:nvPr/>
        </p:nvSpPr>
        <p:spPr>
          <a:xfrm>
            <a:off x="0" y="0"/>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436055" y="3404622"/>
            <a:ext cx="21426077" cy="923330"/>
          </a:xfrm>
          <a:prstGeom prst="rect">
            <a:avLst/>
          </a:prstGeom>
        </p:spPr>
        <p:txBody>
          <a:bodyPr wrap="square">
            <a:spAutoFit/>
          </a:bodyPr>
          <a:lstStyle/>
          <a:p>
            <a:pPr algn="just"/>
            <a:r>
              <a:rPr lang="en-US" sz="5400" u="sng" dirty="0">
                <a:solidFill>
                  <a:schemeClr val="bg1"/>
                </a:solidFill>
                <a:latin typeface="+mj-lt"/>
              </a:rPr>
              <a:t>CAPITALES GOLONDRINOS </a:t>
            </a: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6858001" y="358122"/>
            <a:ext cx="17337504"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Mercados Financieros Nacionales</a:t>
            </a:r>
            <a:endParaRPr lang="es-MX" sz="9600" dirty="0">
              <a:solidFill>
                <a:schemeClr val="accent1"/>
              </a:solidFill>
              <a:latin typeface="Raleway" panose="020B0503030101060003" pitchFamily="34" charset="0"/>
            </a:endParaRPr>
          </a:p>
        </p:txBody>
      </p:sp>
      <p:sp>
        <p:nvSpPr>
          <p:cNvPr id="47" name="Oval 37"/>
          <p:cNvSpPr/>
          <p:nvPr/>
        </p:nvSpPr>
        <p:spPr>
          <a:xfrm>
            <a:off x="188833" y="251349"/>
            <a:ext cx="494444" cy="471929"/>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7" name="Rectangle 2"/>
          <p:cNvSpPr txBox="1">
            <a:spLocks noChangeArrowheads="1"/>
          </p:cNvSpPr>
          <p:nvPr/>
        </p:nvSpPr>
        <p:spPr>
          <a:xfrm>
            <a:off x="6379028" y="5668940"/>
            <a:ext cx="17025257" cy="7046214"/>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80000"/>
              </a:lnSpc>
              <a:buNone/>
              <a:defRPr/>
            </a:pPr>
            <a:r>
              <a:rPr lang="es-MX" sz="4000" dirty="0"/>
              <a:t>Conforme pasan los meses, la salida de capitales debe prender las alarmas.</a:t>
            </a:r>
          </a:p>
          <a:p>
            <a:pPr marL="64008" indent="0" algn="just">
              <a:lnSpc>
                <a:spcPct val="80000"/>
              </a:lnSpc>
              <a:buNone/>
              <a:defRPr/>
            </a:pPr>
            <a:endParaRPr lang="es-MX" sz="4000" dirty="0"/>
          </a:p>
          <a:p>
            <a:pPr marL="64008" indent="0" algn="just">
              <a:lnSpc>
                <a:spcPct val="80000"/>
              </a:lnSpc>
              <a:buNone/>
              <a:defRPr/>
            </a:pPr>
            <a:r>
              <a:rPr lang="es-MX" sz="4000" dirty="0"/>
              <a:t>La tenencia de valores gubernamentales se ubica en 79,000 millones de dólares, cuando en 2014 estaba en 155,000 millones de dólares</a:t>
            </a:r>
          </a:p>
          <a:p>
            <a:pPr marL="64008" indent="0" algn="just">
              <a:lnSpc>
                <a:spcPct val="80000"/>
              </a:lnSpc>
              <a:buNone/>
              <a:defRPr/>
            </a:pPr>
            <a:endParaRPr lang="es-MX" sz="4000" dirty="0"/>
          </a:p>
          <a:p>
            <a:pPr marL="64008" indent="0" algn="just">
              <a:lnSpc>
                <a:spcPct val="80000"/>
              </a:lnSpc>
              <a:buNone/>
              <a:defRPr/>
            </a:pPr>
            <a:r>
              <a:rPr lang="es-MX" sz="4000" dirty="0"/>
              <a:t>Hasta el momento, las AFORES han comprado las posiciones que han vendido los extranjeros, pero podrían llegar a un límite de sus capacidades</a:t>
            </a:r>
          </a:p>
          <a:p>
            <a:pPr marL="448056" indent="-384048" algn="just">
              <a:lnSpc>
                <a:spcPct val="80000"/>
              </a:lnSpc>
              <a:buFont typeface="Wingdings 2"/>
              <a:buChar char=""/>
              <a:defRPr/>
            </a:pPr>
            <a:endParaRPr lang="es-ES" sz="4000" dirty="0"/>
          </a:p>
          <a:p>
            <a:pPr marL="448056" indent="-384048" algn="just">
              <a:lnSpc>
                <a:spcPct val="80000"/>
              </a:lnSpc>
              <a:buFont typeface="Wingdings 2"/>
              <a:buChar char=""/>
              <a:defRPr/>
            </a:pPr>
            <a:endParaRPr lang="es-MX" sz="4400" dirty="0"/>
          </a:p>
        </p:txBody>
      </p:sp>
      <p:sp>
        <p:nvSpPr>
          <p:cNvPr id="18" name="Elipse 17"/>
          <p:cNvSpPr/>
          <p:nvPr/>
        </p:nvSpPr>
        <p:spPr>
          <a:xfrm>
            <a:off x="5897648" y="5860069"/>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p:cNvSpPr/>
          <p:nvPr/>
        </p:nvSpPr>
        <p:spPr>
          <a:xfrm>
            <a:off x="5897648" y="7832571"/>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5897648" y="10357321"/>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6055" y="6306823"/>
            <a:ext cx="4917596" cy="4932045"/>
          </a:xfrm>
          <a:prstGeom prst="rect">
            <a:avLst/>
          </a:prstGeom>
        </p:spPr>
      </p:pic>
      <p:pic>
        <p:nvPicPr>
          <p:cNvPr id="12290" name="Picture 2" descr="AMI Asociaci&amp;oacute;n Mexicana de Inversionistas">
            <a:extLst>
              <a:ext uri="{FF2B5EF4-FFF2-40B4-BE49-F238E27FC236}">
                <a16:creationId xmlns:a16="http://schemas.microsoft.com/office/drawing/2014/main" id="{92DB4488-B4E7-4FD5-891C-88BFBF844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2332" y="11910345"/>
            <a:ext cx="4885318" cy="175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967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l="-89" t="37626" r="89" b="32757"/>
          <a:stretch/>
        </p:blipFill>
        <p:spPr>
          <a:xfrm>
            <a:off x="0" y="0"/>
            <a:ext cx="24377650" cy="4506686"/>
          </a:xfrm>
        </p:spPr>
      </p:pic>
      <p:sp>
        <p:nvSpPr>
          <p:cNvPr id="39" name="Rectangle 5">
            <a:extLst>
              <a:ext uri="{FF2B5EF4-FFF2-40B4-BE49-F238E27FC236}">
                <a16:creationId xmlns:a16="http://schemas.microsoft.com/office/drawing/2014/main" id="{01355F4E-56E6-41B8-9300-C7A0CBAC8614}"/>
              </a:ext>
            </a:extLst>
          </p:cNvPr>
          <p:cNvSpPr/>
          <p:nvPr/>
        </p:nvSpPr>
        <p:spPr>
          <a:xfrm>
            <a:off x="0" y="0"/>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436055" y="3380161"/>
            <a:ext cx="21426077" cy="923330"/>
          </a:xfrm>
          <a:prstGeom prst="rect">
            <a:avLst/>
          </a:prstGeom>
        </p:spPr>
        <p:txBody>
          <a:bodyPr wrap="square">
            <a:spAutoFit/>
          </a:bodyPr>
          <a:lstStyle/>
          <a:p>
            <a:pPr algn="just"/>
            <a:r>
              <a:rPr lang="en-US" sz="5400" u="sng" dirty="0">
                <a:solidFill>
                  <a:schemeClr val="bg1"/>
                </a:solidFill>
                <a:latin typeface="+mj-lt"/>
              </a:rPr>
              <a:t>TIPO DE CAMBIO</a:t>
            </a: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6858001" y="358122"/>
            <a:ext cx="17337504"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Mercados Financieros Nacionales</a:t>
            </a:r>
            <a:endParaRPr lang="es-MX" sz="9600" dirty="0">
              <a:solidFill>
                <a:schemeClr val="accent1"/>
              </a:solidFill>
              <a:latin typeface="Raleway" panose="020B0503030101060003" pitchFamily="34" charset="0"/>
            </a:endParaRPr>
          </a:p>
        </p:txBody>
      </p:sp>
      <p:sp>
        <p:nvSpPr>
          <p:cNvPr id="47" name="Oval 37"/>
          <p:cNvSpPr/>
          <p:nvPr/>
        </p:nvSpPr>
        <p:spPr>
          <a:xfrm>
            <a:off x="188833" y="251349"/>
            <a:ext cx="494444" cy="471929"/>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7" name="Rectangle 2"/>
          <p:cNvSpPr txBox="1">
            <a:spLocks noChangeArrowheads="1"/>
          </p:cNvSpPr>
          <p:nvPr/>
        </p:nvSpPr>
        <p:spPr>
          <a:xfrm>
            <a:off x="1255520" y="4973670"/>
            <a:ext cx="14249463" cy="7046214"/>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80000"/>
              </a:lnSpc>
              <a:spcBef>
                <a:spcPts val="0"/>
              </a:spcBef>
              <a:buNone/>
              <a:defRPr/>
            </a:pPr>
            <a:r>
              <a:rPr lang="es-ES" sz="4000" dirty="0"/>
              <a:t>Estimamos que el tipo de cambio sufrirá presiones, conforme los extranjeros sigan cerrando posiciones en pesos. </a:t>
            </a:r>
          </a:p>
          <a:p>
            <a:pPr marL="64008" indent="0" algn="just">
              <a:lnSpc>
                <a:spcPct val="80000"/>
              </a:lnSpc>
              <a:spcBef>
                <a:spcPts val="0"/>
              </a:spcBef>
              <a:buNone/>
              <a:defRPr/>
            </a:pPr>
            <a:endParaRPr lang="es-ES" sz="4000" dirty="0"/>
          </a:p>
          <a:p>
            <a:pPr marL="64008" indent="0" algn="just">
              <a:lnSpc>
                <a:spcPct val="80000"/>
              </a:lnSpc>
              <a:spcBef>
                <a:spcPts val="0"/>
              </a:spcBef>
              <a:buNone/>
              <a:defRPr/>
            </a:pPr>
            <a:r>
              <a:rPr lang="es-ES" sz="4000" dirty="0"/>
              <a:t>Estimamos que el flujo de remesas superará los 53,000 millones de dólares en 2022, un aumento de 3,000 millones de dólares adicionales a los 50,000 de 2021.</a:t>
            </a:r>
          </a:p>
          <a:p>
            <a:pPr marL="64008" indent="0" algn="just">
              <a:lnSpc>
                <a:spcPct val="80000"/>
              </a:lnSpc>
              <a:spcBef>
                <a:spcPts val="0"/>
              </a:spcBef>
              <a:buNone/>
              <a:defRPr/>
            </a:pPr>
            <a:endParaRPr lang="es-ES" sz="4000" dirty="0"/>
          </a:p>
          <a:p>
            <a:pPr marL="64008" indent="0" algn="just">
              <a:lnSpc>
                <a:spcPct val="80000"/>
              </a:lnSpc>
              <a:spcBef>
                <a:spcPts val="0"/>
              </a:spcBef>
              <a:buNone/>
              <a:defRPr/>
            </a:pPr>
            <a:r>
              <a:rPr lang="es-ES" sz="4000" dirty="0"/>
              <a:t>Estimamos un déficit comercial moderado, ampliamente compensado por mayores ingresos por turismo fronterizo y de internación al recuperarse la actividad económica.</a:t>
            </a:r>
          </a:p>
          <a:p>
            <a:pPr marL="64008" indent="0" algn="just">
              <a:lnSpc>
                <a:spcPct val="80000"/>
              </a:lnSpc>
              <a:spcBef>
                <a:spcPts val="0"/>
              </a:spcBef>
              <a:buNone/>
              <a:defRPr/>
            </a:pPr>
            <a:endParaRPr lang="es-ES" sz="4000" dirty="0"/>
          </a:p>
          <a:p>
            <a:pPr marL="64008" indent="0" algn="just">
              <a:lnSpc>
                <a:spcPct val="80000"/>
              </a:lnSpc>
              <a:spcBef>
                <a:spcPts val="0"/>
              </a:spcBef>
              <a:buNone/>
              <a:defRPr/>
            </a:pPr>
            <a:r>
              <a:rPr lang="es-ES" sz="4000" dirty="0"/>
              <a:t>Estimamos un estancamiento de la inversión extranjera directa derivado de la incertidumbre. </a:t>
            </a:r>
          </a:p>
          <a:p>
            <a:pPr marL="64008" indent="0" algn="just">
              <a:lnSpc>
                <a:spcPct val="80000"/>
              </a:lnSpc>
              <a:spcBef>
                <a:spcPts val="0"/>
              </a:spcBef>
              <a:buNone/>
              <a:defRPr/>
            </a:pPr>
            <a:endParaRPr lang="es-ES" sz="4000" dirty="0"/>
          </a:p>
          <a:p>
            <a:pPr marL="448056" indent="-384048" algn="just">
              <a:lnSpc>
                <a:spcPct val="80000"/>
              </a:lnSpc>
              <a:buFont typeface="Wingdings 2"/>
              <a:buChar char=""/>
              <a:defRPr/>
            </a:pPr>
            <a:endParaRPr lang="es-MX" sz="4400" dirty="0"/>
          </a:p>
        </p:txBody>
      </p:sp>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327138" y="4303491"/>
            <a:ext cx="7868366" cy="7868366"/>
          </a:xfrm>
          <a:prstGeom prst="rect">
            <a:avLst/>
          </a:prstGeom>
        </p:spPr>
      </p:pic>
      <p:sp>
        <p:nvSpPr>
          <p:cNvPr id="14" name="Elipse 13"/>
          <p:cNvSpPr/>
          <p:nvPr/>
        </p:nvSpPr>
        <p:spPr>
          <a:xfrm>
            <a:off x="1032990" y="5141613"/>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p:cNvSpPr/>
          <p:nvPr/>
        </p:nvSpPr>
        <p:spPr>
          <a:xfrm>
            <a:off x="1032989" y="7152784"/>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p:cNvSpPr/>
          <p:nvPr/>
        </p:nvSpPr>
        <p:spPr>
          <a:xfrm>
            <a:off x="1032989" y="9082242"/>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1074124" y="11499470"/>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314" name="Picture 2" descr="AMI Asociaci&amp;oacute;n Mexicana de Inversionistas">
            <a:extLst>
              <a:ext uri="{FF2B5EF4-FFF2-40B4-BE49-F238E27FC236}">
                <a16:creationId xmlns:a16="http://schemas.microsoft.com/office/drawing/2014/main" id="{BA189E2E-F7E4-4F59-B66B-36C40A9B3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4771" y="11758130"/>
            <a:ext cx="5442879" cy="195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04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22734" r="22734"/>
          <a:stretch>
            <a:fillRect/>
          </a:stretch>
        </p:blipFill>
        <p:spPr/>
      </p:pic>
      <p:sp>
        <p:nvSpPr>
          <p:cNvPr id="46" name="TextBox 45"/>
          <p:cNvSpPr txBox="1"/>
          <p:nvPr/>
        </p:nvSpPr>
        <p:spPr>
          <a:xfrm>
            <a:off x="17436460" y="143484"/>
            <a:ext cx="3416320" cy="1264320"/>
          </a:xfrm>
          <a:prstGeom prst="rect">
            <a:avLst/>
          </a:prstGeom>
          <a:noFill/>
        </p:spPr>
        <p:txBody>
          <a:bodyPr wrap="none" rtlCol="0">
            <a:spAutoFit/>
          </a:bodyPr>
          <a:lstStyle/>
          <a:p>
            <a:pPr algn="ctr">
              <a:lnSpc>
                <a:spcPts val="10000"/>
              </a:lnSpc>
            </a:pPr>
            <a:r>
              <a:rPr lang="en-US" sz="7200" b="1" dirty="0">
                <a:solidFill>
                  <a:schemeClr val="tx2"/>
                </a:solidFill>
                <a:latin typeface="Montserrat Bold" charset="0"/>
                <a:ea typeface="Montserrat Bold" charset="0"/>
                <a:cs typeface="Montserrat Bold" charset="0"/>
              </a:rPr>
              <a:t>TEMAS</a:t>
            </a:r>
          </a:p>
        </p:txBody>
      </p:sp>
      <p:sp>
        <p:nvSpPr>
          <p:cNvPr id="30" name="TextBox 29"/>
          <p:cNvSpPr txBox="1"/>
          <p:nvPr/>
        </p:nvSpPr>
        <p:spPr>
          <a:xfrm>
            <a:off x="11353886" y="10557400"/>
            <a:ext cx="6904454" cy="646331"/>
          </a:xfrm>
          <a:prstGeom prst="rect">
            <a:avLst/>
          </a:prstGeom>
          <a:noFill/>
        </p:spPr>
        <p:txBody>
          <a:bodyPr wrap="none" rtlCol="0" anchor="ctr" anchorCtr="0">
            <a:spAutoFit/>
          </a:bodyPr>
          <a:lstStyle/>
          <a:p>
            <a:r>
              <a:rPr lang="es-MX" b="1" dirty="0">
                <a:solidFill>
                  <a:schemeClr val="tx2"/>
                </a:solidFill>
                <a:latin typeface="Montserrat Bold" charset="0"/>
                <a:ea typeface="Montserrat Bold" charset="0"/>
                <a:cs typeface="Montserrat Bold" charset="0"/>
              </a:rPr>
              <a:t>Mercados Financieros Locales</a:t>
            </a:r>
          </a:p>
        </p:txBody>
      </p:sp>
      <p:sp>
        <p:nvSpPr>
          <p:cNvPr id="31" name="Subtitle 2"/>
          <p:cNvSpPr txBox="1">
            <a:spLocks/>
          </p:cNvSpPr>
          <p:nvPr/>
        </p:nvSpPr>
        <p:spPr>
          <a:xfrm>
            <a:off x="11243339" y="11208364"/>
            <a:ext cx="9609441" cy="2378859"/>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spcBef>
                <a:spcPts val="0"/>
              </a:spcBef>
            </a:pPr>
            <a:r>
              <a:rPr lang="es-MX" sz="2700" dirty="0">
                <a:solidFill>
                  <a:schemeClr val="tx1"/>
                </a:solidFill>
                <a:latin typeface="Montserrat Light" charset="0"/>
                <a:ea typeface="Montserrat Light" charset="0"/>
                <a:cs typeface="Montserrat Light" charset="0"/>
              </a:rPr>
              <a:t>El dólar como amortiguador</a:t>
            </a:r>
          </a:p>
          <a:p>
            <a:pPr algn="l">
              <a:lnSpc>
                <a:spcPts val="4300"/>
              </a:lnSpc>
              <a:spcBef>
                <a:spcPts val="0"/>
              </a:spcBef>
            </a:pPr>
            <a:r>
              <a:rPr lang="es-MX" sz="2700" dirty="0">
                <a:solidFill>
                  <a:schemeClr val="tx1"/>
                </a:solidFill>
                <a:latin typeface="Montserrat Light" charset="0"/>
                <a:ea typeface="Montserrat Light" charset="0"/>
                <a:cs typeface="Montserrat Light" charset="0"/>
              </a:rPr>
              <a:t>Tasa de interés</a:t>
            </a:r>
          </a:p>
          <a:p>
            <a:pPr algn="l">
              <a:lnSpc>
                <a:spcPts val="4300"/>
              </a:lnSpc>
              <a:spcBef>
                <a:spcPts val="0"/>
              </a:spcBef>
            </a:pPr>
            <a:r>
              <a:rPr lang="es-MX" sz="2700" dirty="0">
                <a:solidFill>
                  <a:schemeClr val="tx1"/>
                </a:solidFill>
                <a:latin typeface="Montserrat Light" charset="0"/>
                <a:ea typeface="Montserrat Light" charset="0"/>
                <a:cs typeface="Montserrat Light" charset="0"/>
              </a:rPr>
              <a:t>Tipo de cambio</a:t>
            </a:r>
          </a:p>
          <a:p>
            <a:pPr algn="l">
              <a:lnSpc>
                <a:spcPts val="4300"/>
              </a:lnSpc>
              <a:spcBef>
                <a:spcPts val="0"/>
              </a:spcBef>
            </a:pPr>
            <a:r>
              <a:rPr lang="es-MX" sz="2700" dirty="0">
                <a:solidFill>
                  <a:schemeClr val="tx1"/>
                </a:solidFill>
                <a:latin typeface="Montserrat Light" charset="0"/>
                <a:ea typeface="Montserrat Light" charset="0"/>
                <a:cs typeface="Montserrat Light" charset="0"/>
              </a:rPr>
              <a:t>Mercados financieros locales </a:t>
            </a:r>
          </a:p>
        </p:txBody>
      </p:sp>
      <p:sp>
        <p:nvSpPr>
          <p:cNvPr id="32" name="TextBox 31"/>
          <p:cNvSpPr txBox="1"/>
          <p:nvPr/>
        </p:nvSpPr>
        <p:spPr>
          <a:xfrm>
            <a:off x="13759908" y="1483421"/>
            <a:ext cx="4262705" cy="646331"/>
          </a:xfrm>
          <a:prstGeom prst="rect">
            <a:avLst/>
          </a:prstGeom>
          <a:noFill/>
        </p:spPr>
        <p:txBody>
          <a:bodyPr wrap="none" rtlCol="0" anchor="ctr" anchorCtr="0">
            <a:spAutoFit/>
          </a:bodyPr>
          <a:lstStyle/>
          <a:p>
            <a:r>
              <a:rPr lang="es-MX" b="1" dirty="0">
                <a:solidFill>
                  <a:schemeClr val="tx2"/>
                </a:solidFill>
                <a:latin typeface="Montserrat Bold" charset="0"/>
                <a:ea typeface="Montserrat Bold" charset="0"/>
                <a:cs typeface="Montserrat Bold" charset="0"/>
              </a:rPr>
              <a:t>Economía</a:t>
            </a:r>
            <a:r>
              <a:rPr lang="en-US" b="1" dirty="0">
                <a:solidFill>
                  <a:schemeClr val="tx2"/>
                </a:solidFill>
                <a:latin typeface="Montserrat Bold" charset="0"/>
                <a:ea typeface="Montserrat Bold" charset="0"/>
                <a:cs typeface="Montserrat Bold" charset="0"/>
              </a:rPr>
              <a:t> Mundial</a:t>
            </a:r>
          </a:p>
        </p:txBody>
      </p:sp>
      <p:sp>
        <p:nvSpPr>
          <p:cNvPr id="33" name="Subtitle 2"/>
          <p:cNvSpPr txBox="1">
            <a:spLocks/>
          </p:cNvSpPr>
          <p:nvPr/>
        </p:nvSpPr>
        <p:spPr>
          <a:xfrm>
            <a:off x="13649361" y="2134385"/>
            <a:ext cx="9609441" cy="1814859"/>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spcBef>
                <a:spcPts val="0"/>
              </a:spcBef>
            </a:pPr>
            <a:r>
              <a:rPr lang="es-MX" sz="2700" dirty="0">
                <a:solidFill>
                  <a:schemeClr val="tx1"/>
                </a:solidFill>
                <a:latin typeface="Montserrat Light" charset="0"/>
                <a:ea typeface="Montserrat Light" charset="0"/>
                <a:cs typeface="Montserrat Light" charset="0"/>
              </a:rPr>
              <a:t>Estados</a:t>
            </a:r>
            <a:r>
              <a:rPr lang="en-US" sz="2700" dirty="0">
                <a:solidFill>
                  <a:schemeClr val="tx1"/>
                </a:solidFill>
                <a:latin typeface="Montserrat Light" charset="0"/>
                <a:ea typeface="Montserrat Light" charset="0"/>
                <a:cs typeface="Montserrat Light" charset="0"/>
              </a:rPr>
              <a:t> </a:t>
            </a:r>
            <a:r>
              <a:rPr lang="es-MX" sz="2700" dirty="0">
                <a:solidFill>
                  <a:schemeClr val="tx1"/>
                </a:solidFill>
                <a:latin typeface="Montserrat Light" charset="0"/>
                <a:ea typeface="Montserrat Light" charset="0"/>
                <a:cs typeface="Montserrat Light" charset="0"/>
              </a:rPr>
              <a:t>Unidos</a:t>
            </a:r>
          </a:p>
          <a:p>
            <a:pPr algn="l">
              <a:lnSpc>
                <a:spcPts val="4300"/>
              </a:lnSpc>
              <a:spcBef>
                <a:spcPts val="0"/>
              </a:spcBef>
            </a:pPr>
            <a:r>
              <a:rPr lang="en-US" sz="2700" dirty="0">
                <a:solidFill>
                  <a:schemeClr val="tx1"/>
                </a:solidFill>
                <a:latin typeface="Montserrat Light" charset="0"/>
                <a:ea typeface="Montserrat Light" charset="0"/>
                <a:cs typeface="Montserrat Light" charset="0"/>
              </a:rPr>
              <a:t>Europa</a:t>
            </a:r>
          </a:p>
          <a:p>
            <a:pPr algn="l">
              <a:lnSpc>
                <a:spcPts val="4300"/>
              </a:lnSpc>
              <a:spcBef>
                <a:spcPts val="0"/>
              </a:spcBef>
            </a:pPr>
            <a:r>
              <a:rPr lang="en-US" sz="2700" dirty="0">
                <a:solidFill>
                  <a:schemeClr val="tx1"/>
                </a:solidFill>
                <a:latin typeface="Montserrat Light" charset="0"/>
                <a:ea typeface="Montserrat Light" charset="0"/>
                <a:cs typeface="Montserrat Light" charset="0"/>
              </a:rPr>
              <a:t>China</a:t>
            </a:r>
          </a:p>
        </p:txBody>
      </p:sp>
      <p:sp>
        <p:nvSpPr>
          <p:cNvPr id="34" name="TextBox 33"/>
          <p:cNvSpPr txBox="1"/>
          <p:nvPr/>
        </p:nvSpPr>
        <p:spPr>
          <a:xfrm>
            <a:off x="13004173" y="4018678"/>
            <a:ext cx="4442242" cy="646331"/>
          </a:xfrm>
          <a:prstGeom prst="rect">
            <a:avLst/>
          </a:prstGeom>
          <a:noFill/>
        </p:spPr>
        <p:txBody>
          <a:bodyPr wrap="none" rtlCol="0" anchor="ctr" anchorCtr="0">
            <a:spAutoFit/>
          </a:bodyPr>
          <a:lstStyle/>
          <a:p>
            <a:r>
              <a:rPr lang="es-MX" b="1" dirty="0">
                <a:solidFill>
                  <a:schemeClr val="tx2"/>
                </a:solidFill>
                <a:latin typeface="Montserrat Bold" charset="0"/>
                <a:ea typeface="Montserrat Bold" charset="0"/>
                <a:cs typeface="Montserrat Bold" charset="0"/>
              </a:rPr>
              <a:t>Economía</a:t>
            </a:r>
            <a:r>
              <a:rPr lang="en-US" b="1" dirty="0">
                <a:solidFill>
                  <a:schemeClr val="tx2"/>
                </a:solidFill>
                <a:latin typeface="Montserrat Bold" charset="0"/>
                <a:ea typeface="Montserrat Bold" charset="0"/>
                <a:cs typeface="Montserrat Bold" charset="0"/>
              </a:rPr>
              <a:t> Nacional</a:t>
            </a:r>
          </a:p>
        </p:txBody>
      </p:sp>
      <p:sp>
        <p:nvSpPr>
          <p:cNvPr id="35" name="Subtitle 2"/>
          <p:cNvSpPr txBox="1">
            <a:spLocks/>
          </p:cNvSpPr>
          <p:nvPr/>
        </p:nvSpPr>
        <p:spPr>
          <a:xfrm>
            <a:off x="13004173" y="4600208"/>
            <a:ext cx="9609441" cy="242534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spcBef>
                <a:spcPts val="0"/>
              </a:spcBef>
            </a:pPr>
            <a:r>
              <a:rPr lang="es-MX" sz="2700" dirty="0">
                <a:solidFill>
                  <a:schemeClr val="tx1"/>
                </a:solidFill>
                <a:latin typeface="Montserrat Light" charset="0"/>
                <a:ea typeface="Montserrat Light" charset="0"/>
                <a:cs typeface="Montserrat Light" charset="0"/>
              </a:rPr>
              <a:t>Crecimiento Económico</a:t>
            </a:r>
          </a:p>
          <a:p>
            <a:pPr algn="l">
              <a:lnSpc>
                <a:spcPts val="4300"/>
              </a:lnSpc>
              <a:spcBef>
                <a:spcPts val="0"/>
              </a:spcBef>
            </a:pPr>
            <a:r>
              <a:rPr lang="es-MX" sz="2700" dirty="0">
                <a:solidFill>
                  <a:schemeClr val="tx1"/>
                </a:solidFill>
                <a:latin typeface="Montserrat Light" charset="0"/>
                <a:ea typeface="Montserrat Light" charset="0"/>
                <a:cs typeface="Montserrat Light" charset="0"/>
              </a:rPr>
              <a:t>Empleo y Créditos</a:t>
            </a:r>
          </a:p>
          <a:p>
            <a:pPr algn="l">
              <a:lnSpc>
                <a:spcPts val="4300"/>
              </a:lnSpc>
              <a:spcBef>
                <a:spcPts val="0"/>
              </a:spcBef>
            </a:pPr>
            <a:r>
              <a:rPr lang="es-MX" sz="2700" dirty="0">
                <a:solidFill>
                  <a:schemeClr val="tx1"/>
                </a:solidFill>
                <a:latin typeface="Montserrat Light" charset="0"/>
                <a:ea typeface="Montserrat Light" charset="0"/>
                <a:cs typeface="Montserrat Light" charset="0"/>
              </a:rPr>
              <a:t>Inflación</a:t>
            </a:r>
          </a:p>
          <a:p>
            <a:pPr algn="l">
              <a:lnSpc>
                <a:spcPts val="4300"/>
              </a:lnSpc>
              <a:spcBef>
                <a:spcPts val="0"/>
              </a:spcBef>
            </a:pPr>
            <a:r>
              <a:rPr lang="es-MX" sz="2700" dirty="0">
                <a:solidFill>
                  <a:schemeClr val="tx1"/>
                </a:solidFill>
                <a:latin typeface="Montserrat Light" charset="0"/>
                <a:ea typeface="Montserrat Light" charset="0"/>
                <a:cs typeface="Montserrat Light" charset="0"/>
              </a:rPr>
              <a:t>Escenario base 2022, “Hacia una nueva normalidad”</a:t>
            </a:r>
          </a:p>
        </p:txBody>
      </p:sp>
      <p:sp>
        <p:nvSpPr>
          <p:cNvPr id="36" name="Oval 35"/>
          <p:cNvSpPr/>
          <p:nvPr/>
        </p:nvSpPr>
        <p:spPr>
          <a:xfrm>
            <a:off x="10774627" y="4616983"/>
            <a:ext cx="1601804" cy="16018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37" name="Oval 36"/>
          <p:cNvSpPr/>
          <p:nvPr/>
        </p:nvSpPr>
        <p:spPr>
          <a:xfrm>
            <a:off x="9288113" y="10781982"/>
            <a:ext cx="1601804" cy="16018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38" name="Oval 37"/>
          <p:cNvSpPr/>
          <p:nvPr/>
        </p:nvSpPr>
        <p:spPr>
          <a:xfrm>
            <a:off x="11694135" y="1717378"/>
            <a:ext cx="1601804" cy="16018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grpSp>
        <p:nvGrpSpPr>
          <p:cNvPr id="39" name="Group 38"/>
          <p:cNvGrpSpPr/>
          <p:nvPr/>
        </p:nvGrpSpPr>
        <p:grpSpPr>
          <a:xfrm>
            <a:off x="12168836" y="2175018"/>
            <a:ext cx="696091" cy="696091"/>
            <a:chOff x="3661569" y="4579937"/>
            <a:chExt cx="250825" cy="250825"/>
          </a:xfrm>
          <a:solidFill>
            <a:schemeClr val="bg1"/>
          </a:solidFill>
        </p:grpSpPr>
        <p:sp>
          <p:nvSpPr>
            <p:cNvPr id="40" name="Freeform 245"/>
            <p:cNvSpPr>
              <a:spLocks noChangeArrowheads="1"/>
            </p:cNvSpPr>
            <p:nvPr/>
          </p:nvSpPr>
          <p:spPr bwMode="auto">
            <a:xfrm>
              <a:off x="3661569" y="4579937"/>
              <a:ext cx="250825" cy="250825"/>
            </a:xfrm>
            <a:custGeom>
              <a:avLst/>
              <a:gdLst>
                <a:gd name="T0" fmla="*/ 651 w 698"/>
                <a:gd name="T1" fmla="*/ 504 h 698"/>
                <a:gd name="T2" fmla="*/ 46 w 698"/>
                <a:gd name="T3" fmla="*/ 504 h 698"/>
                <a:gd name="T4" fmla="*/ 46 w 698"/>
                <a:gd name="T5" fmla="*/ 67 h 698"/>
                <a:gd name="T6" fmla="*/ 651 w 698"/>
                <a:gd name="T7" fmla="*/ 67 h 698"/>
                <a:gd name="T8" fmla="*/ 651 w 698"/>
                <a:gd name="T9" fmla="*/ 504 h 698"/>
                <a:gd name="T10" fmla="*/ 34 w 698"/>
                <a:gd name="T11" fmla="*/ 26 h 698"/>
                <a:gd name="T12" fmla="*/ 663 w 698"/>
                <a:gd name="T13" fmla="*/ 26 h 698"/>
                <a:gd name="T14" fmla="*/ 663 w 698"/>
                <a:gd name="T15" fmla="*/ 26 h 698"/>
                <a:gd name="T16" fmla="*/ 671 w 698"/>
                <a:gd name="T17" fmla="*/ 34 h 698"/>
                <a:gd name="T18" fmla="*/ 671 w 698"/>
                <a:gd name="T19" fmla="*/ 34 h 698"/>
                <a:gd name="T20" fmla="*/ 663 w 698"/>
                <a:gd name="T21" fmla="*/ 42 h 698"/>
                <a:gd name="T22" fmla="*/ 34 w 698"/>
                <a:gd name="T23" fmla="*/ 42 h 698"/>
                <a:gd name="T24" fmla="*/ 34 w 698"/>
                <a:gd name="T25" fmla="*/ 42 h 698"/>
                <a:gd name="T26" fmla="*/ 25 w 698"/>
                <a:gd name="T27" fmla="*/ 34 h 698"/>
                <a:gd name="T28" fmla="*/ 25 w 698"/>
                <a:gd name="T29" fmla="*/ 34 h 698"/>
                <a:gd name="T30" fmla="*/ 34 w 698"/>
                <a:gd name="T31" fmla="*/ 26 h 698"/>
                <a:gd name="T32" fmla="*/ 663 w 698"/>
                <a:gd name="T33" fmla="*/ 0 h 698"/>
                <a:gd name="T34" fmla="*/ 34 w 698"/>
                <a:gd name="T35" fmla="*/ 0 h 698"/>
                <a:gd name="T36" fmla="*/ 34 w 698"/>
                <a:gd name="T37" fmla="*/ 0 h 698"/>
                <a:gd name="T38" fmla="*/ 0 w 698"/>
                <a:gd name="T39" fmla="*/ 34 h 698"/>
                <a:gd name="T40" fmla="*/ 0 w 698"/>
                <a:gd name="T41" fmla="*/ 34 h 698"/>
                <a:gd name="T42" fmla="*/ 21 w 698"/>
                <a:gd name="T43" fmla="*/ 65 h 698"/>
                <a:gd name="T44" fmla="*/ 21 w 698"/>
                <a:gd name="T45" fmla="*/ 517 h 698"/>
                <a:gd name="T46" fmla="*/ 21 w 698"/>
                <a:gd name="T47" fmla="*/ 517 h 698"/>
                <a:gd name="T48" fmla="*/ 34 w 698"/>
                <a:gd name="T49" fmla="*/ 530 h 698"/>
                <a:gd name="T50" fmla="*/ 336 w 698"/>
                <a:gd name="T51" fmla="*/ 530 h 698"/>
                <a:gd name="T52" fmla="*/ 336 w 698"/>
                <a:gd name="T53" fmla="*/ 592 h 698"/>
                <a:gd name="T54" fmla="*/ 134 w 698"/>
                <a:gd name="T55" fmla="*/ 673 h 698"/>
                <a:gd name="T56" fmla="*/ 134 w 698"/>
                <a:gd name="T57" fmla="*/ 673 h 698"/>
                <a:gd name="T58" fmla="*/ 127 w 698"/>
                <a:gd name="T59" fmla="*/ 689 h 698"/>
                <a:gd name="T60" fmla="*/ 127 w 698"/>
                <a:gd name="T61" fmla="*/ 689 h 698"/>
                <a:gd name="T62" fmla="*/ 139 w 698"/>
                <a:gd name="T63" fmla="*/ 697 h 698"/>
                <a:gd name="T64" fmla="*/ 139 w 698"/>
                <a:gd name="T65" fmla="*/ 697 h 698"/>
                <a:gd name="T66" fmla="*/ 143 w 698"/>
                <a:gd name="T67" fmla="*/ 696 h 698"/>
                <a:gd name="T68" fmla="*/ 349 w 698"/>
                <a:gd name="T69" fmla="*/ 614 h 698"/>
                <a:gd name="T70" fmla="*/ 553 w 698"/>
                <a:gd name="T71" fmla="*/ 696 h 698"/>
                <a:gd name="T72" fmla="*/ 553 w 698"/>
                <a:gd name="T73" fmla="*/ 696 h 698"/>
                <a:gd name="T74" fmla="*/ 558 w 698"/>
                <a:gd name="T75" fmla="*/ 697 h 698"/>
                <a:gd name="T76" fmla="*/ 558 w 698"/>
                <a:gd name="T77" fmla="*/ 697 h 698"/>
                <a:gd name="T78" fmla="*/ 570 w 698"/>
                <a:gd name="T79" fmla="*/ 689 h 698"/>
                <a:gd name="T80" fmla="*/ 570 w 698"/>
                <a:gd name="T81" fmla="*/ 689 h 698"/>
                <a:gd name="T82" fmla="*/ 563 w 698"/>
                <a:gd name="T83" fmla="*/ 673 h 698"/>
                <a:gd name="T84" fmla="*/ 360 w 698"/>
                <a:gd name="T85" fmla="*/ 592 h 698"/>
                <a:gd name="T86" fmla="*/ 360 w 698"/>
                <a:gd name="T87" fmla="*/ 530 h 698"/>
                <a:gd name="T88" fmla="*/ 663 w 698"/>
                <a:gd name="T89" fmla="*/ 530 h 698"/>
                <a:gd name="T90" fmla="*/ 663 w 698"/>
                <a:gd name="T91" fmla="*/ 530 h 698"/>
                <a:gd name="T92" fmla="*/ 676 w 698"/>
                <a:gd name="T93" fmla="*/ 517 h 698"/>
                <a:gd name="T94" fmla="*/ 676 w 698"/>
                <a:gd name="T95" fmla="*/ 65 h 698"/>
                <a:gd name="T96" fmla="*/ 676 w 698"/>
                <a:gd name="T97" fmla="*/ 65 h 698"/>
                <a:gd name="T98" fmla="*/ 697 w 698"/>
                <a:gd name="T99" fmla="*/ 34 h 698"/>
                <a:gd name="T100" fmla="*/ 697 w 698"/>
                <a:gd name="T101" fmla="*/ 34 h 698"/>
                <a:gd name="T102" fmla="*/ 663 w 698"/>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8" h="698">
                  <a:moveTo>
                    <a:pt x="651" y="504"/>
                  </a:moveTo>
                  <a:lnTo>
                    <a:pt x="46" y="504"/>
                  </a:lnTo>
                  <a:lnTo>
                    <a:pt x="46" y="67"/>
                  </a:lnTo>
                  <a:lnTo>
                    <a:pt x="651" y="67"/>
                  </a:lnTo>
                  <a:lnTo>
                    <a:pt x="651" y="504"/>
                  </a:lnTo>
                  <a:close/>
                  <a:moveTo>
                    <a:pt x="34" y="26"/>
                  </a:moveTo>
                  <a:lnTo>
                    <a:pt x="663" y="26"/>
                  </a:lnTo>
                  <a:lnTo>
                    <a:pt x="663" y="26"/>
                  </a:lnTo>
                  <a:cubicBezTo>
                    <a:pt x="668" y="26"/>
                    <a:pt x="671" y="29"/>
                    <a:pt x="671" y="34"/>
                  </a:cubicBezTo>
                  <a:lnTo>
                    <a:pt x="671" y="34"/>
                  </a:lnTo>
                  <a:cubicBezTo>
                    <a:pt x="671" y="39"/>
                    <a:pt x="668" y="42"/>
                    <a:pt x="663" y="42"/>
                  </a:cubicBezTo>
                  <a:lnTo>
                    <a:pt x="34" y="42"/>
                  </a:lnTo>
                  <a:lnTo>
                    <a:pt x="34" y="42"/>
                  </a:lnTo>
                  <a:cubicBezTo>
                    <a:pt x="29" y="42"/>
                    <a:pt x="25" y="39"/>
                    <a:pt x="25" y="34"/>
                  </a:cubicBezTo>
                  <a:lnTo>
                    <a:pt x="25" y="34"/>
                  </a:lnTo>
                  <a:cubicBezTo>
                    <a:pt x="25" y="29"/>
                    <a:pt x="29" y="26"/>
                    <a:pt x="34" y="26"/>
                  </a:cubicBezTo>
                  <a:close/>
                  <a:moveTo>
                    <a:pt x="663" y="0"/>
                  </a:moveTo>
                  <a:lnTo>
                    <a:pt x="34" y="0"/>
                  </a:lnTo>
                  <a:lnTo>
                    <a:pt x="34" y="0"/>
                  </a:lnTo>
                  <a:cubicBezTo>
                    <a:pt x="15" y="0"/>
                    <a:pt x="0" y="15"/>
                    <a:pt x="0" y="34"/>
                  </a:cubicBezTo>
                  <a:lnTo>
                    <a:pt x="0" y="34"/>
                  </a:lnTo>
                  <a:cubicBezTo>
                    <a:pt x="0" y="48"/>
                    <a:pt x="8" y="60"/>
                    <a:pt x="21" y="65"/>
                  </a:cubicBezTo>
                  <a:lnTo>
                    <a:pt x="21" y="517"/>
                  </a:lnTo>
                  <a:lnTo>
                    <a:pt x="21" y="517"/>
                  </a:lnTo>
                  <a:cubicBezTo>
                    <a:pt x="21" y="524"/>
                    <a:pt x="27" y="530"/>
                    <a:pt x="34" y="530"/>
                  </a:cubicBezTo>
                  <a:lnTo>
                    <a:pt x="336" y="530"/>
                  </a:lnTo>
                  <a:lnTo>
                    <a:pt x="336" y="592"/>
                  </a:lnTo>
                  <a:lnTo>
                    <a:pt x="134" y="673"/>
                  </a:lnTo>
                  <a:lnTo>
                    <a:pt x="134" y="673"/>
                  </a:lnTo>
                  <a:cubicBezTo>
                    <a:pt x="128" y="675"/>
                    <a:pt x="124" y="683"/>
                    <a:pt x="127" y="689"/>
                  </a:cubicBezTo>
                  <a:lnTo>
                    <a:pt x="127" y="689"/>
                  </a:lnTo>
                  <a:cubicBezTo>
                    <a:pt x="129" y="694"/>
                    <a:pt x="134" y="697"/>
                    <a:pt x="139" y="697"/>
                  </a:cubicBezTo>
                  <a:lnTo>
                    <a:pt x="139" y="697"/>
                  </a:lnTo>
                  <a:cubicBezTo>
                    <a:pt x="140" y="697"/>
                    <a:pt x="141" y="697"/>
                    <a:pt x="143" y="696"/>
                  </a:cubicBezTo>
                  <a:lnTo>
                    <a:pt x="349" y="614"/>
                  </a:lnTo>
                  <a:lnTo>
                    <a:pt x="553" y="696"/>
                  </a:lnTo>
                  <a:lnTo>
                    <a:pt x="553" y="696"/>
                  </a:lnTo>
                  <a:cubicBezTo>
                    <a:pt x="555" y="697"/>
                    <a:pt x="557" y="697"/>
                    <a:pt x="558" y="697"/>
                  </a:cubicBezTo>
                  <a:lnTo>
                    <a:pt x="558" y="697"/>
                  </a:lnTo>
                  <a:cubicBezTo>
                    <a:pt x="563" y="697"/>
                    <a:pt x="568" y="694"/>
                    <a:pt x="570" y="689"/>
                  </a:cubicBezTo>
                  <a:lnTo>
                    <a:pt x="570" y="689"/>
                  </a:lnTo>
                  <a:cubicBezTo>
                    <a:pt x="573" y="683"/>
                    <a:pt x="569" y="675"/>
                    <a:pt x="563" y="673"/>
                  </a:cubicBezTo>
                  <a:lnTo>
                    <a:pt x="360" y="592"/>
                  </a:lnTo>
                  <a:lnTo>
                    <a:pt x="360" y="530"/>
                  </a:lnTo>
                  <a:lnTo>
                    <a:pt x="663" y="530"/>
                  </a:lnTo>
                  <a:lnTo>
                    <a:pt x="663" y="530"/>
                  </a:lnTo>
                  <a:cubicBezTo>
                    <a:pt x="670" y="530"/>
                    <a:pt x="676" y="524"/>
                    <a:pt x="676" y="517"/>
                  </a:cubicBezTo>
                  <a:lnTo>
                    <a:pt x="676" y="65"/>
                  </a:lnTo>
                  <a:lnTo>
                    <a:pt x="676" y="65"/>
                  </a:lnTo>
                  <a:cubicBezTo>
                    <a:pt x="688" y="60"/>
                    <a:pt x="697" y="48"/>
                    <a:pt x="697" y="34"/>
                  </a:cubicBezTo>
                  <a:lnTo>
                    <a:pt x="697" y="34"/>
                  </a:lnTo>
                  <a:cubicBezTo>
                    <a:pt x="697" y="15"/>
                    <a:pt x="681" y="0"/>
                    <a:pt x="663" y="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7197" dirty="0">
                <a:latin typeface="Open Sans Regular" charset="0"/>
              </a:endParaRPr>
            </a:p>
          </p:txBody>
        </p:sp>
        <p:sp>
          <p:nvSpPr>
            <p:cNvPr id="41" name="Freeform 246"/>
            <p:cNvSpPr>
              <a:spLocks noChangeArrowheads="1"/>
            </p:cNvSpPr>
            <p:nvPr/>
          </p:nvSpPr>
          <p:spPr bwMode="auto">
            <a:xfrm>
              <a:off x="3736182" y="4632325"/>
              <a:ext cx="100012" cy="100012"/>
            </a:xfrm>
            <a:custGeom>
              <a:avLst/>
              <a:gdLst>
                <a:gd name="T0" fmla="*/ 126 w 278"/>
                <a:gd name="T1" fmla="*/ 27 h 278"/>
                <a:gd name="T2" fmla="*/ 126 w 278"/>
                <a:gd name="T3" fmla="*/ 152 h 278"/>
                <a:gd name="T4" fmla="*/ 250 w 278"/>
                <a:gd name="T5" fmla="*/ 152 h 278"/>
                <a:gd name="T6" fmla="*/ 250 w 278"/>
                <a:gd name="T7" fmla="*/ 152 h 278"/>
                <a:gd name="T8" fmla="*/ 138 w 278"/>
                <a:gd name="T9" fmla="*/ 252 h 278"/>
                <a:gd name="T10" fmla="*/ 138 w 278"/>
                <a:gd name="T11" fmla="*/ 252 h 278"/>
                <a:gd name="T12" fmla="*/ 25 w 278"/>
                <a:gd name="T13" fmla="*/ 139 h 278"/>
                <a:gd name="T14" fmla="*/ 25 w 278"/>
                <a:gd name="T15" fmla="*/ 139 h 278"/>
                <a:gd name="T16" fmla="*/ 126 w 278"/>
                <a:gd name="T17" fmla="*/ 27 h 278"/>
                <a:gd name="T18" fmla="*/ 250 w 278"/>
                <a:gd name="T19" fmla="*/ 126 h 278"/>
                <a:gd name="T20" fmla="*/ 150 w 278"/>
                <a:gd name="T21" fmla="*/ 126 h 278"/>
                <a:gd name="T22" fmla="*/ 150 w 278"/>
                <a:gd name="T23" fmla="*/ 27 h 278"/>
                <a:gd name="T24" fmla="*/ 150 w 278"/>
                <a:gd name="T25" fmla="*/ 27 h 278"/>
                <a:gd name="T26" fmla="*/ 250 w 278"/>
                <a:gd name="T27" fmla="*/ 126 h 278"/>
                <a:gd name="T28" fmla="*/ 138 w 278"/>
                <a:gd name="T29" fmla="*/ 277 h 278"/>
                <a:gd name="T30" fmla="*/ 138 w 278"/>
                <a:gd name="T31" fmla="*/ 277 h 278"/>
                <a:gd name="T32" fmla="*/ 277 w 278"/>
                <a:gd name="T33" fmla="*/ 139 h 278"/>
                <a:gd name="T34" fmla="*/ 277 w 278"/>
                <a:gd name="T35" fmla="*/ 139 h 278"/>
                <a:gd name="T36" fmla="*/ 138 w 278"/>
                <a:gd name="T37" fmla="*/ 0 h 278"/>
                <a:gd name="T38" fmla="*/ 138 w 278"/>
                <a:gd name="T39" fmla="*/ 0 h 278"/>
                <a:gd name="T40" fmla="*/ 0 w 278"/>
                <a:gd name="T41" fmla="*/ 139 h 278"/>
                <a:gd name="T42" fmla="*/ 0 w 278"/>
                <a:gd name="T43" fmla="*/ 139 h 278"/>
                <a:gd name="T44" fmla="*/ 138 w 278"/>
                <a:gd name="T45"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8" h="278">
                  <a:moveTo>
                    <a:pt x="126" y="27"/>
                  </a:moveTo>
                  <a:lnTo>
                    <a:pt x="126" y="152"/>
                  </a:lnTo>
                  <a:lnTo>
                    <a:pt x="250" y="152"/>
                  </a:lnTo>
                  <a:lnTo>
                    <a:pt x="250" y="152"/>
                  </a:lnTo>
                  <a:cubicBezTo>
                    <a:pt x="244" y="208"/>
                    <a:pt x="197" y="252"/>
                    <a:pt x="138" y="252"/>
                  </a:cubicBezTo>
                  <a:lnTo>
                    <a:pt x="138" y="252"/>
                  </a:lnTo>
                  <a:cubicBezTo>
                    <a:pt x="76" y="252"/>
                    <a:pt x="25" y="202"/>
                    <a:pt x="25" y="139"/>
                  </a:cubicBezTo>
                  <a:lnTo>
                    <a:pt x="25" y="139"/>
                  </a:lnTo>
                  <a:cubicBezTo>
                    <a:pt x="25" y="80"/>
                    <a:pt x="70" y="33"/>
                    <a:pt x="126" y="27"/>
                  </a:cubicBezTo>
                  <a:close/>
                  <a:moveTo>
                    <a:pt x="250" y="126"/>
                  </a:moveTo>
                  <a:lnTo>
                    <a:pt x="150" y="126"/>
                  </a:lnTo>
                  <a:lnTo>
                    <a:pt x="150" y="27"/>
                  </a:lnTo>
                  <a:lnTo>
                    <a:pt x="150" y="27"/>
                  </a:lnTo>
                  <a:cubicBezTo>
                    <a:pt x="204" y="33"/>
                    <a:pt x="244" y="74"/>
                    <a:pt x="250" y="126"/>
                  </a:cubicBezTo>
                  <a:close/>
                  <a:moveTo>
                    <a:pt x="138" y="277"/>
                  </a:moveTo>
                  <a:lnTo>
                    <a:pt x="138" y="277"/>
                  </a:lnTo>
                  <a:cubicBezTo>
                    <a:pt x="215" y="277"/>
                    <a:pt x="277" y="216"/>
                    <a:pt x="277" y="139"/>
                  </a:cubicBezTo>
                  <a:lnTo>
                    <a:pt x="277" y="139"/>
                  </a:lnTo>
                  <a:cubicBezTo>
                    <a:pt x="277" y="63"/>
                    <a:pt x="215" y="0"/>
                    <a:pt x="138" y="0"/>
                  </a:cubicBezTo>
                  <a:lnTo>
                    <a:pt x="138" y="0"/>
                  </a:lnTo>
                  <a:cubicBezTo>
                    <a:pt x="62" y="0"/>
                    <a:pt x="0" y="63"/>
                    <a:pt x="0" y="139"/>
                  </a:cubicBezTo>
                  <a:lnTo>
                    <a:pt x="0" y="139"/>
                  </a:lnTo>
                  <a:cubicBezTo>
                    <a:pt x="0" y="216"/>
                    <a:pt x="62" y="277"/>
                    <a:pt x="138" y="27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7197" dirty="0">
                <a:latin typeface="Open Sans Regular" charset="0"/>
              </a:endParaRPr>
            </a:p>
          </p:txBody>
        </p:sp>
      </p:grpSp>
      <p:sp>
        <p:nvSpPr>
          <p:cNvPr id="48" name="TextBox 47"/>
          <p:cNvSpPr txBox="1"/>
          <p:nvPr/>
        </p:nvSpPr>
        <p:spPr>
          <a:xfrm>
            <a:off x="12035736" y="7528683"/>
            <a:ext cx="7135287" cy="646331"/>
          </a:xfrm>
          <a:prstGeom prst="rect">
            <a:avLst/>
          </a:prstGeom>
          <a:noFill/>
        </p:spPr>
        <p:txBody>
          <a:bodyPr wrap="none" rtlCol="0" anchor="ctr" anchorCtr="0">
            <a:spAutoFit/>
          </a:bodyPr>
          <a:lstStyle/>
          <a:p>
            <a:r>
              <a:rPr lang="es-MX" b="1" dirty="0">
                <a:solidFill>
                  <a:schemeClr val="tx2"/>
                </a:solidFill>
                <a:latin typeface="Montserrat Bold" charset="0"/>
                <a:ea typeface="Montserrat Bold" charset="0"/>
                <a:cs typeface="Montserrat Bold" charset="0"/>
              </a:rPr>
              <a:t>Mercados Financieros Globales</a:t>
            </a:r>
          </a:p>
        </p:txBody>
      </p:sp>
      <p:sp>
        <p:nvSpPr>
          <p:cNvPr id="49" name="Subtitle 2"/>
          <p:cNvSpPr txBox="1">
            <a:spLocks/>
          </p:cNvSpPr>
          <p:nvPr/>
        </p:nvSpPr>
        <p:spPr>
          <a:xfrm>
            <a:off x="11925189" y="8179647"/>
            <a:ext cx="9609441" cy="242534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spcBef>
                <a:spcPts val="0"/>
              </a:spcBef>
            </a:pPr>
            <a:r>
              <a:rPr lang="es-MX" sz="2700" dirty="0">
                <a:solidFill>
                  <a:schemeClr val="tx1"/>
                </a:solidFill>
                <a:latin typeface="Montserrat Light" charset="0"/>
                <a:ea typeface="Montserrat Light" charset="0"/>
                <a:cs typeface="Montserrat Light" charset="0"/>
              </a:rPr>
              <a:t>2 velocidades</a:t>
            </a:r>
          </a:p>
          <a:p>
            <a:pPr algn="l">
              <a:lnSpc>
                <a:spcPts val="4300"/>
              </a:lnSpc>
              <a:spcBef>
                <a:spcPts val="0"/>
              </a:spcBef>
            </a:pPr>
            <a:r>
              <a:rPr lang="es-MX" sz="2700" dirty="0">
                <a:solidFill>
                  <a:schemeClr val="tx1"/>
                </a:solidFill>
                <a:latin typeface="Montserrat Light" charset="0"/>
                <a:ea typeface="Montserrat Light" charset="0"/>
                <a:cs typeface="Montserrat Light" charset="0"/>
              </a:rPr>
              <a:t>Por regiones</a:t>
            </a:r>
          </a:p>
          <a:p>
            <a:pPr algn="l">
              <a:lnSpc>
                <a:spcPts val="4300"/>
              </a:lnSpc>
              <a:spcBef>
                <a:spcPts val="0"/>
              </a:spcBef>
            </a:pPr>
            <a:r>
              <a:rPr lang="es-MX" sz="2700" dirty="0">
                <a:solidFill>
                  <a:schemeClr val="tx1"/>
                </a:solidFill>
                <a:latin typeface="Montserrat Light" charset="0"/>
                <a:ea typeface="Montserrat Light" charset="0"/>
                <a:cs typeface="Montserrat Light" charset="0"/>
              </a:rPr>
              <a:t>Efectos de los mercados financieros</a:t>
            </a:r>
          </a:p>
          <a:p>
            <a:pPr algn="l">
              <a:lnSpc>
                <a:spcPts val="4300"/>
              </a:lnSpc>
              <a:spcBef>
                <a:spcPts val="0"/>
              </a:spcBef>
            </a:pPr>
            <a:r>
              <a:rPr lang="es-MX" sz="2700" dirty="0">
                <a:solidFill>
                  <a:schemeClr val="tx1"/>
                </a:solidFill>
                <a:latin typeface="Montserrat Light" charset="0"/>
                <a:ea typeface="Montserrat Light" charset="0"/>
                <a:cs typeface="Montserrat Light" charset="0"/>
              </a:rPr>
              <a:t>Mercados financieros mundiales </a:t>
            </a:r>
          </a:p>
        </p:txBody>
      </p:sp>
      <p:sp>
        <p:nvSpPr>
          <p:cNvPr id="50" name="Oval 49"/>
          <p:cNvSpPr/>
          <p:nvPr/>
        </p:nvSpPr>
        <p:spPr>
          <a:xfrm>
            <a:off x="9969963" y="7753265"/>
            <a:ext cx="1601804" cy="16018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grpSp>
        <p:nvGrpSpPr>
          <p:cNvPr id="57" name="Group 38"/>
          <p:cNvGrpSpPr/>
          <p:nvPr/>
        </p:nvGrpSpPr>
        <p:grpSpPr>
          <a:xfrm>
            <a:off x="11227483" y="5069839"/>
            <a:ext cx="696091" cy="696091"/>
            <a:chOff x="3661569" y="4579937"/>
            <a:chExt cx="250825" cy="250825"/>
          </a:xfrm>
          <a:solidFill>
            <a:schemeClr val="bg1"/>
          </a:solidFill>
        </p:grpSpPr>
        <p:sp>
          <p:nvSpPr>
            <p:cNvPr id="58" name="Freeform 245"/>
            <p:cNvSpPr>
              <a:spLocks noChangeArrowheads="1"/>
            </p:cNvSpPr>
            <p:nvPr/>
          </p:nvSpPr>
          <p:spPr bwMode="auto">
            <a:xfrm>
              <a:off x="3661569" y="4579937"/>
              <a:ext cx="250825" cy="250825"/>
            </a:xfrm>
            <a:custGeom>
              <a:avLst/>
              <a:gdLst>
                <a:gd name="T0" fmla="*/ 651 w 698"/>
                <a:gd name="T1" fmla="*/ 504 h 698"/>
                <a:gd name="T2" fmla="*/ 46 w 698"/>
                <a:gd name="T3" fmla="*/ 504 h 698"/>
                <a:gd name="T4" fmla="*/ 46 w 698"/>
                <a:gd name="T5" fmla="*/ 67 h 698"/>
                <a:gd name="T6" fmla="*/ 651 w 698"/>
                <a:gd name="T7" fmla="*/ 67 h 698"/>
                <a:gd name="T8" fmla="*/ 651 w 698"/>
                <a:gd name="T9" fmla="*/ 504 h 698"/>
                <a:gd name="T10" fmla="*/ 34 w 698"/>
                <a:gd name="T11" fmla="*/ 26 h 698"/>
                <a:gd name="T12" fmla="*/ 663 w 698"/>
                <a:gd name="T13" fmla="*/ 26 h 698"/>
                <a:gd name="T14" fmla="*/ 663 w 698"/>
                <a:gd name="T15" fmla="*/ 26 h 698"/>
                <a:gd name="T16" fmla="*/ 671 w 698"/>
                <a:gd name="T17" fmla="*/ 34 h 698"/>
                <a:gd name="T18" fmla="*/ 671 w 698"/>
                <a:gd name="T19" fmla="*/ 34 h 698"/>
                <a:gd name="T20" fmla="*/ 663 w 698"/>
                <a:gd name="T21" fmla="*/ 42 h 698"/>
                <a:gd name="T22" fmla="*/ 34 w 698"/>
                <a:gd name="T23" fmla="*/ 42 h 698"/>
                <a:gd name="T24" fmla="*/ 34 w 698"/>
                <a:gd name="T25" fmla="*/ 42 h 698"/>
                <a:gd name="T26" fmla="*/ 25 w 698"/>
                <a:gd name="T27" fmla="*/ 34 h 698"/>
                <a:gd name="T28" fmla="*/ 25 w 698"/>
                <a:gd name="T29" fmla="*/ 34 h 698"/>
                <a:gd name="T30" fmla="*/ 34 w 698"/>
                <a:gd name="T31" fmla="*/ 26 h 698"/>
                <a:gd name="T32" fmla="*/ 663 w 698"/>
                <a:gd name="T33" fmla="*/ 0 h 698"/>
                <a:gd name="T34" fmla="*/ 34 w 698"/>
                <a:gd name="T35" fmla="*/ 0 h 698"/>
                <a:gd name="T36" fmla="*/ 34 w 698"/>
                <a:gd name="T37" fmla="*/ 0 h 698"/>
                <a:gd name="T38" fmla="*/ 0 w 698"/>
                <a:gd name="T39" fmla="*/ 34 h 698"/>
                <a:gd name="T40" fmla="*/ 0 w 698"/>
                <a:gd name="T41" fmla="*/ 34 h 698"/>
                <a:gd name="T42" fmla="*/ 21 w 698"/>
                <a:gd name="T43" fmla="*/ 65 h 698"/>
                <a:gd name="T44" fmla="*/ 21 w 698"/>
                <a:gd name="T45" fmla="*/ 517 h 698"/>
                <a:gd name="T46" fmla="*/ 21 w 698"/>
                <a:gd name="T47" fmla="*/ 517 h 698"/>
                <a:gd name="T48" fmla="*/ 34 w 698"/>
                <a:gd name="T49" fmla="*/ 530 h 698"/>
                <a:gd name="T50" fmla="*/ 336 w 698"/>
                <a:gd name="T51" fmla="*/ 530 h 698"/>
                <a:gd name="T52" fmla="*/ 336 w 698"/>
                <a:gd name="T53" fmla="*/ 592 h 698"/>
                <a:gd name="T54" fmla="*/ 134 w 698"/>
                <a:gd name="T55" fmla="*/ 673 h 698"/>
                <a:gd name="T56" fmla="*/ 134 w 698"/>
                <a:gd name="T57" fmla="*/ 673 h 698"/>
                <a:gd name="T58" fmla="*/ 127 w 698"/>
                <a:gd name="T59" fmla="*/ 689 h 698"/>
                <a:gd name="T60" fmla="*/ 127 w 698"/>
                <a:gd name="T61" fmla="*/ 689 h 698"/>
                <a:gd name="T62" fmla="*/ 139 w 698"/>
                <a:gd name="T63" fmla="*/ 697 h 698"/>
                <a:gd name="T64" fmla="*/ 139 w 698"/>
                <a:gd name="T65" fmla="*/ 697 h 698"/>
                <a:gd name="T66" fmla="*/ 143 w 698"/>
                <a:gd name="T67" fmla="*/ 696 h 698"/>
                <a:gd name="T68" fmla="*/ 349 w 698"/>
                <a:gd name="T69" fmla="*/ 614 h 698"/>
                <a:gd name="T70" fmla="*/ 553 w 698"/>
                <a:gd name="T71" fmla="*/ 696 h 698"/>
                <a:gd name="T72" fmla="*/ 553 w 698"/>
                <a:gd name="T73" fmla="*/ 696 h 698"/>
                <a:gd name="T74" fmla="*/ 558 w 698"/>
                <a:gd name="T75" fmla="*/ 697 h 698"/>
                <a:gd name="T76" fmla="*/ 558 w 698"/>
                <a:gd name="T77" fmla="*/ 697 h 698"/>
                <a:gd name="T78" fmla="*/ 570 w 698"/>
                <a:gd name="T79" fmla="*/ 689 h 698"/>
                <a:gd name="T80" fmla="*/ 570 w 698"/>
                <a:gd name="T81" fmla="*/ 689 h 698"/>
                <a:gd name="T82" fmla="*/ 563 w 698"/>
                <a:gd name="T83" fmla="*/ 673 h 698"/>
                <a:gd name="T84" fmla="*/ 360 w 698"/>
                <a:gd name="T85" fmla="*/ 592 h 698"/>
                <a:gd name="T86" fmla="*/ 360 w 698"/>
                <a:gd name="T87" fmla="*/ 530 h 698"/>
                <a:gd name="T88" fmla="*/ 663 w 698"/>
                <a:gd name="T89" fmla="*/ 530 h 698"/>
                <a:gd name="T90" fmla="*/ 663 w 698"/>
                <a:gd name="T91" fmla="*/ 530 h 698"/>
                <a:gd name="T92" fmla="*/ 676 w 698"/>
                <a:gd name="T93" fmla="*/ 517 h 698"/>
                <a:gd name="T94" fmla="*/ 676 w 698"/>
                <a:gd name="T95" fmla="*/ 65 h 698"/>
                <a:gd name="T96" fmla="*/ 676 w 698"/>
                <a:gd name="T97" fmla="*/ 65 h 698"/>
                <a:gd name="T98" fmla="*/ 697 w 698"/>
                <a:gd name="T99" fmla="*/ 34 h 698"/>
                <a:gd name="T100" fmla="*/ 697 w 698"/>
                <a:gd name="T101" fmla="*/ 34 h 698"/>
                <a:gd name="T102" fmla="*/ 663 w 698"/>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8" h="698">
                  <a:moveTo>
                    <a:pt x="651" y="504"/>
                  </a:moveTo>
                  <a:lnTo>
                    <a:pt x="46" y="504"/>
                  </a:lnTo>
                  <a:lnTo>
                    <a:pt x="46" y="67"/>
                  </a:lnTo>
                  <a:lnTo>
                    <a:pt x="651" y="67"/>
                  </a:lnTo>
                  <a:lnTo>
                    <a:pt x="651" y="504"/>
                  </a:lnTo>
                  <a:close/>
                  <a:moveTo>
                    <a:pt x="34" y="26"/>
                  </a:moveTo>
                  <a:lnTo>
                    <a:pt x="663" y="26"/>
                  </a:lnTo>
                  <a:lnTo>
                    <a:pt x="663" y="26"/>
                  </a:lnTo>
                  <a:cubicBezTo>
                    <a:pt x="668" y="26"/>
                    <a:pt x="671" y="29"/>
                    <a:pt x="671" y="34"/>
                  </a:cubicBezTo>
                  <a:lnTo>
                    <a:pt x="671" y="34"/>
                  </a:lnTo>
                  <a:cubicBezTo>
                    <a:pt x="671" y="39"/>
                    <a:pt x="668" y="42"/>
                    <a:pt x="663" y="42"/>
                  </a:cubicBezTo>
                  <a:lnTo>
                    <a:pt x="34" y="42"/>
                  </a:lnTo>
                  <a:lnTo>
                    <a:pt x="34" y="42"/>
                  </a:lnTo>
                  <a:cubicBezTo>
                    <a:pt x="29" y="42"/>
                    <a:pt x="25" y="39"/>
                    <a:pt x="25" y="34"/>
                  </a:cubicBezTo>
                  <a:lnTo>
                    <a:pt x="25" y="34"/>
                  </a:lnTo>
                  <a:cubicBezTo>
                    <a:pt x="25" y="29"/>
                    <a:pt x="29" y="26"/>
                    <a:pt x="34" y="26"/>
                  </a:cubicBezTo>
                  <a:close/>
                  <a:moveTo>
                    <a:pt x="663" y="0"/>
                  </a:moveTo>
                  <a:lnTo>
                    <a:pt x="34" y="0"/>
                  </a:lnTo>
                  <a:lnTo>
                    <a:pt x="34" y="0"/>
                  </a:lnTo>
                  <a:cubicBezTo>
                    <a:pt x="15" y="0"/>
                    <a:pt x="0" y="15"/>
                    <a:pt x="0" y="34"/>
                  </a:cubicBezTo>
                  <a:lnTo>
                    <a:pt x="0" y="34"/>
                  </a:lnTo>
                  <a:cubicBezTo>
                    <a:pt x="0" y="48"/>
                    <a:pt x="8" y="60"/>
                    <a:pt x="21" y="65"/>
                  </a:cubicBezTo>
                  <a:lnTo>
                    <a:pt x="21" y="517"/>
                  </a:lnTo>
                  <a:lnTo>
                    <a:pt x="21" y="517"/>
                  </a:lnTo>
                  <a:cubicBezTo>
                    <a:pt x="21" y="524"/>
                    <a:pt x="27" y="530"/>
                    <a:pt x="34" y="530"/>
                  </a:cubicBezTo>
                  <a:lnTo>
                    <a:pt x="336" y="530"/>
                  </a:lnTo>
                  <a:lnTo>
                    <a:pt x="336" y="592"/>
                  </a:lnTo>
                  <a:lnTo>
                    <a:pt x="134" y="673"/>
                  </a:lnTo>
                  <a:lnTo>
                    <a:pt x="134" y="673"/>
                  </a:lnTo>
                  <a:cubicBezTo>
                    <a:pt x="128" y="675"/>
                    <a:pt x="124" y="683"/>
                    <a:pt x="127" y="689"/>
                  </a:cubicBezTo>
                  <a:lnTo>
                    <a:pt x="127" y="689"/>
                  </a:lnTo>
                  <a:cubicBezTo>
                    <a:pt x="129" y="694"/>
                    <a:pt x="134" y="697"/>
                    <a:pt x="139" y="697"/>
                  </a:cubicBezTo>
                  <a:lnTo>
                    <a:pt x="139" y="697"/>
                  </a:lnTo>
                  <a:cubicBezTo>
                    <a:pt x="140" y="697"/>
                    <a:pt x="141" y="697"/>
                    <a:pt x="143" y="696"/>
                  </a:cubicBezTo>
                  <a:lnTo>
                    <a:pt x="349" y="614"/>
                  </a:lnTo>
                  <a:lnTo>
                    <a:pt x="553" y="696"/>
                  </a:lnTo>
                  <a:lnTo>
                    <a:pt x="553" y="696"/>
                  </a:lnTo>
                  <a:cubicBezTo>
                    <a:pt x="555" y="697"/>
                    <a:pt x="557" y="697"/>
                    <a:pt x="558" y="697"/>
                  </a:cubicBezTo>
                  <a:lnTo>
                    <a:pt x="558" y="697"/>
                  </a:lnTo>
                  <a:cubicBezTo>
                    <a:pt x="563" y="697"/>
                    <a:pt x="568" y="694"/>
                    <a:pt x="570" y="689"/>
                  </a:cubicBezTo>
                  <a:lnTo>
                    <a:pt x="570" y="689"/>
                  </a:lnTo>
                  <a:cubicBezTo>
                    <a:pt x="573" y="683"/>
                    <a:pt x="569" y="675"/>
                    <a:pt x="563" y="673"/>
                  </a:cubicBezTo>
                  <a:lnTo>
                    <a:pt x="360" y="592"/>
                  </a:lnTo>
                  <a:lnTo>
                    <a:pt x="360" y="530"/>
                  </a:lnTo>
                  <a:lnTo>
                    <a:pt x="663" y="530"/>
                  </a:lnTo>
                  <a:lnTo>
                    <a:pt x="663" y="530"/>
                  </a:lnTo>
                  <a:cubicBezTo>
                    <a:pt x="670" y="530"/>
                    <a:pt x="676" y="524"/>
                    <a:pt x="676" y="517"/>
                  </a:cubicBezTo>
                  <a:lnTo>
                    <a:pt x="676" y="65"/>
                  </a:lnTo>
                  <a:lnTo>
                    <a:pt x="676" y="65"/>
                  </a:lnTo>
                  <a:cubicBezTo>
                    <a:pt x="688" y="60"/>
                    <a:pt x="697" y="48"/>
                    <a:pt x="697" y="34"/>
                  </a:cubicBezTo>
                  <a:lnTo>
                    <a:pt x="697" y="34"/>
                  </a:lnTo>
                  <a:cubicBezTo>
                    <a:pt x="697" y="15"/>
                    <a:pt x="681" y="0"/>
                    <a:pt x="663" y="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7197" dirty="0">
                <a:latin typeface="Open Sans Regular" charset="0"/>
              </a:endParaRPr>
            </a:p>
          </p:txBody>
        </p:sp>
        <p:sp>
          <p:nvSpPr>
            <p:cNvPr id="59" name="Freeform 246"/>
            <p:cNvSpPr>
              <a:spLocks noChangeArrowheads="1"/>
            </p:cNvSpPr>
            <p:nvPr/>
          </p:nvSpPr>
          <p:spPr bwMode="auto">
            <a:xfrm>
              <a:off x="3736182" y="4632325"/>
              <a:ext cx="100012" cy="100012"/>
            </a:xfrm>
            <a:custGeom>
              <a:avLst/>
              <a:gdLst>
                <a:gd name="T0" fmla="*/ 126 w 278"/>
                <a:gd name="T1" fmla="*/ 27 h 278"/>
                <a:gd name="T2" fmla="*/ 126 w 278"/>
                <a:gd name="T3" fmla="*/ 152 h 278"/>
                <a:gd name="T4" fmla="*/ 250 w 278"/>
                <a:gd name="T5" fmla="*/ 152 h 278"/>
                <a:gd name="T6" fmla="*/ 250 w 278"/>
                <a:gd name="T7" fmla="*/ 152 h 278"/>
                <a:gd name="T8" fmla="*/ 138 w 278"/>
                <a:gd name="T9" fmla="*/ 252 h 278"/>
                <a:gd name="T10" fmla="*/ 138 w 278"/>
                <a:gd name="T11" fmla="*/ 252 h 278"/>
                <a:gd name="T12" fmla="*/ 25 w 278"/>
                <a:gd name="T13" fmla="*/ 139 h 278"/>
                <a:gd name="T14" fmla="*/ 25 w 278"/>
                <a:gd name="T15" fmla="*/ 139 h 278"/>
                <a:gd name="T16" fmla="*/ 126 w 278"/>
                <a:gd name="T17" fmla="*/ 27 h 278"/>
                <a:gd name="T18" fmla="*/ 250 w 278"/>
                <a:gd name="T19" fmla="*/ 126 h 278"/>
                <a:gd name="T20" fmla="*/ 150 w 278"/>
                <a:gd name="T21" fmla="*/ 126 h 278"/>
                <a:gd name="T22" fmla="*/ 150 w 278"/>
                <a:gd name="T23" fmla="*/ 27 h 278"/>
                <a:gd name="T24" fmla="*/ 150 w 278"/>
                <a:gd name="T25" fmla="*/ 27 h 278"/>
                <a:gd name="T26" fmla="*/ 250 w 278"/>
                <a:gd name="T27" fmla="*/ 126 h 278"/>
                <a:gd name="T28" fmla="*/ 138 w 278"/>
                <a:gd name="T29" fmla="*/ 277 h 278"/>
                <a:gd name="T30" fmla="*/ 138 w 278"/>
                <a:gd name="T31" fmla="*/ 277 h 278"/>
                <a:gd name="T32" fmla="*/ 277 w 278"/>
                <a:gd name="T33" fmla="*/ 139 h 278"/>
                <a:gd name="T34" fmla="*/ 277 w 278"/>
                <a:gd name="T35" fmla="*/ 139 h 278"/>
                <a:gd name="T36" fmla="*/ 138 w 278"/>
                <a:gd name="T37" fmla="*/ 0 h 278"/>
                <a:gd name="T38" fmla="*/ 138 w 278"/>
                <a:gd name="T39" fmla="*/ 0 h 278"/>
                <a:gd name="T40" fmla="*/ 0 w 278"/>
                <a:gd name="T41" fmla="*/ 139 h 278"/>
                <a:gd name="T42" fmla="*/ 0 w 278"/>
                <a:gd name="T43" fmla="*/ 139 h 278"/>
                <a:gd name="T44" fmla="*/ 138 w 278"/>
                <a:gd name="T45"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8" h="278">
                  <a:moveTo>
                    <a:pt x="126" y="27"/>
                  </a:moveTo>
                  <a:lnTo>
                    <a:pt x="126" y="152"/>
                  </a:lnTo>
                  <a:lnTo>
                    <a:pt x="250" y="152"/>
                  </a:lnTo>
                  <a:lnTo>
                    <a:pt x="250" y="152"/>
                  </a:lnTo>
                  <a:cubicBezTo>
                    <a:pt x="244" y="208"/>
                    <a:pt x="197" y="252"/>
                    <a:pt x="138" y="252"/>
                  </a:cubicBezTo>
                  <a:lnTo>
                    <a:pt x="138" y="252"/>
                  </a:lnTo>
                  <a:cubicBezTo>
                    <a:pt x="76" y="252"/>
                    <a:pt x="25" y="202"/>
                    <a:pt x="25" y="139"/>
                  </a:cubicBezTo>
                  <a:lnTo>
                    <a:pt x="25" y="139"/>
                  </a:lnTo>
                  <a:cubicBezTo>
                    <a:pt x="25" y="80"/>
                    <a:pt x="70" y="33"/>
                    <a:pt x="126" y="27"/>
                  </a:cubicBezTo>
                  <a:close/>
                  <a:moveTo>
                    <a:pt x="250" y="126"/>
                  </a:moveTo>
                  <a:lnTo>
                    <a:pt x="150" y="126"/>
                  </a:lnTo>
                  <a:lnTo>
                    <a:pt x="150" y="27"/>
                  </a:lnTo>
                  <a:lnTo>
                    <a:pt x="150" y="27"/>
                  </a:lnTo>
                  <a:cubicBezTo>
                    <a:pt x="204" y="33"/>
                    <a:pt x="244" y="74"/>
                    <a:pt x="250" y="126"/>
                  </a:cubicBezTo>
                  <a:close/>
                  <a:moveTo>
                    <a:pt x="138" y="277"/>
                  </a:moveTo>
                  <a:lnTo>
                    <a:pt x="138" y="277"/>
                  </a:lnTo>
                  <a:cubicBezTo>
                    <a:pt x="215" y="277"/>
                    <a:pt x="277" y="216"/>
                    <a:pt x="277" y="139"/>
                  </a:cubicBezTo>
                  <a:lnTo>
                    <a:pt x="277" y="139"/>
                  </a:lnTo>
                  <a:cubicBezTo>
                    <a:pt x="277" y="63"/>
                    <a:pt x="215" y="0"/>
                    <a:pt x="138" y="0"/>
                  </a:cubicBezTo>
                  <a:lnTo>
                    <a:pt x="138" y="0"/>
                  </a:lnTo>
                  <a:cubicBezTo>
                    <a:pt x="62" y="0"/>
                    <a:pt x="0" y="63"/>
                    <a:pt x="0" y="139"/>
                  </a:cubicBezTo>
                  <a:lnTo>
                    <a:pt x="0" y="139"/>
                  </a:lnTo>
                  <a:cubicBezTo>
                    <a:pt x="0" y="216"/>
                    <a:pt x="62" y="277"/>
                    <a:pt x="138" y="27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7197" dirty="0">
                <a:latin typeface="Open Sans Regular" charset="0"/>
              </a:endParaRPr>
            </a:p>
          </p:txBody>
        </p:sp>
      </p:grpSp>
      <p:grpSp>
        <p:nvGrpSpPr>
          <p:cNvPr id="60" name="Group 38"/>
          <p:cNvGrpSpPr/>
          <p:nvPr/>
        </p:nvGrpSpPr>
        <p:grpSpPr>
          <a:xfrm>
            <a:off x="10423377" y="8220734"/>
            <a:ext cx="696091" cy="696091"/>
            <a:chOff x="3661569" y="4579937"/>
            <a:chExt cx="250825" cy="250825"/>
          </a:xfrm>
          <a:solidFill>
            <a:schemeClr val="bg1"/>
          </a:solidFill>
        </p:grpSpPr>
        <p:sp>
          <p:nvSpPr>
            <p:cNvPr id="61" name="Freeform 245"/>
            <p:cNvSpPr>
              <a:spLocks noChangeArrowheads="1"/>
            </p:cNvSpPr>
            <p:nvPr/>
          </p:nvSpPr>
          <p:spPr bwMode="auto">
            <a:xfrm>
              <a:off x="3661569" y="4579937"/>
              <a:ext cx="250825" cy="250825"/>
            </a:xfrm>
            <a:custGeom>
              <a:avLst/>
              <a:gdLst>
                <a:gd name="T0" fmla="*/ 651 w 698"/>
                <a:gd name="T1" fmla="*/ 504 h 698"/>
                <a:gd name="T2" fmla="*/ 46 w 698"/>
                <a:gd name="T3" fmla="*/ 504 h 698"/>
                <a:gd name="T4" fmla="*/ 46 w 698"/>
                <a:gd name="T5" fmla="*/ 67 h 698"/>
                <a:gd name="T6" fmla="*/ 651 w 698"/>
                <a:gd name="T7" fmla="*/ 67 h 698"/>
                <a:gd name="T8" fmla="*/ 651 w 698"/>
                <a:gd name="T9" fmla="*/ 504 h 698"/>
                <a:gd name="T10" fmla="*/ 34 w 698"/>
                <a:gd name="T11" fmla="*/ 26 h 698"/>
                <a:gd name="T12" fmla="*/ 663 w 698"/>
                <a:gd name="T13" fmla="*/ 26 h 698"/>
                <a:gd name="T14" fmla="*/ 663 w 698"/>
                <a:gd name="T15" fmla="*/ 26 h 698"/>
                <a:gd name="T16" fmla="*/ 671 w 698"/>
                <a:gd name="T17" fmla="*/ 34 h 698"/>
                <a:gd name="T18" fmla="*/ 671 w 698"/>
                <a:gd name="T19" fmla="*/ 34 h 698"/>
                <a:gd name="T20" fmla="*/ 663 w 698"/>
                <a:gd name="T21" fmla="*/ 42 h 698"/>
                <a:gd name="T22" fmla="*/ 34 w 698"/>
                <a:gd name="T23" fmla="*/ 42 h 698"/>
                <a:gd name="T24" fmla="*/ 34 w 698"/>
                <a:gd name="T25" fmla="*/ 42 h 698"/>
                <a:gd name="T26" fmla="*/ 25 w 698"/>
                <a:gd name="T27" fmla="*/ 34 h 698"/>
                <a:gd name="T28" fmla="*/ 25 w 698"/>
                <a:gd name="T29" fmla="*/ 34 h 698"/>
                <a:gd name="T30" fmla="*/ 34 w 698"/>
                <a:gd name="T31" fmla="*/ 26 h 698"/>
                <a:gd name="T32" fmla="*/ 663 w 698"/>
                <a:gd name="T33" fmla="*/ 0 h 698"/>
                <a:gd name="T34" fmla="*/ 34 w 698"/>
                <a:gd name="T35" fmla="*/ 0 h 698"/>
                <a:gd name="T36" fmla="*/ 34 w 698"/>
                <a:gd name="T37" fmla="*/ 0 h 698"/>
                <a:gd name="T38" fmla="*/ 0 w 698"/>
                <a:gd name="T39" fmla="*/ 34 h 698"/>
                <a:gd name="T40" fmla="*/ 0 w 698"/>
                <a:gd name="T41" fmla="*/ 34 h 698"/>
                <a:gd name="T42" fmla="*/ 21 w 698"/>
                <a:gd name="T43" fmla="*/ 65 h 698"/>
                <a:gd name="T44" fmla="*/ 21 w 698"/>
                <a:gd name="T45" fmla="*/ 517 h 698"/>
                <a:gd name="T46" fmla="*/ 21 w 698"/>
                <a:gd name="T47" fmla="*/ 517 h 698"/>
                <a:gd name="T48" fmla="*/ 34 w 698"/>
                <a:gd name="T49" fmla="*/ 530 h 698"/>
                <a:gd name="T50" fmla="*/ 336 w 698"/>
                <a:gd name="T51" fmla="*/ 530 h 698"/>
                <a:gd name="T52" fmla="*/ 336 w 698"/>
                <a:gd name="T53" fmla="*/ 592 h 698"/>
                <a:gd name="T54" fmla="*/ 134 w 698"/>
                <a:gd name="T55" fmla="*/ 673 h 698"/>
                <a:gd name="T56" fmla="*/ 134 w 698"/>
                <a:gd name="T57" fmla="*/ 673 h 698"/>
                <a:gd name="T58" fmla="*/ 127 w 698"/>
                <a:gd name="T59" fmla="*/ 689 h 698"/>
                <a:gd name="T60" fmla="*/ 127 w 698"/>
                <a:gd name="T61" fmla="*/ 689 h 698"/>
                <a:gd name="T62" fmla="*/ 139 w 698"/>
                <a:gd name="T63" fmla="*/ 697 h 698"/>
                <a:gd name="T64" fmla="*/ 139 w 698"/>
                <a:gd name="T65" fmla="*/ 697 h 698"/>
                <a:gd name="T66" fmla="*/ 143 w 698"/>
                <a:gd name="T67" fmla="*/ 696 h 698"/>
                <a:gd name="T68" fmla="*/ 349 w 698"/>
                <a:gd name="T69" fmla="*/ 614 h 698"/>
                <a:gd name="T70" fmla="*/ 553 w 698"/>
                <a:gd name="T71" fmla="*/ 696 h 698"/>
                <a:gd name="T72" fmla="*/ 553 w 698"/>
                <a:gd name="T73" fmla="*/ 696 h 698"/>
                <a:gd name="T74" fmla="*/ 558 w 698"/>
                <a:gd name="T75" fmla="*/ 697 h 698"/>
                <a:gd name="T76" fmla="*/ 558 w 698"/>
                <a:gd name="T77" fmla="*/ 697 h 698"/>
                <a:gd name="T78" fmla="*/ 570 w 698"/>
                <a:gd name="T79" fmla="*/ 689 h 698"/>
                <a:gd name="T80" fmla="*/ 570 w 698"/>
                <a:gd name="T81" fmla="*/ 689 h 698"/>
                <a:gd name="T82" fmla="*/ 563 w 698"/>
                <a:gd name="T83" fmla="*/ 673 h 698"/>
                <a:gd name="T84" fmla="*/ 360 w 698"/>
                <a:gd name="T85" fmla="*/ 592 h 698"/>
                <a:gd name="T86" fmla="*/ 360 w 698"/>
                <a:gd name="T87" fmla="*/ 530 h 698"/>
                <a:gd name="T88" fmla="*/ 663 w 698"/>
                <a:gd name="T89" fmla="*/ 530 h 698"/>
                <a:gd name="T90" fmla="*/ 663 w 698"/>
                <a:gd name="T91" fmla="*/ 530 h 698"/>
                <a:gd name="T92" fmla="*/ 676 w 698"/>
                <a:gd name="T93" fmla="*/ 517 h 698"/>
                <a:gd name="T94" fmla="*/ 676 w 698"/>
                <a:gd name="T95" fmla="*/ 65 h 698"/>
                <a:gd name="T96" fmla="*/ 676 w 698"/>
                <a:gd name="T97" fmla="*/ 65 h 698"/>
                <a:gd name="T98" fmla="*/ 697 w 698"/>
                <a:gd name="T99" fmla="*/ 34 h 698"/>
                <a:gd name="T100" fmla="*/ 697 w 698"/>
                <a:gd name="T101" fmla="*/ 34 h 698"/>
                <a:gd name="T102" fmla="*/ 663 w 698"/>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8" h="698">
                  <a:moveTo>
                    <a:pt x="651" y="504"/>
                  </a:moveTo>
                  <a:lnTo>
                    <a:pt x="46" y="504"/>
                  </a:lnTo>
                  <a:lnTo>
                    <a:pt x="46" y="67"/>
                  </a:lnTo>
                  <a:lnTo>
                    <a:pt x="651" y="67"/>
                  </a:lnTo>
                  <a:lnTo>
                    <a:pt x="651" y="504"/>
                  </a:lnTo>
                  <a:close/>
                  <a:moveTo>
                    <a:pt x="34" y="26"/>
                  </a:moveTo>
                  <a:lnTo>
                    <a:pt x="663" y="26"/>
                  </a:lnTo>
                  <a:lnTo>
                    <a:pt x="663" y="26"/>
                  </a:lnTo>
                  <a:cubicBezTo>
                    <a:pt x="668" y="26"/>
                    <a:pt x="671" y="29"/>
                    <a:pt x="671" y="34"/>
                  </a:cubicBezTo>
                  <a:lnTo>
                    <a:pt x="671" y="34"/>
                  </a:lnTo>
                  <a:cubicBezTo>
                    <a:pt x="671" y="39"/>
                    <a:pt x="668" y="42"/>
                    <a:pt x="663" y="42"/>
                  </a:cubicBezTo>
                  <a:lnTo>
                    <a:pt x="34" y="42"/>
                  </a:lnTo>
                  <a:lnTo>
                    <a:pt x="34" y="42"/>
                  </a:lnTo>
                  <a:cubicBezTo>
                    <a:pt x="29" y="42"/>
                    <a:pt x="25" y="39"/>
                    <a:pt x="25" y="34"/>
                  </a:cubicBezTo>
                  <a:lnTo>
                    <a:pt x="25" y="34"/>
                  </a:lnTo>
                  <a:cubicBezTo>
                    <a:pt x="25" y="29"/>
                    <a:pt x="29" y="26"/>
                    <a:pt x="34" y="26"/>
                  </a:cubicBezTo>
                  <a:close/>
                  <a:moveTo>
                    <a:pt x="663" y="0"/>
                  </a:moveTo>
                  <a:lnTo>
                    <a:pt x="34" y="0"/>
                  </a:lnTo>
                  <a:lnTo>
                    <a:pt x="34" y="0"/>
                  </a:lnTo>
                  <a:cubicBezTo>
                    <a:pt x="15" y="0"/>
                    <a:pt x="0" y="15"/>
                    <a:pt x="0" y="34"/>
                  </a:cubicBezTo>
                  <a:lnTo>
                    <a:pt x="0" y="34"/>
                  </a:lnTo>
                  <a:cubicBezTo>
                    <a:pt x="0" y="48"/>
                    <a:pt x="8" y="60"/>
                    <a:pt x="21" y="65"/>
                  </a:cubicBezTo>
                  <a:lnTo>
                    <a:pt x="21" y="517"/>
                  </a:lnTo>
                  <a:lnTo>
                    <a:pt x="21" y="517"/>
                  </a:lnTo>
                  <a:cubicBezTo>
                    <a:pt x="21" y="524"/>
                    <a:pt x="27" y="530"/>
                    <a:pt x="34" y="530"/>
                  </a:cubicBezTo>
                  <a:lnTo>
                    <a:pt x="336" y="530"/>
                  </a:lnTo>
                  <a:lnTo>
                    <a:pt x="336" y="592"/>
                  </a:lnTo>
                  <a:lnTo>
                    <a:pt x="134" y="673"/>
                  </a:lnTo>
                  <a:lnTo>
                    <a:pt x="134" y="673"/>
                  </a:lnTo>
                  <a:cubicBezTo>
                    <a:pt x="128" y="675"/>
                    <a:pt x="124" y="683"/>
                    <a:pt x="127" y="689"/>
                  </a:cubicBezTo>
                  <a:lnTo>
                    <a:pt x="127" y="689"/>
                  </a:lnTo>
                  <a:cubicBezTo>
                    <a:pt x="129" y="694"/>
                    <a:pt x="134" y="697"/>
                    <a:pt x="139" y="697"/>
                  </a:cubicBezTo>
                  <a:lnTo>
                    <a:pt x="139" y="697"/>
                  </a:lnTo>
                  <a:cubicBezTo>
                    <a:pt x="140" y="697"/>
                    <a:pt x="141" y="697"/>
                    <a:pt x="143" y="696"/>
                  </a:cubicBezTo>
                  <a:lnTo>
                    <a:pt x="349" y="614"/>
                  </a:lnTo>
                  <a:lnTo>
                    <a:pt x="553" y="696"/>
                  </a:lnTo>
                  <a:lnTo>
                    <a:pt x="553" y="696"/>
                  </a:lnTo>
                  <a:cubicBezTo>
                    <a:pt x="555" y="697"/>
                    <a:pt x="557" y="697"/>
                    <a:pt x="558" y="697"/>
                  </a:cubicBezTo>
                  <a:lnTo>
                    <a:pt x="558" y="697"/>
                  </a:lnTo>
                  <a:cubicBezTo>
                    <a:pt x="563" y="697"/>
                    <a:pt x="568" y="694"/>
                    <a:pt x="570" y="689"/>
                  </a:cubicBezTo>
                  <a:lnTo>
                    <a:pt x="570" y="689"/>
                  </a:lnTo>
                  <a:cubicBezTo>
                    <a:pt x="573" y="683"/>
                    <a:pt x="569" y="675"/>
                    <a:pt x="563" y="673"/>
                  </a:cubicBezTo>
                  <a:lnTo>
                    <a:pt x="360" y="592"/>
                  </a:lnTo>
                  <a:lnTo>
                    <a:pt x="360" y="530"/>
                  </a:lnTo>
                  <a:lnTo>
                    <a:pt x="663" y="530"/>
                  </a:lnTo>
                  <a:lnTo>
                    <a:pt x="663" y="530"/>
                  </a:lnTo>
                  <a:cubicBezTo>
                    <a:pt x="670" y="530"/>
                    <a:pt x="676" y="524"/>
                    <a:pt x="676" y="517"/>
                  </a:cubicBezTo>
                  <a:lnTo>
                    <a:pt x="676" y="65"/>
                  </a:lnTo>
                  <a:lnTo>
                    <a:pt x="676" y="65"/>
                  </a:lnTo>
                  <a:cubicBezTo>
                    <a:pt x="688" y="60"/>
                    <a:pt x="697" y="48"/>
                    <a:pt x="697" y="34"/>
                  </a:cubicBezTo>
                  <a:lnTo>
                    <a:pt x="697" y="34"/>
                  </a:lnTo>
                  <a:cubicBezTo>
                    <a:pt x="697" y="15"/>
                    <a:pt x="681" y="0"/>
                    <a:pt x="663" y="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7197" dirty="0">
                <a:latin typeface="Open Sans Regular" charset="0"/>
              </a:endParaRPr>
            </a:p>
          </p:txBody>
        </p:sp>
        <p:sp>
          <p:nvSpPr>
            <p:cNvPr id="62" name="Freeform 246"/>
            <p:cNvSpPr>
              <a:spLocks noChangeArrowheads="1"/>
            </p:cNvSpPr>
            <p:nvPr/>
          </p:nvSpPr>
          <p:spPr bwMode="auto">
            <a:xfrm>
              <a:off x="3736182" y="4632325"/>
              <a:ext cx="100012" cy="100012"/>
            </a:xfrm>
            <a:custGeom>
              <a:avLst/>
              <a:gdLst>
                <a:gd name="T0" fmla="*/ 126 w 278"/>
                <a:gd name="T1" fmla="*/ 27 h 278"/>
                <a:gd name="T2" fmla="*/ 126 w 278"/>
                <a:gd name="T3" fmla="*/ 152 h 278"/>
                <a:gd name="T4" fmla="*/ 250 w 278"/>
                <a:gd name="T5" fmla="*/ 152 h 278"/>
                <a:gd name="T6" fmla="*/ 250 w 278"/>
                <a:gd name="T7" fmla="*/ 152 h 278"/>
                <a:gd name="T8" fmla="*/ 138 w 278"/>
                <a:gd name="T9" fmla="*/ 252 h 278"/>
                <a:gd name="T10" fmla="*/ 138 w 278"/>
                <a:gd name="T11" fmla="*/ 252 h 278"/>
                <a:gd name="T12" fmla="*/ 25 w 278"/>
                <a:gd name="T13" fmla="*/ 139 h 278"/>
                <a:gd name="T14" fmla="*/ 25 w 278"/>
                <a:gd name="T15" fmla="*/ 139 h 278"/>
                <a:gd name="T16" fmla="*/ 126 w 278"/>
                <a:gd name="T17" fmla="*/ 27 h 278"/>
                <a:gd name="T18" fmla="*/ 250 w 278"/>
                <a:gd name="T19" fmla="*/ 126 h 278"/>
                <a:gd name="T20" fmla="*/ 150 w 278"/>
                <a:gd name="T21" fmla="*/ 126 h 278"/>
                <a:gd name="T22" fmla="*/ 150 w 278"/>
                <a:gd name="T23" fmla="*/ 27 h 278"/>
                <a:gd name="T24" fmla="*/ 150 w 278"/>
                <a:gd name="T25" fmla="*/ 27 h 278"/>
                <a:gd name="T26" fmla="*/ 250 w 278"/>
                <a:gd name="T27" fmla="*/ 126 h 278"/>
                <a:gd name="T28" fmla="*/ 138 w 278"/>
                <a:gd name="T29" fmla="*/ 277 h 278"/>
                <a:gd name="T30" fmla="*/ 138 w 278"/>
                <a:gd name="T31" fmla="*/ 277 h 278"/>
                <a:gd name="T32" fmla="*/ 277 w 278"/>
                <a:gd name="T33" fmla="*/ 139 h 278"/>
                <a:gd name="T34" fmla="*/ 277 w 278"/>
                <a:gd name="T35" fmla="*/ 139 h 278"/>
                <a:gd name="T36" fmla="*/ 138 w 278"/>
                <a:gd name="T37" fmla="*/ 0 h 278"/>
                <a:gd name="T38" fmla="*/ 138 w 278"/>
                <a:gd name="T39" fmla="*/ 0 h 278"/>
                <a:gd name="T40" fmla="*/ 0 w 278"/>
                <a:gd name="T41" fmla="*/ 139 h 278"/>
                <a:gd name="T42" fmla="*/ 0 w 278"/>
                <a:gd name="T43" fmla="*/ 139 h 278"/>
                <a:gd name="T44" fmla="*/ 138 w 278"/>
                <a:gd name="T45"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8" h="278">
                  <a:moveTo>
                    <a:pt x="126" y="27"/>
                  </a:moveTo>
                  <a:lnTo>
                    <a:pt x="126" y="152"/>
                  </a:lnTo>
                  <a:lnTo>
                    <a:pt x="250" y="152"/>
                  </a:lnTo>
                  <a:lnTo>
                    <a:pt x="250" y="152"/>
                  </a:lnTo>
                  <a:cubicBezTo>
                    <a:pt x="244" y="208"/>
                    <a:pt x="197" y="252"/>
                    <a:pt x="138" y="252"/>
                  </a:cubicBezTo>
                  <a:lnTo>
                    <a:pt x="138" y="252"/>
                  </a:lnTo>
                  <a:cubicBezTo>
                    <a:pt x="76" y="252"/>
                    <a:pt x="25" y="202"/>
                    <a:pt x="25" y="139"/>
                  </a:cubicBezTo>
                  <a:lnTo>
                    <a:pt x="25" y="139"/>
                  </a:lnTo>
                  <a:cubicBezTo>
                    <a:pt x="25" y="80"/>
                    <a:pt x="70" y="33"/>
                    <a:pt x="126" y="27"/>
                  </a:cubicBezTo>
                  <a:close/>
                  <a:moveTo>
                    <a:pt x="250" y="126"/>
                  </a:moveTo>
                  <a:lnTo>
                    <a:pt x="150" y="126"/>
                  </a:lnTo>
                  <a:lnTo>
                    <a:pt x="150" y="27"/>
                  </a:lnTo>
                  <a:lnTo>
                    <a:pt x="150" y="27"/>
                  </a:lnTo>
                  <a:cubicBezTo>
                    <a:pt x="204" y="33"/>
                    <a:pt x="244" y="74"/>
                    <a:pt x="250" y="126"/>
                  </a:cubicBezTo>
                  <a:close/>
                  <a:moveTo>
                    <a:pt x="138" y="277"/>
                  </a:moveTo>
                  <a:lnTo>
                    <a:pt x="138" y="277"/>
                  </a:lnTo>
                  <a:cubicBezTo>
                    <a:pt x="215" y="277"/>
                    <a:pt x="277" y="216"/>
                    <a:pt x="277" y="139"/>
                  </a:cubicBezTo>
                  <a:lnTo>
                    <a:pt x="277" y="139"/>
                  </a:lnTo>
                  <a:cubicBezTo>
                    <a:pt x="277" y="63"/>
                    <a:pt x="215" y="0"/>
                    <a:pt x="138" y="0"/>
                  </a:cubicBezTo>
                  <a:lnTo>
                    <a:pt x="138" y="0"/>
                  </a:lnTo>
                  <a:cubicBezTo>
                    <a:pt x="62" y="0"/>
                    <a:pt x="0" y="63"/>
                    <a:pt x="0" y="139"/>
                  </a:cubicBezTo>
                  <a:lnTo>
                    <a:pt x="0" y="139"/>
                  </a:lnTo>
                  <a:cubicBezTo>
                    <a:pt x="0" y="216"/>
                    <a:pt x="62" y="277"/>
                    <a:pt x="138" y="27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7197" dirty="0">
                <a:latin typeface="Open Sans Regular" charset="0"/>
              </a:endParaRPr>
            </a:p>
          </p:txBody>
        </p:sp>
      </p:grpSp>
      <p:grpSp>
        <p:nvGrpSpPr>
          <p:cNvPr id="63" name="Group 38"/>
          <p:cNvGrpSpPr/>
          <p:nvPr/>
        </p:nvGrpSpPr>
        <p:grpSpPr>
          <a:xfrm>
            <a:off x="9740969" y="11234838"/>
            <a:ext cx="696091" cy="696091"/>
            <a:chOff x="3661569" y="4579937"/>
            <a:chExt cx="250825" cy="250825"/>
          </a:xfrm>
          <a:solidFill>
            <a:schemeClr val="bg1"/>
          </a:solidFill>
        </p:grpSpPr>
        <p:sp>
          <p:nvSpPr>
            <p:cNvPr id="64" name="Freeform 245"/>
            <p:cNvSpPr>
              <a:spLocks noChangeArrowheads="1"/>
            </p:cNvSpPr>
            <p:nvPr/>
          </p:nvSpPr>
          <p:spPr bwMode="auto">
            <a:xfrm>
              <a:off x="3661569" y="4579937"/>
              <a:ext cx="250825" cy="250825"/>
            </a:xfrm>
            <a:custGeom>
              <a:avLst/>
              <a:gdLst>
                <a:gd name="T0" fmla="*/ 651 w 698"/>
                <a:gd name="T1" fmla="*/ 504 h 698"/>
                <a:gd name="T2" fmla="*/ 46 w 698"/>
                <a:gd name="T3" fmla="*/ 504 h 698"/>
                <a:gd name="T4" fmla="*/ 46 w 698"/>
                <a:gd name="T5" fmla="*/ 67 h 698"/>
                <a:gd name="T6" fmla="*/ 651 w 698"/>
                <a:gd name="T7" fmla="*/ 67 h 698"/>
                <a:gd name="T8" fmla="*/ 651 w 698"/>
                <a:gd name="T9" fmla="*/ 504 h 698"/>
                <a:gd name="T10" fmla="*/ 34 w 698"/>
                <a:gd name="T11" fmla="*/ 26 h 698"/>
                <a:gd name="T12" fmla="*/ 663 w 698"/>
                <a:gd name="T13" fmla="*/ 26 h 698"/>
                <a:gd name="T14" fmla="*/ 663 w 698"/>
                <a:gd name="T15" fmla="*/ 26 h 698"/>
                <a:gd name="T16" fmla="*/ 671 w 698"/>
                <a:gd name="T17" fmla="*/ 34 h 698"/>
                <a:gd name="T18" fmla="*/ 671 w 698"/>
                <a:gd name="T19" fmla="*/ 34 h 698"/>
                <a:gd name="T20" fmla="*/ 663 w 698"/>
                <a:gd name="T21" fmla="*/ 42 h 698"/>
                <a:gd name="T22" fmla="*/ 34 w 698"/>
                <a:gd name="T23" fmla="*/ 42 h 698"/>
                <a:gd name="T24" fmla="*/ 34 w 698"/>
                <a:gd name="T25" fmla="*/ 42 h 698"/>
                <a:gd name="T26" fmla="*/ 25 w 698"/>
                <a:gd name="T27" fmla="*/ 34 h 698"/>
                <a:gd name="T28" fmla="*/ 25 w 698"/>
                <a:gd name="T29" fmla="*/ 34 h 698"/>
                <a:gd name="T30" fmla="*/ 34 w 698"/>
                <a:gd name="T31" fmla="*/ 26 h 698"/>
                <a:gd name="T32" fmla="*/ 663 w 698"/>
                <a:gd name="T33" fmla="*/ 0 h 698"/>
                <a:gd name="T34" fmla="*/ 34 w 698"/>
                <a:gd name="T35" fmla="*/ 0 h 698"/>
                <a:gd name="T36" fmla="*/ 34 w 698"/>
                <a:gd name="T37" fmla="*/ 0 h 698"/>
                <a:gd name="T38" fmla="*/ 0 w 698"/>
                <a:gd name="T39" fmla="*/ 34 h 698"/>
                <a:gd name="T40" fmla="*/ 0 w 698"/>
                <a:gd name="T41" fmla="*/ 34 h 698"/>
                <a:gd name="T42" fmla="*/ 21 w 698"/>
                <a:gd name="T43" fmla="*/ 65 h 698"/>
                <a:gd name="T44" fmla="*/ 21 w 698"/>
                <a:gd name="T45" fmla="*/ 517 h 698"/>
                <a:gd name="T46" fmla="*/ 21 w 698"/>
                <a:gd name="T47" fmla="*/ 517 h 698"/>
                <a:gd name="T48" fmla="*/ 34 w 698"/>
                <a:gd name="T49" fmla="*/ 530 h 698"/>
                <a:gd name="T50" fmla="*/ 336 w 698"/>
                <a:gd name="T51" fmla="*/ 530 h 698"/>
                <a:gd name="T52" fmla="*/ 336 w 698"/>
                <a:gd name="T53" fmla="*/ 592 h 698"/>
                <a:gd name="T54" fmla="*/ 134 w 698"/>
                <a:gd name="T55" fmla="*/ 673 h 698"/>
                <a:gd name="T56" fmla="*/ 134 w 698"/>
                <a:gd name="T57" fmla="*/ 673 h 698"/>
                <a:gd name="T58" fmla="*/ 127 w 698"/>
                <a:gd name="T59" fmla="*/ 689 h 698"/>
                <a:gd name="T60" fmla="*/ 127 w 698"/>
                <a:gd name="T61" fmla="*/ 689 h 698"/>
                <a:gd name="T62" fmla="*/ 139 w 698"/>
                <a:gd name="T63" fmla="*/ 697 h 698"/>
                <a:gd name="T64" fmla="*/ 139 w 698"/>
                <a:gd name="T65" fmla="*/ 697 h 698"/>
                <a:gd name="T66" fmla="*/ 143 w 698"/>
                <a:gd name="T67" fmla="*/ 696 h 698"/>
                <a:gd name="T68" fmla="*/ 349 w 698"/>
                <a:gd name="T69" fmla="*/ 614 h 698"/>
                <a:gd name="T70" fmla="*/ 553 w 698"/>
                <a:gd name="T71" fmla="*/ 696 h 698"/>
                <a:gd name="T72" fmla="*/ 553 w 698"/>
                <a:gd name="T73" fmla="*/ 696 h 698"/>
                <a:gd name="T74" fmla="*/ 558 w 698"/>
                <a:gd name="T75" fmla="*/ 697 h 698"/>
                <a:gd name="T76" fmla="*/ 558 w 698"/>
                <a:gd name="T77" fmla="*/ 697 h 698"/>
                <a:gd name="T78" fmla="*/ 570 w 698"/>
                <a:gd name="T79" fmla="*/ 689 h 698"/>
                <a:gd name="T80" fmla="*/ 570 w 698"/>
                <a:gd name="T81" fmla="*/ 689 h 698"/>
                <a:gd name="T82" fmla="*/ 563 w 698"/>
                <a:gd name="T83" fmla="*/ 673 h 698"/>
                <a:gd name="T84" fmla="*/ 360 w 698"/>
                <a:gd name="T85" fmla="*/ 592 h 698"/>
                <a:gd name="T86" fmla="*/ 360 w 698"/>
                <a:gd name="T87" fmla="*/ 530 h 698"/>
                <a:gd name="T88" fmla="*/ 663 w 698"/>
                <a:gd name="T89" fmla="*/ 530 h 698"/>
                <a:gd name="T90" fmla="*/ 663 w 698"/>
                <a:gd name="T91" fmla="*/ 530 h 698"/>
                <a:gd name="T92" fmla="*/ 676 w 698"/>
                <a:gd name="T93" fmla="*/ 517 h 698"/>
                <a:gd name="T94" fmla="*/ 676 w 698"/>
                <a:gd name="T95" fmla="*/ 65 h 698"/>
                <a:gd name="T96" fmla="*/ 676 w 698"/>
                <a:gd name="T97" fmla="*/ 65 h 698"/>
                <a:gd name="T98" fmla="*/ 697 w 698"/>
                <a:gd name="T99" fmla="*/ 34 h 698"/>
                <a:gd name="T100" fmla="*/ 697 w 698"/>
                <a:gd name="T101" fmla="*/ 34 h 698"/>
                <a:gd name="T102" fmla="*/ 663 w 698"/>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8" h="698">
                  <a:moveTo>
                    <a:pt x="651" y="504"/>
                  </a:moveTo>
                  <a:lnTo>
                    <a:pt x="46" y="504"/>
                  </a:lnTo>
                  <a:lnTo>
                    <a:pt x="46" y="67"/>
                  </a:lnTo>
                  <a:lnTo>
                    <a:pt x="651" y="67"/>
                  </a:lnTo>
                  <a:lnTo>
                    <a:pt x="651" y="504"/>
                  </a:lnTo>
                  <a:close/>
                  <a:moveTo>
                    <a:pt x="34" y="26"/>
                  </a:moveTo>
                  <a:lnTo>
                    <a:pt x="663" y="26"/>
                  </a:lnTo>
                  <a:lnTo>
                    <a:pt x="663" y="26"/>
                  </a:lnTo>
                  <a:cubicBezTo>
                    <a:pt x="668" y="26"/>
                    <a:pt x="671" y="29"/>
                    <a:pt x="671" y="34"/>
                  </a:cubicBezTo>
                  <a:lnTo>
                    <a:pt x="671" y="34"/>
                  </a:lnTo>
                  <a:cubicBezTo>
                    <a:pt x="671" y="39"/>
                    <a:pt x="668" y="42"/>
                    <a:pt x="663" y="42"/>
                  </a:cubicBezTo>
                  <a:lnTo>
                    <a:pt x="34" y="42"/>
                  </a:lnTo>
                  <a:lnTo>
                    <a:pt x="34" y="42"/>
                  </a:lnTo>
                  <a:cubicBezTo>
                    <a:pt x="29" y="42"/>
                    <a:pt x="25" y="39"/>
                    <a:pt x="25" y="34"/>
                  </a:cubicBezTo>
                  <a:lnTo>
                    <a:pt x="25" y="34"/>
                  </a:lnTo>
                  <a:cubicBezTo>
                    <a:pt x="25" y="29"/>
                    <a:pt x="29" y="26"/>
                    <a:pt x="34" y="26"/>
                  </a:cubicBezTo>
                  <a:close/>
                  <a:moveTo>
                    <a:pt x="663" y="0"/>
                  </a:moveTo>
                  <a:lnTo>
                    <a:pt x="34" y="0"/>
                  </a:lnTo>
                  <a:lnTo>
                    <a:pt x="34" y="0"/>
                  </a:lnTo>
                  <a:cubicBezTo>
                    <a:pt x="15" y="0"/>
                    <a:pt x="0" y="15"/>
                    <a:pt x="0" y="34"/>
                  </a:cubicBezTo>
                  <a:lnTo>
                    <a:pt x="0" y="34"/>
                  </a:lnTo>
                  <a:cubicBezTo>
                    <a:pt x="0" y="48"/>
                    <a:pt x="8" y="60"/>
                    <a:pt x="21" y="65"/>
                  </a:cubicBezTo>
                  <a:lnTo>
                    <a:pt x="21" y="517"/>
                  </a:lnTo>
                  <a:lnTo>
                    <a:pt x="21" y="517"/>
                  </a:lnTo>
                  <a:cubicBezTo>
                    <a:pt x="21" y="524"/>
                    <a:pt x="27" y="530"/>
                    <a:pt x="34" y="530"/>
                  </a:cubicBezTo>
                  <a:lnTo>
                    <a:pt x="336" y="530"/>
                  </a:lnTo>
                  <a:lnTo>
                    <a:pt x="336" y="592"/>
                  </a:lnTo>
                  <a:lnTo>
                    <a:pt x="134" y="673"/>
                  </a:lnTo>
                  <a:lnTo>
                    <a:pt x="134" y="673"/>
                  </a:lnTo>
                  <a:cubicBezTo>
                    <a:pt x="128" y="675"/>
                    <a:pt x="124" y="683"/>
                    <a:pt x="127" y="689"/>
                  </a:cubicBezTo>
                  <a:lnTo>
                    <a:pt x="127" y="689"/>
                  </a:lnTo>
                  <a:cubicBezTo>
                    <a:pt x="129" y="694"/>
                    <a:pt x="134" y="697"/>
                    <a:pt x="139" y="697"/>
                  </a:cubicBezTo>
                  <a:lnTo>
                    <a:pt x="139" y="697"/>
                  </a:lnTo>
                  <a:cubicBezTo>
                    <a:pt x="140" y="697"/>
                    <a:pt x="141" y="697"/>
                    <a:pt x="143" y="696"/>
                  </a:cubicBezTo>
                  <a:lnTo>
                    <a:pt x="349" y="614"/>
                  </a:lnTo>
                  <a:lnTo>
                    <a:pt x="553" y="696"/>
                  </a:lnTo>
                  <a:lnTo>
                    <a:pt x="553" y="696"/>
                  </a:lnTo>
                  <a:cubicBezTo>
                    <a:pt x="555" y="697"/>
                    <a:pt x="557" y="697"/>
                    <a:pt x="558" y="697"/>
                  </a:cubicBezTo>
                  <a:lnTo>
                    <a:pt x="558" y="697"/>
                  </a:lnTo>
                  <a:cubicBezTo>
                    <a:pt x="563" y="697"/>
                    <a:pt x="568" y="694"/>
                    <a:pt x="570" y="689"/>
                  </a:cubicBezTo>
                  <a:lnTo>
                    <a:pt x="570" y="689"/>
                  </a:lnTo>
                  <a:cubicBezTo>
                    <a:pt x="573" y="683"/>
                    <a:pt x="569" y="675"/>
                    <a:pt x="563" y="673"/>
                  </a:cubicBezTo>
                  <a:lnTo>
                    <a:pt x="360" y="592"/>
                  </a:lnTo>
                  <a:lnTo>
                    <a:pt x="360" y="530"/>
                  </a:lnTo>
                  <a:lnTo>
                    <a:pt x="663" y="530"/>
                  </a:lnTo>
                  <a:lnTo>
                    <a:pt x="663" y="530"/>
                  </a:lnTo>
                  <a:cubicBezTo>
                    <a:pt x="670" y="530"/>
                    <a:pt x="676" y="524"/>
                    <a:pt x="676" y="517"/>
                  </a:cubicBezTo>
                  <a:lnTo>
                    <a:pt x="676" y="65"/>
                  </a:lnTo>
                  <a:lnTo>
                    <a:pt x="676" y="65"/>
                  </a:lnTo>
                  <a:cubicBezTo>
                    <a:pt x="688" y="60"/>
                    <a:pt x="697" y="48"/>
                    <a:pt x="697" y="34"/>
                  </a:cubicBezTo>
                  <a:lnTo>
                    <a:pt x="697" y="34"/>
                  </a:lnTo>
                  <a:cubicBezTo>
                    <a:pt x="697" y="15"/>
                    <a:pt x="681" y="0"/>
                    <a:pt x="663" y="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7197" dirty="0">
                <a:latin typeface="Open Sans Regular" charset="0"/>
              </a:endParaRPr>
            </a:p>
          </p:txBody>
        </p:sp>
        <p:sp>
          <p:nvSpPr>
            <p:cNvPr id="65" name="Freeform 246"/>
            <p:cNvSpPr>
              <a:spLocks noChangeArrowheads="1"/>
            </p:cNvSpPr>
            <p:nvPr/>
          </p:nvSpPr>
          <p:spPr bwMode="auto">
            <a:xfrm>
              <a:off x="3736182" y="4632325"/>
              <a:ext cx="100012" cy="100012"/>
            </a:xfrm>
            <a:custGeom>
              <a:avLst/>
              <a:gdLst>
                <a:gd name="T0" fmla="*/ 126 w 278"/>
                <a:gd name="T1" fmla="*/ 27 h 278"/>
                <a:gd name="T2" fmla="*/ 126 w 278"/>
                <a:gd name="T3" fmla="*/ 152 h 278"/>
                <a:gd name="T4" fmla="*/ 250 w 278"/>
                <a:gd name="T5" fmla="*/ 152 h 278"/>
                <a:gd name="T6" fmla="*/ 250 w 278"/>
                <a:gd name="T7" fmla="*/ 152 h 278"/>
                <a:gd name="T8" fmla="*/ 138 w 278"/>
                <a:gd name="T9" fmla="*/ 252 h 278"/>
                <a:gd name="T10" fmla="*/ 138 w 278"/>
                <a:gd name="T11" fmla="*/ 252 h 278"/>
                <a:gd name="T12" fmla="*/ 25 w 278"/>
                <a:gd name="T13" fmla="*/ 139 h 278"/>
                <a:gd name="T14" fmla="*/ 25 w 278"/>
                <a:gd name="T15" fmla="*/ 139 h 278"/>
                <a:gd name="T16" fmla="*/ 126 w 278"/>
                <a:gd name="T17" fmla="*/ 27 h 278"/>
                <a:gd name="T18" fmla="*/ 250 w 278"/>
                <a:gd name="T19" fmla="*/ 126 h 278"/>
                <a:gd name="T20" fmla="*/ 150 w 278"/>
                <a:gd name="T21" fmla="*/ 126 h 278"/>
                <a:gd name="T22" fmla="*/ 150 w 278"/>
                <a:gd name="T23" fmla="*/ 27 h 278"/>
                <a:gd name="T24" fmla="*/ 150 w 278"/>
                <a:gd name="T25" fmla="*/ 27 h 278"/>
                <a:gd name="T26" fmla="*/ 250 w 278"/>
                <a:gd name="T27" fmla="*/ 126 h 278"/>
                <a:gd name="T28" fmla="*/ 138 w 278"/>
                <a:gd name="T29" fmla="*/ 277 h 278"/>
                <a:gd name="T30" fmla="*/ 138 w 278"/>
                <a:gd name="T31" fmla="*/ 277 h 278"/>
                <a:gd name="T32" fmla="*/ 277 w 278"/>
                <a:gd name="T33" fmla="*/ 139 h 278"/>
                <a:gd name="T34" fmla="*/ 277 w 278"/>
                <a:gd name="T35" fmla="*/ 139 h 278"/>
                <a:gd name="T36" fmla="*/ 138 w 278"/>
                <a:gd name="T37" fmla="*/ 0 h 278"/>
                <a:gd name="T38" fmla="*/ 138 w 278"/>
                <a:gd name="T39" fmla="*/ 0 h 278"/>
                <a:gd name="T40" fmla="*/ 0 w 278"/>
                <a:gd name="T41" fmla="*/ 139 h 278"/>
                <a:gd name="T42" fmla="*/ 0 w 278"/>
                <a:gd name="T43" fmla="*/ 139 h 278"/>
                <a:gd name="T44" fmla="*/ 138 w 278"/>
                <a:gd name="T45"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8" h="278">
                  <a:moveTo>
                    <a:pt x="126" y="27"/>
                  </a:moveTo>
                  <a:lnTo>
                    <a:pt x="126" y="152"/>
                  </a:lnTo>
                  <a:lnTo>
                    <a:pt x="250" y="152"/>
                  </a:lnTo>
                  <a:lnTo>
                    <a:pt x="250" y="152"/>
                  </a:lnTo>
                  <a:cubicBezTo>
                    <a:pt x="244" y="208"/>
                    <a:pt x="197" y="252"/>
                    <a:pt x="138" y="252"/>
                  </a:cubicBezTo>
                  <a:lnTo>
                    <a:pt x="138" y="252"/>
                  </a:lnTo>
                  <a:cubicBezTo>
                    <a:pt x="76" y="252"/>
                    <a:pt x="25" y="202"/>
                    <a:pt x="25" y="139"/>
                  </a:cubicBezTo>
                  <a:lnTo>
                    <a:pt x="25" y="139"/>
                  </a:lnTo>
                  <a:cubicBezTo>
                    <a:pt x="25" y="80"/>
                    <a:pt x="70" y="33"/>
                    <a:pt x="126" y="27"/>
                  </a:cubicBezTo>
                  <a:close/>
                  <a:moveTo>
                    <a:pt x="250" y="126"/>
                  </a:moveTo>
                  <a:lnTo>
                    <a:pt x="150" y="126"/>
                  </a:lnTo>
                  <a:lnTo>
                    <a:pt x="150" y="27"/>
                  </a:lnTo>
                  <a:lnTo>
                    <a:pt x="150" y="27"/>
                  </a:lnTo>
                  <a:cubicBezTo>
                    <a:pt x="204" y="33"/>
                    <a:pt x="244" y="74"/>
                    <a:pt x="250" y="126"/>
                  </a:cubicBezTo>
                  <a:close/>
                  <a:moveTo>
                    <a:pt x="138" y="277"/>
                  </a:moveTo>
                  <a:lnTo>
                    <a:pt x="138" y="277"/>
                  </a:lnTo>
                  <a:cubicBezTo>
                    <a:pt x="215" y="277"/>
                    <a:pt x="277" y="216"/>
                    <a:pt x="277" y="139"/>
                  </a:cubicBezTo>
                  <a:lnTo>
                    <a:pt x="277" y="139"/>
                  </a:lnTo>
                  <a:cubicBezTo>
                    <a:pt x="277" y="63"/>
                    <a:pt x="215" y="0"/>
                    <a:pt x="138" y="0"/>
                  </a:cubicBezTo>
                  <a:lnTo>
                    <a:pt x="138" y="0"/>
                  </a:lnTo>
                  <a:cubicBezTo>
                    <a:pt x="62" y="0"/>
                    <a:pt x="0" y="63"/>
                    <a:pt x="0" y="139"/>
                  </a:cubicBezTo>
                  <a:lnTo>
                    <a:pt x="0" y="139"/>
                  </a:lnTo>
                  <a:cubicBezTo>
                    <a:pt x="0" y="216"/>
                    <a:pt x="62" y="277"/>
                    <a:pt x="138" y="27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7197" dirty="0">
                <a:latin typeface="Open Sans Regular" charset="0"/>
              </a:endParaRPr>
            </a:p>
          </p:txBody>
        </p:sp>
      </p:grpSp>
      <p:sp>
        <p:nvSpPr>
          <p:cNvPr id="2" name="Elipse 1"/>
          <p:cNvSpPr/>
          <p:nvPr/>
        </p:nvSpPr>
        <p:spPr>
          <a:xfrm>
            <a:off x="13516173" y="2418972"/>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Elipse 43"/>
          <p:cNvSpPr/>
          <p:nvPr/>
        </p:nvSpPr>
        <p:spPr>
          <a:xfrm>
            <a:off x="13516173" y="2980454"/>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Elipse 44"/>
          <p:cNvSpPr/>
          <p:nvPr/>
        </p:nvSpPr>
        <p:spPr>
          <a:xfrm>
            <a:off x="13516173" y="3506984"/>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Elipse 46"/>
          <p:cNvSpPr/>
          <p:nvPr/>
        </p:nvSpPr>
        <p:spPr>
          <a:xfrm>
            <a:off x="12892908" y="4881534"/>
            <a:ext cx="222530" cy="222530"/>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Elipse 50"/>
          <p:cNvSpPr/>
          <p:nvPr/>
        </p:nvSpPr>
        <p:spPr>
          <a:xfrm>
            <a:off x="12892908" y="5397245"/>
            <a:ext cx="222530" cy="222530"/>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Elipse 51"/>
          <p:cNvSpPr/>
          <p:nvPr/>
        </p:nvSpPr>
        <p:spPr>
          <a:xfrm>
            <a:off x="12892908" y="5953629"/>
            <a:ext cx="222530" cy="222530"/>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Elipse 52"/>
          <p:cNvSpPr/>
          <p:nvPr/>
        </p:nvSpPr>
        <p:spPr>
          <a:xfrm>
            <a:off x="12892908" y="6529609"/>
            <a:ext cx="222530" cy="222530"/>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6" name="Elipse 55"/>
          <p:cNvSpPr/>
          <p:nvPr/>
        </p:nvSpPr>
        <p:spPr>
          <a:xfrm>
            <a:off x="11802651" y="8463504"/>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6" name="Elipse 65"/>
          <p:cNvSpPr/>
          <p:nvPr/>
        </p:nvSpPr>
        <p:spPr>
          <a:xfrm>
            <a:off x="11802651" y="8990420"/>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7" name="Elipse 66"/>
          <p:cNvSpPr/>
          <p:nvPr/>
        </p:nvSpPr>
        <p:spPr>
          <a:xfrm>
            <a:off x="11802651" y="9551380"/>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8" name="Elipse 67"/>
          <p:cNvSpPr/>
          <p:nvPr/>
        </p:nvSpPr>
        <p:spPr>
          <a:xfrm>
            <a:off x="11802651" y="10109930"/>
            <a:ext cx="222530" cy="222530"/>
          </a:xfrm>
          <a:prstGeom prst="ellipse">
            <a:avLst/>
          </a:prstGeom>
          <a:solidFill>
            <a:srgbClr val="8AC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9" name="Elipse 68"/>
          <p:cNvSpPr/>
          <p:nvPr/>
        </p:nvSpPr>
        <p:spPr>
          <a:xfrm>
            <a:off x="11127492" y="11471618"/>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0" name="Elipse 69"/>
          <p:cNvSpPr/>
          <p:nvPr/>
        </p:nvSpPr>
        <p:spPr>
          <a:xfrm>
            <a:off x="11127492" y="12062247"/>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1" name="Elipse 70"/>
          <p:cNvSpPr/>
          <p:nvPr/>
        </p:nvSpPr>
        <p:spPr>
          <a:xfrm>
            <a:off x="11125085" y="12625448"/>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2" name="Elipse 71"/>
          <p:cNvSpPr/>
          <p:nvPr/>
        </p:nvSpPr>
        <p:spPr>
          <a:xfrm>
            <a:off x="11101214" y="13126583"/>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a:extLst>
              <a:ext uri="{FF2B5EF4-FFF2-40B4-BE49-F238E27FC236}">
                <a16:creationId xmlns:a16="http://schemas.microsoft.com/office/drawing/2014/main" id="{10284255-C7C0-45E8-AF3E-908AC819E4A1}"/>
              </a:ext>
            </a:extLst>
          </p:cNvPr>
          <p:cNvPicPr>
            <a:picLocks noChangeAspect="1"/>
          </p:cNvPicPr>
          <p:nvPr/>
        </p:nvPicPr>
        <p:blipFill>
          <a:blip r:embed="rId4"/>
          <a:stretch>
            <a:fillRect/>
          </a:stretch>
        </p:blipFill>
        <p:spPr>
          <a:xfrm>
            <a:off x="18333214" y="11657778"/>
            <a:ext cx="6065422" cy="2058221"/>
          </a:xfrm>
          <a:prstGeom prst="rect">
            <a:avLst/>
          </a:prstGeom>
        </p:spPr>
      </p:pic>
    </p:spTree>
    <p:extLst>
      <p:ext uri="{BB962C8B-B14F-4D97-AF65-F5344CB8AC3E}">
        <p14:creationId xmlns:p14="http://schemas.microsoft.com/office/powerpoint/2010/main" val="95726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10"/>
          </p:nvPr>
        </p:nvPicPr>
        <p:blipFill rotWithShape="1">
          <a:blip r:embed="rId3" cstate="email">
            <a:extLst>
              <a:ext uri="{28A0092B-C50C-407E-A947-70E740481C1C}">
                <a14:useLocalDpi xmlns:a14="http://schemas.microsoft.com/office/drawing/2010/main" val="0"/>
              </a:ext>
            </a:extLst>
          </a:blip>
          <a:srcRect l="-89" t="37626" r="89" b="32757"/>
          <a:stretch/>
        </p:blipFill>
        <p:spPr>
          <a:xfrm>
            <a:off x="0" y="0"/>
            <a:ext cx="24377650" cy="3920477"/>
          </a:xfrm>
        </p:spPr>
      </p:pic>
      <p:sp>
        <p:nvSpPr>
          <p:cNvPr id="39" name="Rectangle 5">
            <a:extLst>
              <a:ext uri="{FF2B5EF4-FFF2-40B4-BE49-F238E27FC236}">
                <a16:creationId xmlns:a16="http://schemas.microsoft.com/office/drawing/2014/main" id="{01355F4E-56E6-41B8-9300-C7A0CBAC8614}"/>
              </a:ext>
            </a:extLst>
          </p:cNvPr>
          <p:cNvSpPr/>
          <p:nvPr/>
        </p:nvSpPr>
        <p:spPr>
          <a:xfrm>
            <a:off x="0" y="1"/>
            <a:ext cx="24377650" cy="3920476"/>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436055" y="2900386"/>
            <a:ext cx="21426077" cy="923330"/>
          </a:xfrm>
          <a:prstGeom prst="rect">
            <a:avLst/>
          </a:prstGeom>
        </p:spPr>
        <p:txBody>
          <a:bodyPr wrap="square">
            <a:spAutoFit/>
          </a:bodyPr>
          <a:lstStyle/>
          <a:p>
            <a:pPr algn="just"/>
            <a:r>
              <a:rPr lang="en-US" sz="5400" u="sng" dirty="0">
                <a:solidFill>
                  <a:schemeClr val="bg1"/>
                </a:solidFill>
                <a:latin typeface="+mj-lt"/>
              </a:rPr>
              <a:t>MERCADOS FINANCIEROS LOCALES</a:t>
            </a: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6858001" y="358122"/>
            <a:ext cx="17337504"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Mercados Financieros Nacionales</a:t>
            </a:r>
            <a:endParaRPr lang="es-MX" sz="9600" dirty="0">
              <a:solidFill>
                <a:schemeClr val="accent1"/>
              </a:solidFill>
              <a:latin typeface="Raleway" panose="020B0503030101060003" pitchFamily="34" charset="0"/>
            </a:endParaRPr>
          </a:p>
        </p:txBody>
      </p:sp>
      <p:sp>
        <p:nvSpPr>
          <p:cNvPr id="47" name="Oval 37"/>
          <p:cNvSpPr/>
          <p:nvPr/>
        </p:nvSpPr>
        <p:spPr>
          <a:xfrm>
            <a:off x="188833" y="251349"/>
            <a:ext cx="494444" cy="471929"/>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7" name="Rectangle 2"/>
          <p:cNvSpPr txBox="1">
            <a:spLocks noChangeArrowheads="1"/>
          </p:cNvSpPr>
          <p:nvPr/>
        </p:nvSpPr>
        <p:spPr>
          <a:xfrm>
            <a:off x="8261110" y="4373636"/>
            <a:ext cx="16116540" cy="8216806"/>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80000"/>
              </a:lnSpc>
              <a:buNone/>
              <a:defRPr/>
            </a:pPr>
            <a:r>
              <a:rPr lang="es-MX" sz="3600" b="1" dirty="0">
                <a:solidFill>
                  <a:schemeClr val="tx1">
                    <a:lumMod val="75000"/>
                  </a:schemeClr>
                </a:solidFill>
              </a:rPr>
              <a:t>Portafolio Conservador</a:t>
            </a:r>
          </a:p>
          <a:p>
            <a:pPr marL="64008" indent="0" algn="just">
              <a:lnSpc>
                <a:spcPct val="80000"/>
              </a:lnSpc>
              <a:buNone/>
              <a:defRPr/>
            </a:pPr>
            <a:r>
              <a:rPr lang="es-MX" sz="3600" b="1" dirty="0">
                <a:solidFill>
                  <a:schemeClr val="tx1">
                    <a:lumMod val="75000"/>
                  </a:schemeClr>
                </a:solidFill>
              </a:rPr>
              <a:t>Portafolios Agresivo</a:t>
            </a:r>
          </a:p>
          <a:p>
            <a:pPr marL="64008" indent="0" algn="just">
              <a:lnSpc>
                <a:spcPct val="80000"/>
              </a:lnSpc>
              <a:buNone/>
              <a:defRPr/>
            </a:pPr>
            <a:r>
              <a:rPr lang="es-MX" sz="3600" dirty="0"/>
              <a:t>Composición</a:t>
            </a:r>
          </a:p>
          <a:p>
            <a:pPr marL="64008" indent="0" algn="just">
              <a:lnSpc>
                <a:spcPct val="80000"/>
              </a:lnSpc>
              <a:buNone/>
              <a:defRPr/>
            </a:pPr>
            <a:r>
              <a:rPr lang="es-MX" sz="3600" dirty="0"/>
              <a:t>Sectores</a:t>
            </a:r>
          </a:p>
          <a:p>
            <a:pPr marL="64008" indent="0" algn="just">
              <a:lnSpc>
                <a:spcPct val="80000"/>
              </a:lnSpc>
              <a:buNone/>
              <a:defRPr/>
            </a:pPr>
            <a:r>
              <a:rPr lang="es-MX" sz="3600" dirty="0"/>
              <a:t>	Aeropuertos</a:t>
            </a:r>
          </a:p>
          <a:p>
            <a:pPr marL="64008" indent="0" algn="just">
              <a:lnSpc>
                <a:spcPct val="80000"/>
              </a:lnSpc>
              <a:buNone/>
              <a:defRPr/>
            </a:pPr>
            <a:r>
              <a:rPr lang="es-MX" sz="3600" dirty="0"/>
              <a:t>	Restaurantes</a:t>
            </a:r>
          </a:p>
          <a:p>
            <a:pPr marL="64008" indent="0" algn="just">
              <a:lnSpc>
                <a:spcPct val="80000"/>
              </a:lnSpc>
              <a:buNone/>
              <a:defRPr/>
            </a:pPr>
            <a:r>
              <a:rPr lang="es-MX" sz="3600" dirty="0"/>
              <a:t>	Empresas en </a:t>
            </a:r>
            <a:r>
              <a:rPr lang="es-MX" sz="3600" dirty="0" err="1"/>
              <a:t>Chapter</a:t>
            </a:r>
            <a:r>
              <a:rPr lang="es-MX" sz="3600" dirty="0"/>
              <a:t> 11</a:t>
            </a:r>
          </a:p>
          <a:p>
            <a:pPr marL="64008" indent="0" algn="just">
              <a:lnSpc>
                <a:spcPct val="80000"/>
              </a:lnSpc>
              <a:buNone/>
              <a:defRPr/>
            </a:pPr>
            <a:endParaRPr lang="es-MX" sz="3200" dirty="0"/>
          </a:p>
          <a:p>
            <a:pPr marL="64008" indent="0" algn="just">
              <a:lnSpc>
                <a:spcPct val="80000"/>
              </a:lnSpc>
              <a:buNone/>
              <a:defRPr/>
            </a:pPr>
            <a:r>
              <a:rPr lang="es-MX" sz="3600" dirty="0"/>
              <a:t>Comprar o endeudarse a tasa fija en:</a:t>
            </a:r>
          </a:p>
          <a:p>
            <a:pPr marL="64008" indent="0" algn="just">
              <a:lnSpc>
                <a:spcPct val="80000"/>
              </a:lnSpc>
              <a:buNone/>
              <a:defRPr/>
            </a:pPr>
            <a:r>
              <a:rPr lang="es-MX" sz="3600" dirty="0"/>
              <a:t>Renta Fija: plazos cortos en pesos.</a:t>
            </a:r>
          </a:p>
          <a:p>
            <a:pPr marL="64008" indent="0" algn="just">
              <a:lnSpc>
                <a:spcPct val="80000"/>
              </a:lnSpc>
              <a:buNone/>
              <a:defRPr/>
            </a:pPr>
            <a:r>
              <a:rPr lang="es-MX" sz="3600" dirty="0"/>
              <a:t>Tomar coberturas de tasa de interés, si se tienen pasivos.</a:t>
            </a:r>
          </a:p>
        </p:txBody>
      </p:sp>
      <p:sp>
        <p:nvSpPr>
          <p:cNvPr id="19" name="Elipse 18"/>
          <p:cNvSpPr/>
          <p:nvPr/>
        </p:nvSpPr>
        <p:spPr>
          <a:xfrm>
            <a:off x="8038580" y="9941747"/>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p:cNvSpPr/>
          <p:nvPr/>
        </p:nvSpPr>
        <p:spPr>
          <a:xfrm>
            <a:off x="7997935" y="10696142"/>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7997935" y="4498823"/>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8038580" y="5919795"/>
            <a:ext cx="222530" cy="222530"/>
          </a:xfrm>
          <a:prstGeom prst="ellipse">
            <a:avLst/>
          </a:prstGeom>
          <a:solidFill>
            <a:srgbClr val="BAE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9630" y="5350134"/>
            <a:ext cx="8124861" cy="5093218"/>
          </a:xfrm>
          <a:prstGeom prst="rect">
            <a:avLst/>
          </a:prstGeom>
        </p:spPr>
      </p:pic>
      <p:pic>
        <p:nvPicPr>
          <p:cNvPr id="14338" name="Picture 2" descr="AMI Asociaci&amp;oacute;n Mexicana de Inversionistas">
            <a:extLst>
              <a:ext uri="{FF2B5EF4-FFF2-40B4-BE49-F238E27FC236}">
                <a16:creationId xmlns:a16="http://schemas.microsoft.com/office/drawing/2014/main" id="{6DE55B6A-6DA5-42A6-853F-4FDF06C09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3260" y="11950150"/>
            <a:ext cx="5126920" cy="18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520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5">
            <a:extLst>
              <a:ext uri="{FF2B5EF4-FFF2-40B4-BE49-F238E27FC236}">
                <a16:creationId xmlns:a16="http://schemas.microsoft.com/office/drawing/2014/main" id="{01355F4E-56E6-41B8-9300-C7A0CBAC8614}"/>
              </a:ext>
            </a:extLst>
          </p:cNvPr>
          <p:cNvSpPr/>
          <p:nvPr/>
        </p:nvSpPr>
        <p:spPr>
          <a:xfrm>
            <a:off x="0" y="18778"/>
            <a:ext cx="24377650" cy="13716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 dirty="0"/>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70" y="11301877"/>
            <a:ext cx="5847295" cy="2028588"/>
          </a:xfrm>
          <a:prstGeom prst="rect">
            <a:avLst/>
          </a:prstGeom>
        </p:spPr>
      </p:pic>
      <p:sp>
        <p:nvSpPr>
          <p:cNvPr id="4" name="CuadroTexto 3"/>
          <p:cNvSpPr txBox="1"/>
          <p:nvPr/>
        </p:nvSpPr>
        <p:spPr>
          <a:xfrm>
            <a:off x="6937491" y="776849"/>
            <a:ext cx="10305480" cy="4201150"/>
          </a:xfrm>
          <a:prstGeom prst="rect">
            <a:avLst/>
          </a:prstGeom>
          <a:noFill/>
        </p:spPr>
        <p:txBody>
          <a:bodyPr wrap="square" rtlCol="0">
            <a:spAutoFit/>
          </a:bodyPr>
          <a:lstStyle/>
          <a:p>
            <a:pPr algn="ctr">
              <a:spcBef>
                <a:spcPct val="50000"/>
              </a:spcBef>
            </a:pPr>
            <a:r>
              <a:rPr lang="es-MX" altLang="es-MX" sz="6600" b="1" dirty="0">
                <a:solidFill>
                  <a:schemeClr val="bg1"/>
                </a:solidFill>
                <a:latin typeface="Arial" panose="020B0604020202020204" pitchFamily="34" charset="0"/>
              </a:rPr>
              <a:t>Muchas Gracias</a:t>
            </a:r>
          </a:p>
          <a:p>
            <a:pPr algn="ctr">
              <a:spcBef>
                <a:spcPct val="50000"/>
              </a:spcBef>
            </a:pPr>
            <a:r>
              <a:rPr lang="es-MX" altLang="es-MX" sz="6600" b="1" i="1" dirty="0">
                <a:solidFill>
                  <a:schemeClr val="bg1"/>
                </a:solidFill>
                <a:latin typeface="Arial" panose="020B0604020202020204" pitchFamily="34" charset="0"/>
              </a:rPr>
              <a:t>Tendencias Económicas y Financieras</a:t>
            </a:r>
            <a:endParaRPr lang="es-MX" altLang="es-MX" sz="6600" i="1" dirty="0">
              <a:solidFill>
                <a:schemeClr val="bg1"/>
              </a:solidFill>
              <a:latin typeface="Arial" panose="020B0604020202020204" pitchFamily="34" charset="0"/>
            </a:endParaRPr>
          </a:p>
          <a:p>
            <a:endParaRPr lang="es-MX" dirty="0"/>
          </a:p>
        </p:txBody>
      </p:sp>
      <p:sp>
        <p:nvSpPr>
          <p:cNvPr id="15" name="Rectángulo 14"/>
          <p:cNvSpPr/>
          <p:nvPr/>
        </p:nvSpPr>
        <p:spPr>
          <a:xfrm>
            <a:off x="6721533" y="5091674"/>
            <a:ext cx="10942571" cy="1785104"/>
          </a:xfrm>
          <a:prstGeom prst="rect">
            <a:avLst/>
          </a:prstGeom>
        </p:spPr>
        <p:txBody>
          <a:bodyPr wrap="square">
            <a:spAutoFit/>
          </a:bodyPr>
          <a:lstStyle/>
          <a:p>
            <a:pPr algn="ctr">
              <a:spcBef>
                <a:spcPct val="50000"/>
              </a:spcBef>
            </a:pPr>
            <a:r>
              <a:rPr lang="es-MX" altLang="es-MX" sz="4400" dirty="0">
                <a:solidFill>
                  <a:schemeClr val="bg1"/>
                </a:solidFill>
                <a:latin typeface="Arial" panose="020B0604020202020204" pitchFamily="34" charset="0"/>
              </a:rPr>
              <a:t>Carlos López Jones</a:t>
            </a:r>
          </a:p>
          <a:p>
            <a:pPr algn="ctr">
              <a:spcBef>
                <a:spcPct val="50000"/>
              </a:spcBef>
            </a:pPr>
            <a:r>
              <a:rPr lang="es-MX" altLang="es-MX" sz="4400" dirty="0">
                <a:solidFill>
                  <a:schemeClr val="bg1"/>
                </a:solidFill>
                <a:latin typeface="Arial" panose="020B0604020202020204" pitchFamily="34" charset="0"/>
              </a:rPr>
              <a:t>Contacto: clientes@tendencias.com.mx</a:t>
            </a:r>
          </a:p>
        </p:txBody>
      </p:sp>
      <p:sp>
        <p:nvSpPr>
          <p:cNvPr id="17" name="Rectángulo 16"/>
          <p:cNvSpPr/>
          <p:nvPr/>
        </p:nvSpPr>
        <p:spPr>
          <a:xfrm>
            <a:off x="6937491" y="8537157"/>
            <a:ext cx="10652038" cy="4967514"/>
          </a:xfrm>
          <a:prstGeom prst="rect">
            <a:avLst/>
          </a:prstGeom>
        </p:spPr>
        <p:txBody>
          <a:bodyPr wrap="square">
            <a:spAutoFit/>
          </a:bodyPr>
          <a:lstStyle/>
          <a:p>
            <a:pPr algn="ctr">
              <a:lnSpc>
                <a:spcPct val="120000"/>
              </a:lnSpc>
            </a:pPr>
            <a:r>
              <a:rPr lang="es-MX" sz="4400" dirty="0">
                <a:solidFill>
                  <a:schemeClr val="bg1"/>
                </a:solidFill>
                <a:latin typeface="Raleway" panose="020B0503030101060003" pitchFamily="34" charset="0"/>
              </a:rPr>
              <a:t>Tendencias Económicas y Financieras</a:t>
            </a:r>
          </a:p>
          <a:p>
            <a:pPr algn="ctr">
              <a:lnSpc>
                <a:spcPct val="120000"/>
              </a:lnSpc>
            </a:pPr>
            <a:r>
              <a:rPr lang="es-MX" sz="4400" dirty="0">
                <a:solidFill>
                  <a:schemeClr val="bg1"/>
                </a:solidFill>
                <a:latin typeface="Raleway" panose="020B0503030101060003" pitchFamily="34" charset="0"/>
              </a:rPr>
              <a:t>@</a:t>
            </a:r>
            <a:r>
              <a:rPr lang="es-MX" sz="4400" dirty="0" err="1">
                <a:solidFill>
                  <a:schemeClr val="bg1"/>
                </a:solidFill>
                <a:latin typeface="Raleway" panose="020B0503030101060003" pitchFamily="34" charset="0"/>
              </a:rPr>
              <a:t>EconomicasY</a:t>
            </a:r>
            <a:endParaRPr lang="es-MX" sz="4400" dirty="0">
              <a:solidFill>
                <a:schemeClr val="bg1"/>
              </a:solidFill>
              <a:latin typeface="Raleway" panose="020B0503030101060003" pitchFamily="34" charset="0"/>
            </a:endParaRPr>
          </a:p>
          <a:p>
            <a:pPr algn="ctr">
              <a:lnSpc>
                <a:spcPct val="120000"/>
              </a:lnSpc>
            </a:pPr>
            <a:endParaRPr lang="es-MX" sz="4400" dirty="0">
              <a:solidFill>
                <a:schemeClr val="bg1"/>
              </a:solidFill>
              <a:latin typeface="Raleway" panose="020B0503030101060003" pitchFamily="34" charset="0"/>
            </a:endParaRPr>
          </a:p>
          <a:p>
            <a:pPr algn="ctr">
              <a:lnSpc>
                <a:spcPct val="120000"/>
              </a:lnSpc>
            </a:pPr>
            <a:endParaRPr lang="es-MX" sz="4400" dirty="0">
              <a:solidFill>
                <a:schemeClr val="bg1"/>
              </a:solidFill>
              <a:latin typeface="Raleway" panose="020B0503030101060003" pitchFamily="34" charset="0"/>
            </a:endParaRPr>
          </a:p>
          <a:p>
            <a:pPr algn="ctr">
              <a:lnSpc>
                <a:spcPct val="120000"/>
              </a:lnSpc>
            </a:pPr>
            <a:r>
              <a:rPr lang="es-MX" sz="4400" dirty="0">
                <a:solidFill>
                  <a:schemeClr val="bg1"/>
                </a:solidFill>
                <a:latin typeface="Raleway" panose="020B0503030101060003" pitchFamily="34" charset="0"/>
              </a:rPr>
              <a:t>www.tendencias.com.mx</a:t>
            </a:r>
          </a:p>
          <a:p>
            <a:pPr algn="ctr">
              <a:lnSpc>
                <a:spcPct val="120000"/>
              </a:lnSpc>
            </a:pPr>
            <a:r>
              <a:rPr lang="es-MX" sz="4400" dirty="0">
                <a:solidFill>
                  <a:schemeClr val="bg1"/>
                </a:solidFill>
                <a:latin typeface="Raleway" panose="020B0503030101060003" pitchFamily="34" charset="0"/>
              </a:rPr>
              <a:t>Tel (55) 3095 3942 CDMX</a:t>
            </a:r>
          </a:p>
        </p:txBody>
      </p:sp>
      <p:pic>
        <p:nvPicPr>
          <p:cNvPr id="18" name="Imagen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22073" y="10428425"/>
            <a:ext cx="1244881" cy="1244881"/>
          </a:xfrm>
          <a:prstGeom prst="rect">
            <a:avLst/>
          </a:prstGeom>
        </p:spPr>
      </p:pic>
      <p:pic>
        <p:nvPicPr>
          <p:cNvPr id="19" name="Imagen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4094" y="10456930"/>
            <a:ext cx="1244881" cy="1244881"/>
          </a:xfrm>
          <a:prstGeom prst="rect">
            <a:avLst/>
          </a:prstGeom>
        </p:spPr>
      </p:pic>
      <p:pic>
        <p:nvPicPr>
          <p:cNvPr id="20" name="Imagen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4620" y="10456930"/>
            <a:ext cx="1216376" cy="1216376"/>
          </a:xfrm>
          <a:prstGeom prst="rect">
            <a:avLst/>
          </a:prstGeom>
        </p:spPr>
      </p:pic>
      <p:pic>
        <p:nvPicPr>
          <p:cNvPr id="21" name="Imagen 2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456400" y="8707904"/>
            <a:ext cx="657381" cy="657381"/>
          </a:xfrm>
          <a:prstGeom prst="rect">
            <a:avLst/>
          </a:prstGeom>
        </p:spPr>
      </p:pic>
      <p:pic>
        <p:nvPicPr>
          <p:cNvPr id="22" name="Imagen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2341" y="9543217"/>
            <a:ext cx="753172" cy="753172"/>
          </a:xfrm>
          <a:prstGeom prst="rect">
            <a:avLst/>
          </a:prstGeom>
        </p:spPr>
      </p:pic>
      <p:pic>
        <p:nvPicPr>
          <p:cNvPr id="2" name="Imagen 1">
            <a:extLst>
              <a:ext uri="{FF2B5EF4-FFF2-40B4-BE49-F238E27FC236}">
                <a16:creationId xmlns:a16="http://schemas.microsoft.com/office/drawing/2014/main" id="{FD99AC23-E1D5-407E-9FC6-BA578F22088D}"/>
              </a:ext>
            </a:extLst>
          </p:cNvPr>
          <p:cNvPicPr>
            <a:picLocks noChangeAspect="1"/>
          </p:cNvPicPr>
          <p:nvPr/>
        </p:nvPicPr>
        <p:blipFill>
          <a:blip r:embed="rId10"/>
          <a:stretch>
            <a:fillRect/>
          </a:stretch>
        </p:blipFill>
        <p:spPr>
          <a:xfrm>
            <a:off x="16842568" y="10993608"/>
            <a:ext cx="7581054" cy="2731781"/>
          </a:xfrm>
          <a:prstGeom prst="rect">
            <a:avLst/>
          </a:prstGeom>
        </p:spPr>
      </p:pic>
    </p:spTree>
    <p:extLst>
      <p:ext uri="{BB962C8B-B14F-4D97-AF65-F5344CB8AC3E}">
        <p14:creationId xmlns:p14="http://schemas.microsoft.com/office/powerpoint/2010/main" val="9120908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0"/>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t="32" b="32"/>
          <a:stretch>
            <a:fillRect/>
          </a:stretch>
        </p:blipFill>
        <p:spPr/>
      </p:pic>
      <p:sp>
        <p:nvSpPr>
          <p:cNvPr id="6" name="Rectangle 5">
            <a:extLst>
              <a:ext uri="{FF2B5EF4-FFF2-40B4-BE49-F238E27FC236}">
                <a16:creationId xmlns:a16="http://schemas.microsoft.com/office/drawing/2014/main" id="{01355F4E-56E6-41B8-9300-C7A0CBAC8614}"/>
              </a:ext>
            </a:extLst>
          </p:cNvPr>
          <p:cNvSpPr/>
          <p:nvPr/>
        </p:nvSpPr>
        <p:spPr>
          <a:xfrm>
            <a:off x="0" y="0"/>
            <a:ext cx="24358378" cy="13715999"/>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30462" y="5423902"/>
            <a:ext cx="18708910" cy="2400657"/>
          </a:xfrm>
          <a:prstGeom prst="rect">
            <a:avLst/>
          </a:prstGeom>
          <a:noFill/>
        </p:spPr>
        <p:txBody>
          <a:bodyPr wrap="square" rtlCol="0">
            <a:spAutoFit/>
          </a:bodyPr>
          <a:lstStyle/>
          <a:p>
            <a:pPr algn="ctr"/>
            <a:r>
              <a:rPr lang="es-MX" sz="15000" b="1" spc="600" dirty="0">
                <a:solidFill>
                  <a:schemeClr val="bg1"/>
                </a:solidFill>
                <a:latin typeface="Arial" panose="020B0604020202020204" pitchFamily="34" charset="0"/>
                <a:ea typeface="Montserrat" charset="0"/>
                <a:cs typeface="Arial" panose="020B0604020202020204" pitchFamily="34" charset="0"/>
              </a:rPr>
              <a:t>Economía </a:t>
            </a:r>
            <a:r>
              <a:rPr lang="en-US" sz="15000" b="1" spc="600" dirty="0">
                <a:solidFill>
                  <a:schemeClr val="bg1"/>
                </a:solidFill>
                <a:latin typeface="Arial" panose="020B0604020202020204" pitchFamily="34" charset="0"/>
                <a:ea typeface="Montserrat" charset="0"/>
                <a:cs typeface="Arial" panose="020B0604020202020204" pitchFamily="34" charset="0"/>
              </a:rPr>
              <a:t>Mundial</a:t>
            </a:r>
          </a:p>
        </p:txBody>
      </p:sp>
    </p:spTree>
    <p:extLst>
      <p:ext uri="{BB962C8B-B14F-4D97-AF65-F5344CB8AC3E}">
        <p14:creationId xmlns:p14="http://schemas.microsoft.com/office/powerpoint/2010/main" val="6675429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t="23750" b="43890"/>
          <a:stretch/>
        </p:blipFill>
        <p:spPr>
          <a:xfrm>
            <a:off x="0" y="0"/>
            <a:ext cx="24377650" cy="4441371"/>
          </a:xfrm>
        </p:spPr>
      </p:pic>
      <p:sp>
        <p:nvSpPr>
          <p:cNvPr id="39" name="Rectangle 5">
            <a:extLst>
              <a:ext uri="{FF2B5EF4-FFF2-40B4-BE49-F238E27FC236}">
                <a16:creationId xmlns:a16="http://schemas.microsoft.com/office/drawing/2014/main" id="{01355F4E-56E6-41B8-9300-C7A0CBAC8614}"/>
              </a:ext>
            </a:extLst>
          </p:cNvPr>
          <p:cNvSpPr/>
          <p:nvPr/>
        </p:nvSpPr>
        <p:spPr>
          <a:xfrm>
            <a:off x="0" y="-11765"/>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14230040" y="379378"/>
            <a:ext cx="10147610"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Economía Mundial </a:t>
            </a:r>
            <a:endParaRPr lang="es-MX" sz="9600" dirty="0">
              <a:solidFill>
                <a:schemeClr val="accent1"/>
              </a:solidFill>
              <a:latin typeface="Raleway" panose="020B0503030101060003" pitchFamily="34" charset="0"/>
            </a:endParaRPr>
          </a:p>
        </p:txBody>
      </p:sp>
      <p:sp>
        <p:nvSpPr>
          <p:cNvPr id="41" name="Rectangle 2"/>
          <p:cNvSpPr txBox="1">
            <a:spLocks noChangeArrowheads="1"/>
          </p:cNvSpPr>
          <p:nvPr/>
        </p:nvSpPr>
        <p:spPr>
          <a:xfrm>
            <a:off x="2032216" y="5144197"/>
            <a:ext cx="19737889" cy="7046214"/>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just">
              <a:lnSpc>
                <a:spcPct val="80000"/>
              </a:lnSpc>
              <a:buNone/>
            </a:pPr>
            <a:r>
              <a:rPr lang="es-MX" b="1" dirty="0">
                <a:solidFill>
                  <a:schemeClr val="tx1">
                    <a:lumMod val="75000"/>
                  </a:schemeClr>
                </a:solidFill>
              </a:rPr>
              <a:t>Los grandes temas</a:t>
            </a:r>
          </a:p>
          <a:p>
            <a:pPr marL="0" indent="0" algn="just">
              <a:lnSpc>
                <a:spcPct val="80000"/>
              </a:lnSpc>
              <a:buNone/>
            </a:pPr>
            <a:endParaRPr lang="es-MX" sz="4400" dirty="0"/>
          </a:p>
          <a:p>
            <a:pPr marL="0" indent="0" algn="just">
              <a:lnSpc>
                <a:spcPct val="80000"/>
              </a:lnSpc>
              <a:buNone/>
            </a:pPr>
            <a:r>
              <a:rPr lang="es-MX" sz="4400" dirty="0"/>
              <a:t>Presiones inflacionarias</a:t>
            </a:r>
          </a:p>
          <a:p>
            <a:pPr marL="0" indent="0" algn="just">
              <a:lnSpc>
                <a:spcPct val="80000"/>
              </a:lnSpc>
              <a:buNone/>
            </a:pPr>
            <a:endParaRPr lang="es-MX" sz="4400" dirty="0"/>
          </a:p>
          <a:p>
            <a:pPr marL="0" indent="0" algn="just">
              <a:lnSpc>
                <a:spcPct val="80000"/>
              </a:lnSpc>
              <a:buNone/>
            </a:pPr>
            <a:r>
              <a:rPr lang="es-MX" sz="4400" dirty="0"/>
              <a:t>Cambio en la Canasta de Consumo</a:t>
            </a:r>
          </a:p>
          <a:p>
            <a:pPr marL="0" indent="0" algn="just">
              <a:lnSpc>
                <a:spcPct val="80000"/>
              </a:lnSpc>
              <a:buNone/>
            </a:pPr>
            <a:endParaRPr lang="es-MX" sz="4400" dirty="0"/>
          </a:p>
          <a:p>
            <a:pPr marL="0" indent="0" algn="just">
              <a:lnSpc>
                <a:spcPct val="80000"/>
              </a:lnSpc>
              <a:buNone/>
            </a:pPr>
            <a:r>
              <a:rPr lang="es-MX" sz="4400" dirty="0"/>
              <a:t>Energías renovables, transición energética</a:t>
            </a:r>
            <a:endParaRPr lang="es-ES" sz="4000" dirty="0"/>
          </a:p>
          <a:p>
            <a:pPr marL="448056" indent="-384048" algn="just">
              <a:lnSpc>
                <a:spcPct val="80000"/>
              </a:lnSpc>
              <a:buFont typeface="Wingdings 2"/>
              <a:buChar char=""/>
              <a:defRPr/>
            </a:pPr>
            <a:endParaRPr lang="es-MX" sz="4400" dirty="0"/>
          </a:p>
        </p:txBody>
      </p:sp>
      <p:sp>
        <p:nvSpPr>
          <p:cNvPr id="42" name="Elipse 41"/>
          <p:cNvSpPr/>
          <p:nvPr/>
        </p:nvSpPr>
        <p:spPr>
          <a:xfrm>
            <a:off x="1650324" y="5338207"/>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Elipse 43"/>
          <p:cNvSpPr/>
          <p:nvPr/>
        </p:nvSpPr>
        <p:spPr>
          <a:xfrm>
            <a:off x="1650324" y="6959832"/>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Elipse 44"/>
          <p:cNvSpPr/>
          <p:nvPr/>
        </p:nvSpPr>
        <p:spPr>
          <a:xfrm>
            <a:off x="1658870" y="8593312"/>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Oval 37"/>
          <p:cNvSpPr/>
          <p:nvPr/>
        </p:nvSpPr>
        <p:spPr>
          <a:xfrm>
            <a:off x="188833" y="251349"/>
            <a:ext cx="494444" cy="4719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3" name="Elipse 12"/>
          <p:cNvSpPr/>
          <p:nvPr/>
        </p:nvSpPr>
        <p:spPr>
          <a:xfrm>
            <a:off x="1658870" y="10129590"/>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6" name="Picture 2" descr="AMI Asociaci&amp;oacute;n Mexicana de Inversionistas">
            <a:extLst>
              <a:ext uri="{FF2B5EF4-FFF2-40B4-BE49-F238E27FC236}">
                <a16:creationId xmlns:a16="http://schemas.microsoft.com/office/drawing/2014/main" id="{F61399A0-C8FA-45E8-8FFB-D6512ED74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1141" y="11262732"/>
            <a:ext cx="5226898" cy="1880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434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3713" b="43405"/>
          <a:stretch/>
        </p:blipFill>
        <p:spPr>
          <a:xfrm>
            <a:off x="0" y="0"/>
            <a:ext cx="24377650" cy="4506686"/>
          </a:xfrm>
        </p:spPr>
      </p:pic>
      <p:sp>
        <p:nvSpPr>
          <p:cNvPr id="39" name="Rectangle 5">
            <a:extLst>
              <a:ext uri="{FF2B5EF4-FFF2-40B4-BE49-F238E27FC236}">
                <a16:creationId xmlns:a16="http://schemas.microsoft.com/office/drawing/2014/main" id="{01355F4E-56E6-41B8-9300-C7A0CBAC8614}"/>
              </a:ext>
            </a:extLst>
          </p:cNvPr>
          <p:cNvSpPr/>
          <p:nvPr/>
        </p:nvSpPr>
        <p:spPr>
          <a:xfrm>
            <a:off x="0" y="1"/>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660975" y="1828800"/>
            <a:ext cx="21426077" cy="923330"/>
          </a:xfrm>
          <a:prstGeom prst="rect">
            <a:avLst/>
          </a:prstGeom>
        </p:spPr>
        <p:txBody>
          <a:bodyPr wrap="square">
            <a:spAutoFit/>
          </a:bodyPr>
          <a:lstStyle/>
          <a:p>
            <a:pPr algn="just"/>
            <a:r>
              <a:rPr lang="en-US" sz="5400" u="sng" dirty="0">
                <a:solidFill>
                  <a:schemeClr val="bg1"/>
                </a:solidFill>
                <a:latin typeface="+mj-lt"/>
              </a:rPr>
              <a:t>ESTADOS UNIDOS</a:t>
            </a: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14230040" y="379378"/>
            <a:ext cx="10147610"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Economía Mundial </a:t>
            </a:r>
            <a:endParaRPr lang="es-MX" sz="9600" dirty="0">
              <a:solidFill>
                <a:schemeClr val="accent1"/>
              </a:solidFill>
              <a:latin typeface="Raleway" panose="020B0503030101060003" pitchFamily="34" charset="0"/>
            </a:endParaRPr>
          </a:p>
        </p:txBody>
      </p:sp>
      <p:sp>
        <p:nvSpPr>
          <p:cNvPr id="41" name="Rectangle 2"/>
          <p:cNvSpPr txBox="1">
            <a:spLocks noChangeArrowheads="1"/>
          </p:cNvSpPr>
          <p:nvPr/>
        </p:nvSpPr>
        <p:spPr>
          <a:xfrm>
            <a:off x="10098468" y="4530579"/>
            <a:ext cx="11671637" cy="7769576"/>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48056" indent="-384048" algn="just">
              <a:lnSpc>
                <a:spcPct val="80000"/>
              </a:lnSpc>
              <a:buFont typeface="Wingdings 2"/>
              <a:buChar char=""/>
              <a:defRPr/>
            </a:pPr>
            <a:endParaRPr lang="es-ES" sz="4400" b="1" dirty="0"/>
          </a:p>
          <a:p>
            <a:pPr marL="0" indent="0" algn="just">
              <a:lnSpc>
                <a:spcPct val="80000"/>
              </a:lnSpc>
              <a:buNone/>
            </a:pPr>
            <a:r>
              <a:rPr lang="es-ES" altLang="es-MX" sz="4000" dirty="0"/>
              <a:t>Estados Unidos empieza a recuperar el liderazgo mundial en sectores como la robotización, energías alternativas, desarrollo de software entre otros rubros.</a:t>
            </a:r>
          </a:p>
          <a:p>
            <a:pPr marL="0" indent="0" algn="just">
              <a:lnSpc>
                <a:spcPct val="80000"/>
              </a:lnSpc>
              <a:buNone/>
            </a:pPr>
            <a:r>
              <a:rPr lang="es-ES" sz="4000" dirty="0"/>
              <a:t>Al cierre de esta edición, </a:t>
            </a:r>
            <a:r>
              <a:rPr lang="es-ES" sz="4000" dirty="0" err="1"/>
              <a:t>Biden</a:t>
            </a:r>
            <a:r>
              <a:rPr lang="es-ES" sz="4000" dirty="0"/>
              <a:t> logra la aprobación de uno de sus dos grandes proyectos de gasto, lo que impulsará el crecimiento en 2022.</a:t>
            </a:r>
          </a:p>
          <a:p>
            <a:pPr marL="0" indent="0" algn="just">
              <a:lnSpc>
                <a:spcPct val="80000"/>
              </a:lnSpc>
              <a:buNone/>
            </a:pPr>
            <a:r>
              <a:rPr lang="es-ES" sz="4000" dirty="0"/>
              <a:t>Estados Unidos se enfila a crecer por encima de 3.0% anual en los próximos 3 años.</a:t>
            </a:r>
          </a:p>
          <a:p>
            <a:pPr marL="448056" indent="-384048" algn="just">
              <a:lnSpc>
                <a:spcPct val="80000"/>
              </a:lnSpc>
              <a:buFont typeface="Wingdings 2"/>
              <a:buChar char=""/>
              <a:defRPr/>
            </a:pPr>
            <a:endParaRPr lang="es-MX" sz="4400" dirty="0"/>
          </a:p>
        </p:txBody>
      </p:sp>
      <p:sp>
        <p:nvSpPr>
          <p:cNvPr id="42" name="Elipse 41"/>
          <p:cNvSpPr/>
          <p:nvPr/>
        </p:nvSpPr>
        <p:spPr>
          <a:xfrm>
            <a:off x="9673858" y="5522782"/>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Elipse 43"/>
          <p:cNvSpPr/>
          <p:nvPr/>
        </p:nvSpPr>
        <p:spPr>
          <a:xfrm>
            <a:off x="9712815" y="7770908"/>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Elipse 44"/>
          <p:cNvSpPr/>
          <p:nvPr/>
        </p:nvSpPr>
        <p:spPr>
          <a:xfrm>
            <a:off x="9673858" y="9907769"/>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Oval 37"/>
          <p:cNvSpPr/>
          <p:nvPr/>
        </p:nvSpPr>
        <p:spPr>
          <a:xfrm>
            <a:off x="188833" y="251349"/>
            <a:ext cx="494444" cy="4719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0975" y="6335485"/>
            <a:ext cx="8511009" cy="5425768"/>
          </a:xfrm>
          <a:prstGeom prst="rect">
            <a:avLst/>
          </a:prstGeom>
        </p:spPr>
      </p:pic>
      <p:pic>
        <p:nvPicPr>
          <p:cNvPr id="2050" name="Picture 2" descr="AMI Asociaci&amp;oacute;n Mexicana de Inversionistas">
            <a:extLst>
              <a:ext uri="{FF2B5EF4-FFF2-40B4-BE49-F238E27FC236}">
                <a16:creationId xmlns:a16="http://schemas.microsoft.com/office/drawing/2014/main" id="{CE3DCD08-7BEF-466F-9B11-E6695B4F1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0429" y="11619566"/>
            <a:ext cx="5459839" cy="1963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405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2749" b="32749"/>
          <a:stretch>
            <a:fillRect/>
          </a:stretch>
        </p:blipFill>
        <p:spPr>
          <a:xfrm>
            <a:off x="-446050" y="-267629"/>
            <a:ext cx="25335571" cy="4506685"/>
          </a:xfrm>
        </p:spPr>
      </p:pic>
      <p:sp>
        <p:nvSpPr>
          <p:cNvPr id="39" name="Rectangle 5">
            <a:extLst>
              <a:ext uri="{FF2B5EF4-FFF2-40B4-BE49-F238E27FC236}">
                <a16:creationId xmlns:a16="http://schemas.microsoft.com/office/drawing/2014/main" id="{01355F4E-56E6-41B8-9300-C7A0CBAC8614}"/>
              </a:ext>
            </a:extLst>
          </p:cNvPr>
          <p:cNvSpPr/>
          <p:nvPr/>
        </p:nvSpPr>
        <p:spPr>
          <a:xfrm>
            <a:off x="0" y="-267629"/>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660975" y="1828800"/>
            <a:ext cx="21426077" cy="923330"/>
          </a:xfrm>
          <a:prstGeom prst="rect">
            <a:avLst/>
          </a:prstGeom>
        </p:spPr>
        <p:txBody>
          <a:bodyPr wrap="square">
            <a:spAutoFit/>
          </a:bodyPr>
          <a:lstStyle/>
          <a:p>
            <a:pPr algn="just"/>
            <a:r>
              <a:rPr lang="en-US" sz="5400" u="sng" dirty="0">
                <a:solidFill>
                  <a:schemeClr val="bg1"/>
                </a:solidFill>
                <a:latin typeface="+mj-lt"/>
              </a:rPr>
              <a:t>EUROPA</a:t>
            </a: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14230040" y="379378"/>
            <a:ext cx="10147610"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Economía Mundial </a:t>
            </a:r>
            <a:endParaRPr lang="es-MX" sz="9600" dirty="0">
              <a:solidFill>
                <a:schemeClr val="accent1"/>
              </a:solidFill>
              <a:latin typeface="Raleway" panose="020B0503030101060003" pitchFamily="34" charset="0"/>
            </a:endParaRPr>
          </a:p>
        </p:txBody>
      </p:sp>
      <p:sp>
        <p:nvSpPr>
          <p:cNvPr id="40" name="Oval 37"/>
          <p:cNvSpPr/>
          <p:nvPr/>
        </p:nvSpPr>
        <p:spPr>
          <a:xfrm>
            <a:off x="166531" y="-20862"/>
            <a:ext cx="494444" cy="4719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6" name="Rectangle 2"/>
          <p:cNvSpPr txBox="1">
            <a:spLocks noChangeArrowheads="1"/>
          </p:cNvSpPr>
          <p:nvPr/>
        </p:nvSpPr>
        <p:spPr>
          <a:xfrm>
            <a:off x="10624457" y="5357784"/>
            <a:ext cx="12953999" cy="7046214"/>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100000"/>
              </a:lnSpc>
              <a:spcBef>
                <a:spcPts val="600"/>
              </a:spcBef>
              <a:spcAft>
                <a:spcPts val="600"/>
              </a:spcAft>
              <a:buNone/>
              <a:defRPr/>
            </a:pPr>
            <a:r>
              <a:rPr lang="es-MX" sz="4000" dirty="0"/>
              <a:t>Estimamos que todos los países de la Zona Euro, recuperarán sus niveles </a:t>
            </a:r>
            <a:r>
              <a:rPr lang="es-MX" sz="4000" dirty="0" err="1"/>
              <a:t>prepandémicos</a:t>
            </a:r>
            <a:r>
              <a:rPr lang="es-MX" sz="4000" dirty="0"/>
              <a:t> en 2022. </a:t>
            </a:r>
          </a:p>
          <a:p>
            <a:pPr marL="64008" indent="0" algn="just">
              <a:lnSpc>
                <a:spcPct val="100000"/>
              </a:lnSpc>
              <a:spcBef>
                <a:spcPts val="600"/>
              </a:spcBef>
              <a:spcAft>
                <a:spcPts val="600"/>
              </a:spcAft>
              <a:buNone/>
              <a:defRPr/>
            </a:pPr>
            <a:r>
              <a:rPr lang="es-MX" sz="4000" dirty="0"/>
              <a:t>El Banco Central Europeo no podrá mover su tasa en 2022, ya que varias economías se han endeudado mucho en la pandemia.</a:t>
            </a:r>
          </a:p>
          <a:p>
            <a:pPr marL="64008" indent="0" algn="just">
              <a:lnSpc>
                <a:spcPct val="100000"/>
              </a:lnSpc>
              <a:spcBef>
                <a:spcPts val="600"/>
              </a:spcBef>
              <a:spcAft>
                <a:spcPts val="600"/>
              </a:spcAft>
              <a:buNone/>
              <a:defRPr/>
            </a:pPr>
            <a:r>
              <a:rPr lang="es-MX" sz="4000" dirty="0"/>
              <a:t>Europa se mantiene como la punta de lanza en la acelerada transición energética. Cada vez más países, superan el 25% de sus ventas de autos nuevos eléctricos o híbridos.</a:t>
            </a:r>
          </a:p>
          <a:p>
            <a:pPr marL="64008" indent="0" algn="just">
              <a:lnSpc>
                <a:spcPct val="100000"/>
              </a:lnSpc>
              <a:spcBef>
                <a:spcPts val="600"/>
              </a:spcBef>
              <a:spcAft>
                <a:spcPts val="600"/>
              </a:spcAft>
              <a:buNone/>
              <a:defRPr/>
            </a:pPr>
            <a:r>
              <a:rPr lang="es-MX" sz="4000" dirty="0"/>
              <a:t>Europa es el semillero de proyectos de hidrógeno verde.</a:t>
            </a:r>
          </a:p>
          <a:p>
            <a:pPr marL="64008" indent="0" algn="just">
              <a:lnSpc>
                <a:spcPct val="80000"/>
              </a:lnSpc>
              <a:buNone/>
              <a:defRPr/>
            </a:pPr>
            <a:endParaRPr lang="es-ES" sz="4000" dirty="0"/>
          </a:p>
          <a:p>
            <a:pPr marL="448056" indent="-384048" algn="just">
              <a:lnSpc>
                <a:spcPct val="80000"/>
              </a:lnSpc>
              <a:buFont typeface="Wingdings 2"/>
              <a:buChar char=""/>
              <a:defRPr/>
            </a:pPr>
            <a:endParaRPr lang="es-MX" sz="4400" dirty="0"/>
          </a:p>
        </p:txBody>
      </p:sp>
      <p:pic>
        <p:nvPicPr>
          <p:cNvPr id="5" name="Imagen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1727" y="6117771"/>
            <a:ext cx="9601199" cy="5486400"/>
          </a:xfrm>
          <a:prstGeom prst="rect">
            <a:avLst/>
          </a:prstGeom>
        </p:spPr>
      </p:pic>
      <p:sp>
        <p:nvSpPr>
          <p:cNvPr id="10" name="Elipse 9"/>
          <p:cNvSpPr/>
          <p:nvPr/>
        </p:nvSpPr>
        <p:spPr>
          <a:xfrm>
            <a:off x="10494776" y="5633200"/>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p:cNvSpPr/>
          <p:nvPr/>
        </p:nvSpPr>
        <p:spPr>
          <a:xfrm>
            <a:off x="10494776" y="7064515"/>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10494776" y="8989746"/>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10543134" y="11023832"/>
            <a:ext cx="222530" cy="222530"/>
          </a:xfrm>
          <a:prstGeom prst="ellipse">
            <a:avLst/>
          </a:prstGeom>
          <a:solidFill>
            <a:srgbClr val="119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74" name="Picture 2" descr="AMI Asociaci&amp;oacute;n Mexicana de Inversionistas">
            <a:extLst>
              <a:ext uri="{FF2B5EF4-FFF2-40B4-BE49-F238E27FC236}">
                <a16:creationId xmlns:a16="http://schemas.microsoft.com/office/drawing/2014/main" id="{9B3D9E43-9598-4E55-993F-E75F76462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6732" y="12201655"/>
            <a:ext cx="3970918" cy="142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081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5079660" y="-20862"/>
            <a:ext cx="9297990" cy="4476959"/>
          </a:xfrm>
          <a:prstGeom prst="rect">
            <a:avLst/>
          </a:prstGeom>
          <a:solidFill>
            <a:srgbClr val="DE2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Marcador de posición de imagen 13"/>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l="-91" t="5058" r="91" b="50612"/>
          <a:stretch/>
        </p:blipFill>
        <p:spPr>
          <a:xfrm>
            <a:off x="-1" y="0"/>
            <a:ext cx="15079661" cy="4456097"/>
          </a:xfrm>
        </p:spPr>
      </p:pic>
      <p:sp>
        <p:nvSpPr>
          <p:cNvPr id="39" name="Rectangle 5">
            <a:extLst>
              <a:ext uri="{FF2B5EF4-FFF2-40B4-BE49-F238E27FC236}">
                <a16:creationId xmlns:a16="http://schemas.microsoft.com/office/drawing/2014/main" id="{01355F4E-56E6-41B8-9300-C7A0CBAC8614}"/>
              </a:ext>
            </a:extLst>
          </p:cNvPr>
          <p:cNvSpPr/>
          <p:nvPr/>
        </p:nvSpPr>
        <p:spPr>
          <a:xfrm>
            <a:off x="0" y="-1"/>
            <a:ext cx="24377650" cy="4456097"/>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660975" y="1828800"/>
            <a:ext cx="21426077" cy="923330"/>
          </a:xfrm>
          <a:prstGeom prst="rect">
            <a:avLst/>
          </a:prstGeom>
        </p:spPr>
        <p:txBody>
          <a:bodyPr wrap="square">
            <a:spAutoFit/>
          </a:bodyPr>
          <a:lstStyle/>
          <a:p>
            <a:pPr algn="just"/>
            <a:r>
              <a:rPr lang="en-US" sz="5400" u="sng" dirty="0">
                <a:solidFill>
                  <a:schemeClr val="bg1"/>
                </a:solidFill>
                <a:latin typeface="+mj-lt"/>
              </a:rPr>
              <a:t>CHINA</a:t>
            </a: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14230040" y="379378"/>
            <a:ext cx="10147610"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Economía Mundial </a:t>
            </a:r>
            <a:endParaRPr lang="es-MX" sz="9600" dirty="0">
              <a:solidFill>
                <a:schemeClr val="accent1"/>
              </a:solidFill>
              <a:latin typeface="Raleway" panose="020B0503030101060003" pitchFamily="34" charset="0"/>
            </a:endParaRPr>
          </a:p>
        </p:txBody>
      </p:sp>
      <p:sp>
        <p:nvSpPr>
          <p:cNvPr id="40" name="Oval 37"/>
          <p:cNvSpPr/>
          <p:nvPr/>
        </p:nvSpPr>
        <p:spPr>
          <a:xfrm>
            <a:off x="188833" y="202158"/>
            <a:ext cx="494444" cy="4719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pic>
        <p:nvPicPr>
          <p:cNvPr id="16" name="Imagen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378926" y="4726405"/>
            <a:ext cx="8315447" cy="6979632"/>
          </a:xfrm>
          <a:prstGeom prst="rect">
            <a:avLst/>
          </a:prstGeom>
        </p:spPr>
      </p:pic>
      <p:sp>
        <p:nvSpPr>
          <p:cNvPr id="20" name="Rectangle 2"/>
          <p:cNvSpPr txBox="1">
            <a:spLocks noChangeArrowheads="1"/>
          </p:cNvSpPr>
          <p:nvPr/>
        </p:nvSpPr>
        <p:spPr>
          <a:xfrm>
            <a:off x="683277" y="4726405"/>
            <a:ext cx="14170147" cy="7046214"/>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100000"/>
              </a:lnSpc>
              <a:spcBef>
                <a:spcPts val="0"/>
              </a:spcBef>
              <a:buNone/>
              <a:defRPr/>
            </a:pPr>
            <a:r>
              <a:rPr lang="es-MX" sz="4000" dirty="0"/>
              <a:t>Estimamos un menor crecimiento en </a:t>
            </a:r>
            <a:r>
              <a:rPr lang="es-MX" sz="4000" b="1" dirty="0">
                <a:solidFill>
                  <a:srgbClr val="119CF4"/>
                </a:solidFill>
              </a:rPr>
              <a:t>2022</a:t>
            </a:r>
            <a:r>
              <a:rPr lang="es-MX" sz="4000" dirty="0"/>
              <a:t>, hacia niveles de </a:t>
            </a:r>
            <a:r>
              <a:rPr lang="es-MX" sz="4000" b="1" dirty="0">
                <a:solidFill>
                  <a:srgbClr val="119CF4"/>
                </a:solidFill>
              </a:rPr>
              <a:t>4.5 – 6.0% </a:t>
            </a:r>
            <a:r>
              <a:rPr lang="es-MX" sz="4000" dirty="0"/>
              <a:t>frente al </a:t>
            </a:r>
            <a:r>
              <a:rPr lang="es-MX" sz="4000" b="1" dirty="0">
                <a:solidFill>
                  <a:srgbClr val="119CF4"/>
                </a:solidFill>
              </a:rPr>
              <a:t>6.5% </a:t>
            </a:r>
            <a:r>
              <a:rPr lang="es-MX" sz="4000" dirty="0"/>
              <a:t>reportado en el </a:t>
            </a:r>
            <a:r>
              <a:rPr lang="es-MX" sz="4000" b="1" dirty="0">
                <a:solidFill>
                  <a:srgbClr val="119CF4"/>
                </a:solidFill>
              </a:rPr>
              <a:t>2021</a:t>
            </a:r>
            <a:r>
              <a:rPr lang="es-MX" sz="4000" dirty="0"/>
              <a:t>.</a:t>
            </a:r>
          </a:p>
          <a:p>
            <a:pPr marL="64008" indent="0" algn="just">
              <a:lnSpc>
                <a:spcPct val="100000"/>
              </a:lnSpc>
              <a:spcBef>
                <a:spcPts val="0"/>
              </a:spcBef>
              <a:buNone/>
              <a:defRPr/>
            </a:pPr>
            <a:endParaRPr lang="es-MX" sz="4000" dirty="0"/>
          </a:p>
          <a:p>
            <a:pPr marL="64008" indent="0" algn="just">
              <a:lnSpc>
                <a:spcPct val="100000"/>
              </a:lnSpc>
              <a:spcBef>
                <a:spcPts val="0"/>
              </a:spcBef>
              <a:buNone/>
              <a:defRPr/>
            </a:pPr>
            <a:r>
              <a:rPr lang="es-MX" sz="4000" dirty="0"/>
              <a:t>La Guerra Comercial de Estados Unidos contra China, está afectando a China más que a Estados Unidos. Las presiones seguirán en 2022.</a:t>
            </a:r>
          </a:p>
          <a:p>
            <a:pPr marL="64008" indent="0" algn="just">
              <a:lnSpc>
                <a:spcPct val="100000"/>
              </a:lnSpc>
              <a:spcBef>
                <a:spcPts val="0"/>
              </a:spcBef>
              <a:buNone/>
              <a:defRPr/>
            </a:pPr>
            <a:endParaRPr lang="es-MX" sz="4000" dirty="0"/>
          </a:p>
          <a:p>
            <a:pPr marL="64008" indent="0" algn="just">
              <a:lnSpc>
                <a:spcPct val="100000"/>
              </a:lnSpc>
              <a:spcBef>
                <a:spcPts val="0"/>
              </a:spcBef>
              <a:buNone/>
              <a:defRPr/>
            </a:pPr>
            <a:r>
              <a:rPr lang="es-MX" sz="4000" dirty="0"/>
              <a:t>La quiebra de </a:t>
            </a:r>
            <a:r>
              <a:rPr lang="es-MX" sz="4000" dirty="0" err="1"/>
              <a:t>Evergrande</a:t>
            </a:r>
            <a:r>
              <a:rPr lang="es-MX" sz="4000" dirty="0"/>
              <a:t> es el primer aviso, sobre la caída del modelo económico basado en la industria.</a:t>
            </a:r>
          </a:p>
          <a:p>
            <a:pPr marL="64008" indent="0" algn="just">
              <a:lnSpc>
                <a:spcPct val="100000"/>
              </a:lnSpc>
              <a:spcBef>
                <a:spcPts val="0"/>
              </a:spcBef>
              <a:buNone/>
              <a:defRPr/>
            </a:pPr>
            <a:endParaRPr lang="es-MX" sz="4000" dirty="0"/>
          </a:p>
          <a:p>
            <a:pPr marL="64008" indent="0" algn="just">
              <a:lnSpc>
                <a:spcPct val="100000"/>
              </a:lnSpc>
              <a:spcBef>
                <a:spcPts val="0"/>
              </a:spcBef>
              <a:buNone/>
              <a:defRPr/>
            </a:pPr>
            <a:r>
              <a:rPr lang="es-MX" sz="4000" dirty="0"/>
              <a:t>A China le costará más trabajo crecer en los próximos años, al basar su crecimiento en su mercado interno.</a:t>
            </a:r>
          </a:p>
          <a:p>
            <a:pPr marL="64008" indent="0" algn="just">
              <a:lnSpc>
                <a:spcPct val="100000"/>
              </a:lnSpc>
              <a:spcBef>
                <a:spcPts val="600"/>
              </a:spcBef>
              <a:spcAft>
                <a:spcPts val="600"/>
              </a:spcAft>
              <a:buNone/>
              <a:defRPr/>
            </a:pPr>
            <a:endParaRPr lang="es-MX" sz="4000" dirty="0"/>
          </a:p>
          <a:p>
            <a:pPr marL="448056" indent="-384048" algn="just">
              <a:lnSpc>
                <a:spcPct val="80000"/>
              </a:lnSpc>
              <a:buFont typeface="Wingdings 2"/>
              <a:buChar char=""/>
              <a:defRPr/>
            </a:pPr>
            <a:endParaRPr lang="es-ES" sz="4000" dirty="0"/>
          </a:p>
          <a:p>
            <a:pPr marL="448056" indent="-384048" algn="just">
              <a:lnSpc>
                <a:spcPct val="80000"/>
              </a:lnSpc>
              <a:buFont typeface="Wingdings 2"/>
              <a:buChar char=""/>
              <a:defRPr/>
            </a:pPr>
            <a:endParaRPr lang="es-MX" sz="4400" dirty="0"/>
          </a:p>
        </p:txBody>
      </p:sp>
      <p:pic>
        <p:nvPicPr>
          <p:cNvPr id="4098" name="Picture 2" descr="AMI Asociaci&amp;oacute;n Mexicana de Inversionistas">
            <a:extLst>
              <a:ext uri="{FF2B5EF4-FFF2-40B4-BE49-F238E27FC236}">
                <a16:creationId xmlns:a16="http://schemas.microsoft.com/office/drawing/2014/main" id="{9B3DCF3E-375A-4F61-BF63-66EFD34C4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8517" y="11930156"/>
            <a:ext cx="4925558" cy="177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01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425" b="8425"/>
          <a:stretch>
            <a:fillRect/>
          </a:stretch>
        </p:blipFill>
        <p:spPr/>
      </p:pic>
      <p:sp>
        <p:nvSpPr>
          <p:cNvPr id="6" name="Rectangle 5">
            <a:extLst>
              <a:ext uri="{FF2B5EF4-FFF2-40B4-BE49-F238E27FC236}">
                <a16:creationId xmlns:a16="http://schemas.microsoft.com/office/drawing/2014/main" id="{01355F4E-56E6-41B8-9300-C7A0CBAC8614}"/>
              </a:ext>
            </a:extLst>
          </p:cNvPr>
          <p:cNvSpPr/>
          <p:nvPr/>
        </p:nvSpPr>
        <p:spPr>
          <a:xfrm>
            <a:off x="19272" y="-2"/>
            <a:ext cx="24358378" cy="13715999"/>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28800" y="5113384"/>
            <a:ext cx="20041943" cy="2400657"/>
          </a:xfrm>
          <a:prstGeom prst="rect">
            <a:avLst/>
          </a:prstGeom>
          <a:noFill/>
        </p:spPr>
        <p:txBody>
          <a:bodyPr wrap="square" rtlCol="0">
            <a:spAutoFit/>
          </a:bodyPr>
          <a:lstStyle/>
          <a:p>
            <a:pPr algn="ctr"/>
            <a:r>
              <a:rPr lang="es-MX" sz="15000" b="1" spc="600" dirty="0">
                <a:solidFill>
                  <a:schemeClr val="bg1"/>
                </a:solidFill>
                <a:latin typeface="Arial" panose="020B0604020202020204" pitchFamily="34" charset="0"/>
                <a:ea typeface="Montserrat" charset="0"/>
                <a:cs typeface="Arial" panose="020B0604020202020204" pitchFamily="34" charset="0"/>
              </a:rPr>
              <a:t>Economía </a:t>
            </a:r>
            <a:r>
              <a:rPr lang="en-US" sz="15000" b="1" spc="600" dirty="0">
                <a:solidFill>
                  <a:schemeClr val="bg1"/>
                </a:solidFill>
                <a:latin typeface="Arial" panose="020B0604020202020204" pitchFamily="34" charset="0"/>
                <a:ea typeface="Montserrat" charset="0"/>
                <a:cs typeface="Arial" panose="020B0604020202020204" pitchFamily="34" charset="0"/>
              </a:rPr>
              <a:t>Nacional</a:t>
            </a:r>
          </a:p>
        </p:txBody>
      </p:sp>
    </p:spTree>
    <p:extLst>
      <p:ext uri="{BB962C8B-B14F-4D97-AF65-F5344CB8AC3E}">
        <p14:creationId xmlns:p14="http://schemas.microsoft.com/office/powerpoint/2010/main" val="12785094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9771" b="38827"/>
          <a:stretch/>
        </p:blipFill>
        <p:spPr>
          <a:xfrm>
            <a:off x="6385" y="0"/>
            <a:ext cx="24377650" cy="4506685"/>
          </a:xfrm>
        </p:spPr>
      </p:pic>
      <p:sp>
        <p:nvSpPr>
          <p:cNvPr id="39" name="Rectangle 5">
            <a:extLst>
              <a:ext uri="{FF2B5EF4-FFF2-40B4-BE49-F238E27FC236}">
                <a16:creationId xmlns:a16="http://schemas.microsoft.com/office/drawing/2014/main" id="{01355F4E-56E6-41B8-9300-C7A0CBAC8614}"/>
              </a:ext>
            </a:extLst>
          </p:cNvPr>
          <p:cNvSpPr/>
          <p:nvPr/>
        </p:nvSpPr>
        <p:spPr>
          <a:xfrm>
            <a:off x="0" y="0"/>
            <a:ext cx="24377650" cy="450668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921A-A26A-4E0D-948C-A64498DF4303}"/>
              </a:ext>
            </a:extLst>
          </p:cNvPr>
          <p:cNvSpPr/>
          <p:nvPr/>
        </p:nvSpPr>
        <p:spPr>
          <a:xfrm>
            <a:off x="344028" y="2901570"/>
            <a:ext cx="8386315" cy="923330"/>
          </a:xfrm>
          <a:prstGeom prst="rect">
            <a:avLst/>
          </a:prstGeom>
        </p:spPr>
        <p:txBody>
          <a:bodyPr wrap="square">
            <a:spAutoFit/>
          </a:bodyPr>
          <a:lstStyle/>
          <a:p>
            <a:pPr algn="just"/>
            <a:r>
              <a:rPr lang="es-MX" sz="5400" u="sng" dirty="0">
                <a:solidFill>
                  <a:schemeClr val="bg1"/>
                </a:solidFill>
                <a:latin typeface="+mj-lt"/>
              </a:rPr>
              <a:t>CRECIMIENTO ECONÓMICO</a:t>
            </a:r>
          </a:p>
        </p:txBody>
      </p:sp>
      <p:sp>
        <p:nvSpPr>
          <p:cNvPr id="8" name="Title 4">
            <a:extLst>
              <a:ext uri="{FF2B5EF4-FFF2-40B4-BE49-F238E27FC236}">
                <a16:creationId xmlns:a16="http://schemas.microsoft.com/office/drawing/2014/main" id="{DF477B95-BDA0-4793-ABB5-245484C09499}"/>
              </a:ext>
            </a:extLst>
          </p:cNvPr>
          <p:cNvSpPr txBox="1">
            <a:spLocks/>
          </p:cNvSpPr>
          <p:nvPr/>
        </p:nvSpPr>
        <p:spPr>
          <a:xfrm>
            <a:off x="14047894" y="379378"/>
            <a:ext cx="10147610" cy="1449422"/>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es-MX" sz="9600" dirty="0">
                <a:latin typeface="Raleway" panose="020B0503030101060003" pitchFamily="34" charset="0"/>
              </a:rPr>
              <a:t>Economía Nacional </a:t>
            </a:r>
            <a:endParaRPr lang="es-MX" sz="9600" dirty="0">
              <a:solidFill>
                <a:schemeClr val="accent1"/>
              </a:solidFill>
              <a:latin typeface="Raleway" panose="020B0503030101060003" pitchFamily="34" charset="0"/>
            </a:endParaRPr>
          </a:p>
        </p:txBody>
      </p:sp>
      <p:sp>
        <p:nvSpPr>
          <p:cNvPr id="47" name="Oval 37"/>
          <p:cNvSpPr/>
          <p:nvPr/>
        </p:nvSpPr>
        <p:spPr>
          <a:xfrm>
            <a:off x="188833" y="251349"/>
            <a:ext cx="494444" cy="471929"/>
          </a:xfrm>
          <a:prstGeom prst="ellipse">
            <a:avLst/>
          </a:prstGeom>
          <a:solidFill>
            <a:srgbClr val="445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6" name="Rectangle 2"/>
          <p:cNvSpPr txBox="1">
            <a:spLocks noChangeArrowheads="1"/>
          </p:cNvSpPr>
          <p:nvPr/>
        </p:nvSpPr>
        <p:spPr>
          <a:xfrm>
            <a:off x="660975" y="4984034"/>
            <a:ext cx="13517548" cy="7046214"/>
          </a:xfrm>
          <a:prstGeom prst="rect">
            <a:avLst/>
          </a:prstGeom>
        </p:spPr>
        <p:txBody>
          <a:bodyPr vert="horz" lIns="182843" tIns="91422" rIns="182843" bIns="91422" rtlCol="0">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4008" indent="0" algn="just">
              <a:lnSpc>
                <a:spcPct val="100000"/>
              </a:lnSpc>
              <a:spcBef>
                <a:spcPts val="0"/>
              </a:spcBef>
              <a:buNone/>
              <a:defRPr/>
            </a:pPr>
            <a:r>
              <a:rPr lang="es-MX" sz="4000" b="1" dirty="0"/>
              <a:t>2022: Una lenta recuperación</a:t>
            </a:r>
          </a:p>
          <a:p>
            <a:pPr marL="64008" indent="0" algn="just">
              <a:lnSpc>
                <a:spcPct val="100000"/>
              </a:lnSpc>
              <a:spcBef>
                <a:spcPts val="0"/>
              </a:spcBef>
              <a:buNone/>
              <a:defRPr/>
            </a:pPr>
            <a:endParaRPr lang="es-MX" sz="4000" dirty="0"/>
          </a:p>
          <a:p>
            <a:pPr marL="64008" indent="0" algn="just">
              <a:lnSpc>
                <a:spcPct val="100000"/>
              </a:lnSpc>
              <a:spcBef>
                <a:spcPts val="0"/>
              </a:spcBef>
              <a:buNone/>
              <a:defRPr/>
            </a:pPr>
            <a:r>
              <a:rPr lang="es-MX" sz="4000" dirty="0"/>
              <a:t>Al no haber dado apoyos a las familias y empresas durante la pandemia, la economía nacional basa su recuperación en el ahorro nuevamente, pero tomará tiempo.</a:t>
            </a:r>
          </a:p>
          <a:p>
            <a:pPr marL="64008" indent="0" algn="just">
              <a:lnSpc>
                <a:spcPct val="100000"/>
              </a:lnSpc>
              <a:spcBef>
                <a:spcPts val="0"/>
              </a:spcBef>
              <a:buNone/>
              <a:defRPr/>
            </a:pPr>
            <a:endParaRPr lang="es-MX" sz="4000" dirty="0"/>
          </a:p>
          <a:p>
            <a:pPr marL="64008" indent="0" algn="just">
              <a:lnSpc>
                <a:spcPct val="100000"/>
              </a:lnSpc>
              <a:spcBef>
                <a:spcPts val="0"/>
              </a:spcBef>
              <a:buNone/>
              <a:defRPr/>
            </a:pPr>
            <a:r>
              <a:rPr lang="es-MX" sz="4000" dirty="0"/>
              <a:t>Mientras que Estados Unidos, basa su crecimiento económico en 2022 en la ampliación del gasto, lo que el FMI le recomienda a México hacer, el Presupuesto 2022 no considera apoyos, ni grandes proyectos, además de los que ya están en marcha</a:t>
            </a:r>
            <a:endParaRPr lang="es-MX" sz="4000" b="1" dirty="0"/>
          </a:p>
          <a:p>
            <a:pPr marL="448056" indent="-384048" algn="just">
              <a:lnSpc>
                <a:spcPct val="80000"/>
              </a:lnSpc>
              <a:buFont typeface="Wingdings 2"/>
              <a:buChar char=""/>
              <a:defRPr/>
            </a:pPr>
            <a:endParaRPr lang="es-ES" sz="4000" dirty="0"/>
          </a:p>
          <a:p>
            <a:pPr marL="448056" indent="-384048" algn="just">
              <a:lnSpc>
                <a:spcPct val="80000"/>
              </a:lnSpc>
              <a:buFont typeface="Wingdings 2"/>
              <a:buChar char=""/>
              <a:defRPr/>
            </a:pPr>
            <a:endParaRPr lang="es-MX" sz="4400" dirty="0"/>
          </a:p>
        </p:txBody>
      </p:sp>
      <p:pic>
        <p:nvPicPr>
          <p:cNvPr id="5" name="Imagen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85107" y="4674989"/>
            <a:ext cx="9107757" cy="6193275"/>
          </a:xfrm>
          <a:prstGeom prst="rect">
            <a:avLst/>
          </a:prstGeom>
        </p:spPr>
      </p:pic>
      <p:pic>
        <p:nvPicPr>
          <p:cNvPr id="5122" name="Picture 2" descr="AMI Asociaci&amp;oacute;n Mexicana de Inversionistas">
            <a:extLst>
              <a:ext uri="{FF2B5EF4-FFF2-40B4-BE49-F238E27FC236}">
                <a16:creationId xmlns:a16="http://schemas.microsoft.com/office/drawing/2014/main" id="{6E8565BF-4C42-443C-933F-225AE36DE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5604" y="11817609"/>
            <a:ext cx="5238431" cy="188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263189"/>
      </p:ext>
    </p:extLst>
  </p:cSld>
  <p:clrMapOvr>
    <a:masterClrMapping/>
  </p:clrMapOvr>
</p:sld>
</file>

<file path=ppt/theme/theme1.xml><?xml version="1.0" encoding="utf-8"?>
<a:theme xmlns:a="http://schemas.openxmlformats.org/drawingml/2006/main" name="Default Theme">
  <a:themeElements>
    <a:clrScheme name="Pitch Deck Light">
      <a:dk1>
        <a:srgbClr val="737572"/>
      </a:dk1>
      <a:lt1>
        <a:srgbClr val="FFFFFF"/>
      </a:lt1>
      <a:dk2>
        <a:srgbClr val="445469"/>
      </a:dk2>
      <a:lt2>
        <a:srgbClr val="FFFFFF"/>
      </a:lt2>
      <a:accent1>
        <a:srgbClr val="0E80C9"/>
      </a:accent1>
      <a:accent2>
        <a:srgbClr val="119CF4"/>
      </a:accent2>
      <a:accent3>
        <a:srgbClr val="445469"/>
      </a:accent3>
      <a:accent4>
        <a:srgbClr val="8AC153"/>
      </a:accent4>
      <a:accent5>
        <a:srgbClr val="BAEF69"/>
      </a:accent5>
      <a:accent6>
        <a:srgbClr val="A9A8AB"/>
      </a:accent6>
      <a:hlink>
        <a:srgbClr val="0E80C9"/>
      </a:hlink>
      <a:folHlink>
        <a:srgbClr val="0EA3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40724</TotalTime>
  <Words>1192</Words>
  <Application>Microsoft Office PowerPoint</Application>
  <PresentationFormat>Personalizado</PresentationFormat>
  <Paragraphs>157</Paragraphs>
  <Slides>21</Slides>
  <Notes>12</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21</vt:i4>
      </vt:variant>
    </vt:vector>
  </HeadingPairs>
  <TitlesOfParts>
    <vt:vector size="32" baseType="lpstr">
      <vt:lpstr>Arial</vt:lpstr>
      <vt:lpstr>Calibri</vt:lpstr>
      <vt:lpstr>Calibri Light</vt:lpstr>
      <vt:lpstr>Montserrat Bold</vt:lpstr>
      <vt:lpstr>Montserrat Light</vt:lpstr>
      <vt:lpstr>Open Sans Light</vt:lpstr>
      <vt:lpstr>Open Sans Regular</vt:lpstr>
      <vt:lpstr>Raleway</vt:lpstr>
      <vt:lpstr>Roboto Regular</vt:lpstr>
      <vt:lpstr>Wingdings 2</vt:lpstr>
      <vt:lpstr>Default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Premium Presentations</dc:title>
  <dc:subject/>
  <dc:creator>carlos1</dc:creator>
  <cp:keywords/>
  <dc:description/>
  <cp:lastModifiedBy>Pc-1</cp:lastModifiedBy>
  <cp:revision>6470</cp:revision>
  <dcterms:created xsi:type="dcterms:W3CDTF">2014-11-12T21:47:38Z</dcterms:created>
  <dcterms:modified xsi:type="dcterms:W3CDTF">2021-11-16T23:49:21Z</dcterms:modified>
  <cp:category/>
</cp:coreProperties>
</file>