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74" r:id="rId10"/>
    <p:sldId id="275" r:id="rId11"/>
    <p:sldId id="276" r:id="rId12"/>
    <p:sldId id="270" r:id="rId13"/>
    <p:sldId id="273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6" autoAdjust="0"/>
  </p:normalViewPr>
  <p:slideViewPr>
    <p:cSldViewPr snapToGrid="0">
      <p:cViewPr varScale="1">
        <p:scale>
          <a:sx n="131" d="100"/>
          <a:sy n="131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62c064cfb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62c064cfb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62c064cf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f62c064cf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62c064c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62c064c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62c064cf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62c064cf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62c064cf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62c064cf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62c064cf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62c064cf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65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62c064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62c064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62c064cf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62c064cf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62c064cf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62c064cf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7074-E35A-4D9C-A703-622803E6077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37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6262-12AE-9F43-8F52-35EE2BF8DA5C}" type="datetimeFigureOut">
              <a:rPr lang="es-ES" smtClean="0"/>
              <a:t>25/02/2022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D2A0-8359-5642-AF04-71AA834AEC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5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12975" y="0"/>
            <a:ext cx="9152700" cy="6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7300" y="136300"/>
            <a:ext cx="481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MASTER </a:t>
            </a:r>
            <a:r>
              <a:rPr lang="en" sz="240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IN FINANCE</a:t>
            </a:r>
            <a:endParaRPr sz="240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7300" y="996475"/>
            <a:ext cx="4815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ES" sz="3600" dirty="0">
                <a:solidFill>
                  <a:srgbClr val="FFFFFF"/>
                </a:solidFill>
                <a:latin typeface="Core"/>
                <a:cs typeface="Core"/>
              </a:rPr>
              <a:t>GOBIERNO </a:t>
            </a:r>
          </a:p>
          <a:p>
            <a:r>
              <a:rPr lang="es-ES" sz="3600" dirty="0">
                <a:solidFill>
                  <a:srgbClr val="FFFFFF"/>
                </a:solidFill>
                <a:latin typeface="Core"/>
                <a:cs typeface="Core"/>
              </a:rPr>
              <a:t>CORPORATIVO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447300" y="3531425"/>
            <a:ext cx="439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POR:	ALEJANDRO MACEDA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CONSULTOR EN GRC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526425" y="3437300"/>
            <a:ext cx="27084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325" y="136303"/>
            <a:ext cx="1537669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O6YV3J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13"/>
          <p:cNvSpPr/>
          <p:nvPr/>
        </p:nvSpPr>
        <p:spPr>
          <a:xfrm rot="16200000" flipV="1">
            <a:off x="2769942" y="103903"/>
            <a:ext cx="292527" cy="289586"/>
          </a:xfrm>
          <a:custGeom>
            <a:avLst/>
            <a:gdLst>
              <a:gd name="connsiteX0" fmla="*/ 0 w 2127826"/>
              <a:gd name="connsiteY0" fmla="*/ 0 h 805619"/>
              <a:gd name="connsiteX1" fmla="*/ 2127826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41063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690854 w 2127826"/>
              <a:gd name="connsiteY1" fmla="*/ 40963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13654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204818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13655 h 819274"/>
              <a:gd name="connsiteX1" fmla="*/ 1909341 w 2127826"/>
              <a:gd name="connsiteY1" fmla="*/ 0 h 819274"/>
              <a:gd name="connsiteX2" fmla="*/ 2127826 w 2127826"/>
              <a:gd name="connsiteY2" fmla="*/ 819274 h 819274"/>
              <a:gd name="connsiteX3" fmla="*/ 0 w 2127826"/>
              <a:gd name="connsiteY3" fmla="*/ 819274 h 819274"/>
              <a:gd name="connsiteX4" fmla="*/ 0 w 2127826"/>
              <a:gd name="connsiteY4" fmla="*/ 13655 h 819274"/>
              <a:gd name="connsiteX0" fmla="*/ 0 w 2127826"/>
              <a:gd name="connsiteY0" fmla="*/ 1 h 805620"/>
              <a:gd name="connsiteX1" fmla="*/ 1909341 w 2127826"/>
              <a:gd name="connsiteY1" fmla="*/ 0 h 805620"/>
              <a:gd name="connsiteX2" fmla="*/ 2127826 w 2127826"/>
              <a:gd name="connsiteY2" fmla="*/ 805620 h 805620"/>
              <a:gd name="connsiteX3" fmla="*/ 0 w 2127826"/>
              <a:gd name="connsiteY3" fmla="*/ 805620 h 805620"/>
              <a:gd name="connsiteX4" fmla="*/ 0 w 2127826"/>
              <a:gd name="connsiteY4" fmla="*/ 1 h 805620"/>
              <a:gd name="connsiteX0" fmla="*/ 0 w 2127826"/>
              <a:gd name="connsiteY0" fmla="*/ 18129 h 823748"/>
              <a:gd name="connsiteX1" fmla="*/ 904808 w 2127826"/>
              <a:gd name="connsiteY1" fmla="*/ 0 h 823748"/>
              <a:gd name="connsiteX2" fmla="*/ 2127826 w 2127826"/>
              <a:gd name="connsiteY2" fmla="*/ 823748 h 823748"/>
              <a:gd name="connsiteX3" fmla="*/ 0 w 2127826"/>
              <a:gd name="connsiteY3" fmla="*/ 823748 h 823748"/>
              <a:gd name="connsiteX4" fmla="*/ 0 w 2127826"/>
              <a:gd name="connsiteY4" fmla="*/ 18129 h 823748"/>
              <a:gd name="connsiteX0" fmla="*/ 0 w 2127826"/>
              <a:gd name="connsiteY0" fmla="*/ 13597 h 819216"/>
              <a:gd name="connsiteX1" fmla="*/ 655897 w 2127826"/>
              <a:gd name="connsiteY1" fmla="*/ 0 h 819216"/>
              <a:gd name="connsiteX2" fmla="*/ 2127826 w 2127826"/>
              <a:gd name="connsiteY2" fmla="*/ 819216 h 819216"/>
              <a:gd name="connsiteX3" fmla="*/ 0 w 2127826"/>
              <a:gd name="connsiteY3" fmla="*/ 819216 h 819216"/>
              <a:gd name="connsiteX4" fmla="*/ 0 w 2127826"/>
              <a:gd name="connsiteY4" fmla="*/ 13597 h 819216"/>
              <a:gd name="connsiteX0" fmla="*/ 0 w 2127826"/>
              <a:gd name="connsiteY0" fmla="*/ 9066 h 814685"/>
              <a:gd name="connsiteX1" fmla="*/ 531441 w 2127826"/>
              <a:gd name="connsiteY1" fmla="*/ 0 h 814685"/>
              <a:gd name="connsiteX2" fmla="*/ 2127826 w 2127826"/>
              <a:gd name="connsiteY2" fmla="*/ 814685 h 814685"/>
              <a:gd name="connsiteX3" fmla="*/ 0 w 2127826"/>
              <a:gd name="connsiteY3" fmla="*/ 814685 h 814685"/>
              <a:gd name="connsiteX4" fmla="*/ 0 w 2127826"/>
              <a:gd name="connsiteY4" fmla="*/ 9066 h 814685"/>
              <a:gd name="connsiteX0" fmla="*/ 0 w 2127826"/>
              <a:gd name="connsiteY0" fmla="*/ 9067 h 814686"/>
              <a:gd name="connsiteX1" fmla="*/ 433654 w 2127826"/>
              <a:gd name="connsiteY1" fmla="*/ 0 h 814686"/>
              <a:gd name="connsiteX2" fmla="*/ 2127826 w 2127826"/>
              <a:gd name="connsiteY2" fmla="*/ 814686 h 814686"/>
              <a:gd name="connsiteX3" fmla="*/ 0 w 2127826"/>
              <a:gd name="connsiteY3" fmla="*/ 814686 h 814686"/>
              <a:gd name="connsiteX4" fmla="*/ 0 w 2127826"/>
              <a:gd name="connsiteY4" fmla="*/ 9067 h 814686"/>
              <a:gd name="connsiteX0" fmla="*/ 0 w 2127826"/>
              <a:gd name="connsiteY0" fmla="*/ 0 h 805619"/>
              <a:gd name="connsiteX1" fmla="*/ 54033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54922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53338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533380 w 2127826"/>
              <a:gd name="connsiteY4" fmla="*/ 3 h 805622"/>
              <a:gd name="connsiteX0" fmla="*/ 35558 w 1630004"/>
              <a:gd name="connsiteY0" fmla="*/ 3 h 810154"/>
              <a:gd name="connsiteX1" fmla="*/ 33618 w 1630004"/>
              <a:gd name="connsiteY1" fmla="*/ 0 h 810154"/>
              <a:gd name="connsiteX2" fmla="*/ 1630004 w 1630004"/>
              <a:gd name="connsiteY2" fmla="*/ 805622 h 810154"/>
              <a:gd name="connsiteX3" fmla="*/ 0 w 1630004"/>
              <a:gd name="connsiteY3" fmla="*/ 810154 h 810154"/>
              <a:gd name="connsiteX4" fmla="*/ 35558 w 1630004"/>
              <a:gd name="connsiteY4" fmla="*/ 3 h 810154"/>
              <a:gd name="connsiteX0" fmla="*/ 1940 w 1596386"/>
              <a:gd name="connsiteY0" fmla="*/ 3 h 810154"/>
              <a:gd name="connsiteX1" fmla="*/ 0 w 1596386"/>
              <a:gd name="connsiteY1" fmla="*/ 0 h 810154"/>
              <a:gd name="connsiteX2" fmla="*/ 1596386 w 1596386"/>
              <a:gd name="connsiteY2" fmla="*/ 805622 h 810154"/>
              <a:gd name="connsiteX3" fmla="*/ 1940 w 1596386"/>
              <a:gd name="connsiteY3" fmla="*/ 810154 h 810154"/>
              <a:gd name="connsiteX4" fmla="*/ 1940 w 1596386"/>
              <a:gd name="connsiteY4" fmla="*/ 3 h 810154"/>
              <a:gd name="connsiteX0" fmla="*/ 1940 w 1596386"/>
              <a:gd name="connsiteY0" fmla="*/ 3 h 805622"/>
              <a:gd name="connsiteX1" fmla="*/ 0 w 1596386"/>
              <a:gd name="connsiteY1" fmla="*/ 0 h 805622"/>
              <a:gd name="connsiteX2" fmla="*/ 1596386 w 1596386"/>
              <a:gd name="connsiteY2" fmla="*/ 805622 h 805622"/>
              <a:gd name="connsiteX3" fmla="*/ 1940 w 1596386"/>
              <a:gd name="connsiteY3" fmla="*/ 805622 h 805622"/>
              <a:gd name="connsiteX4" fmla="*/ 1940 w 1596386"/>
              <a:gd name="connsiteY4" fmla="*/ 3 h 80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386" h="805622">
                <a:moveTo>
                  <a:pt x="1940" y="3"/>
                </a:moveTo>
                <a:lnTo>
                  <a:pt x="0" y="0"/>
                </a:lnTo>
                <a:lnTo>
                  <a:pt x="1596386" y="805622"/>
                </a:lnTo>
                <a:lnTo>
                  <a:pt x="1940" y="805622"/>
                </a:lnTo>
                <a:lnTo>
                  <a:pt x="1940" y="3"/>
                </a:lnTo>
                <a:close/>
              </a:path>
            </a:pathLst>
          </a:custGeom>
          <a:solidFill>
            <a:srgbClr val="198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>
              <a:latin typeface="Roboto"/>
              <a:cs typeface="Roboto"/>
            </a:endParaRPr>
          </a:p>
        </p:txBody>
      </p:sp>
      <p:sp>
        <p:nvSpPr>
          <p:cNvPr id="8" name="Rectángulo 13"/>
          <p:cNvSpPr/>
          <p:nvPr/>
        </p:nvSpPr>
        <p:spPr>
          <a:xfrm rot="5400000" flipV="1">
            <a:off x="1216608" y="445465"/>
            <a:ext cx="1918322" cy="1232255"/>
          </a:xfrm>
          <a:custGeom>
            <a:avLst/>
            <a:gdLst>
              <a:gd name="connsiteX0" fmla="*/ 0 w 2127826"/>
              <a:gd name="connsiteY0" fmla="*/ 0 h 805619"/>
              <a:gd name="connsiteX1" fmla="*/ 2127826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41063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690854 w 2127826"/>
              <a:gd name="connsiteY1" fmla="*/ 40963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13654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204818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13655 h 819274"/>
              <a:gd name="connsiteX1" fmla="*/ 1909341 w 2127826"/>
              <a:gd name="connsiteY1" fmla="*/ 0 h 819274"/>
              <a:gd name="connsiteX2" fmla="*/ 2127826 w 2127826"/>
              <a:gd name="connsiteY2" fmla="*/ 819274 h 819274"/>
              <a:gd name="connsiteX3" fmla="*/ 0 w 2127826"/>
              <a:gd name="connsiteY3" fmla="*/ 819274 h 819274"/>
              <a:gd name="connsiteX4" fmla="*/ 0 w 2127826"/>
              <a:gd name="connsiteY4" fmla="*/ 13655 h 819274"/>
              <a:gd name="connsiteX0" fmla="*/ 0 w 2127826"/>
              <a:gd name="connsiteY0" fmla="*/ 1 h 805620"/>
              <a:gd name="connsiteX1" fmla="*/ 1909341 w 2127826"/>
              <a:gd name="connsiteY1" fmla="*/ 0 h 805620"/>
              <a:gd name="connsiteX2" fmla="*/ 2127826 w 2127826"/>
              <a:gd name="connsiteY2" fmla="*/ 805620 h 805620"/>
              <a:gd name="connsiteX3" fmla="*/ 0 w 2127826"/>
              <a:gd name="connsiteY3" fmla="*/ 805620 h 805620"/>
              <a:gd name="connsiteX4" fmla="*/ 0 w 2127826"/>
              <a:gd name="connsiteY4" fmla="*/ 1 h 805620"/>
              <a:gd name="connsiteX0" fmla="*/ 0 w 2127826"/>
              <a:gd name="connsiteY0" fmla="*/ 18129 h 823748"/>
              <a:gd name="connsiteX1" fmla="*/ 904808 w 2127826"/>
              <a:gd name="connsiteY1" fmla="*/ 0 h 823748"/>
              <a:gd name="connsiteX2" fmla="*/ 2127826 w 2127826"/>
              <a:gd name="connsiteY2" fmla="*/ 823748 h 823748"/>
              <a:gd name="connsiteX3" fmla="*/ 0 w 2127826"/>
              <a:gd name="connsiteY3" fmla="*/ 823748 h 823748"/>
              <a:gd name="connsiteX4" fmla="*/ 0 w 2127826"/>
              <a:gd name="connsiteY4" fmla="*/ 18129 h 823748"/>
              <a:gd name="connsiteX0" fmla="*/ 0 w 2127826"/>
              <a:gd name="connsiteY0" fmla="*/ 13597 h 819216"/>
              <a:gd name="connsiteX1" fmla="*/ 655897 w 2127826"/>
              <a:gd name="connsiteY1" fmla="*/ 0 h 819216"/>
              <a:gd name="connsiteX2" fmla="*/ 2127826 w 2127826"/>
              <a:gd name="connsiteY2" fmla="*/ 819216 h 819216"/>
              <a:gd name="connsiteX3" fmla="*/ 0 w 2127826"/>
              <a:gd name="connsiteY3" fmla="*/ 819216 h 819216"/>
              <a:gd name="connsiteX4" fmla="*/ 0 w 2127826"/>
              <a:gd name="connsiteY4" fmla="*/ 13597 h 819216"/>
              <a:gd name="connsiteX0" fmla="*/ 0 w 2127826"/>
              <a:gd name="connsiteY0" fmla="*/ 9066 h 814685"/>
              <a:gd name="connsiteX1" fmla="*/ 531441 w 2127826"/>
              <a:gd name="connsiteY1" fmla="*/ 0 h 814685"/>
              <a:gd name="connsiteX2" fmla="*/ 2127826 w 2127826"/>
              <a:gd name="connsiteY2" fmla="*/ 814685 h 814685"/>
              <a:gd name="connsiteX3" fmla="*/ 0 w 2127826"/>
              <a:gd name="connsiteY3" fmla="*/ 814685 h 814685"/>
              <a:gd name="connsiteX4" fmla="*/ 0 w 2127826"/>
              <a:gd name="connsiteY4" fmla="*/ 9066 h 814685"/>
              <a:gd name="connsiteX0" fmla="*/ 0 w 2127826"/>
              <a:gd name="connsiteY0" fmla="*/ 9067 h 814686"/>
              <a:gd name="connsiteX1" fmla="*/ 433654 w 2127826"/>
              <a:gd name="connsiteY1" fmla="*/ 0 h 814686"/>
              <a:gd name="connsiteX2" fmla="*/ 2127826 w 2127826"/>
              <a:gd name="connsiteY2" fmla="*/ 814686 h 814686"/>
              <a:gd name="connsiteX3" fmla="*/ 0 w 2127826"/>
              <a:gd name="connsiteY3" fmla="*/ 814686 h 814686"/>
              <a:gd name="connsiteX4" fmla="*/ 0 w 2127826"/>
              <a:gd name="connsiteY4" fmla="*/ 9067 h 814686"/>
              <a:gd name="connsiteX0" fmla="*/ 0 w 2127826"/>
              <a:gd name="connsiteY0" fmla="*/ 0 h 805619"/>
              <a:gd name="connsiteX1" fmla="*/ 54033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54922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127826"/>
              <a:gd name="connsiteY0" fmla="*/ 3 h 805622"/>
              <a:gd name="connsiteX1" fmla="*/ 932112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501787"/>
              <a:gd name="connsiteY0" fmla="*/ 3 h 819240"/>
              <a:gd name="connsiteX1" fmla="*/ 932112 w 2501787"/>
              <a:gd name="connsiteY1" fmla="*/ 0 h 819240"/>
              <a:gd name="connsiteX2" fmla="*/ 2501787 w 2501787"/>
              <a:gd name="connsiteY2" fmla="*/ 819240 h 819240"/>
              <a:gd name="connsiteX3" fmla="*/ 0 w 2501787"/>
              <a:gd name="connsiteY3" fmla="*/ 805622 h 819240"/>
              <a:gd name="connsiteX4" fmla="*/ 0 w 2501787"/>
              <a:gd name="connsiteY4" fmla="*/ 3 h 8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787" h="819240">
                <a:moveTo>
                  <a:pt x="0" y="3"/>
                </a:moveTo>
                <a:lnTo>
                  <a:pt x="932112" y="0"/>
                </a:lnTo>
                <a:lnTo>
                  <a:pt x="2501787" y="819240"/>
                </a:lnTo>
                <a:lnTo>
                  <a:pt x="0" y="805622"/>
                </a:lnTo>
                <a:lnTo>
                  <a:pt x="0" y="3"/>
                </a:lnTo>
                <a:close/>
              </a:path>
            </a:pathLst>
          </a:custGeom>
          <a:solidFill>
            <a:srgbClr val="198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>
              <a:latin typeface="Roboto"/>
              <a:cs typeface="Roboto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72658" y="305213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  <a:latin typeface="Core"/>
                <a:cs typeface="Core"/>
              </a:rPr>
              <a:t>Profesio</a:t>
            </a:r>
            <a:r>
              <a:rPr lang="es-ES" sz="1800" dirty="0">
                <a:solidFill>
                  <a:schemeClr val="bg1"/>
                </a:solidFill>
                <a:latin typeface="Core"/>
                <a:cs typeface="Core"/>
              </a:rPr>
              <a:t>-</a:t>
            </a:r>
          </a:p>
          <a:p>
            <a:pPr algn="r"/>
            <a:r>
              <a:rPr lang="es-ES" sz="1800" dirty="0" err="1">
                <a:solidFill>
                  <a:schemeClr val="bg1"/>
                </a:solidFill>
                <a:latin typeface="Core"/>
                <a:cs typeface="Core"/>
              </a:rPr>
              <a:t>nalizar</a:t>
            </a:r>
            <a:endParaRPr lang="es-ES" sz="1800" dirty="0">
              <a:solidFill>
                <a:srgbClr val="198BD1"/>
              </a:solidFill>
              <a:latin typeface="Core"/>
              <a:cs typeface="Core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26542" y="3460090"/>
            <a:ext cx="6026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Surgen métodos de evaluación y retribución más justos y eficaces. 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Los criterios profesionales rigen los procesos.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Es el momento de construir un equipo sólido, motivado y capaz.</a:t>
            </a:r>
          </a:p>
        </p:txBody>
      </p:sp>
    </p:spTree>
    <p:extLst>
      <p:ext uri="{BB962C8B-B14F-4D97-AF65-F5344CB8AC3E}">
        <p14:creationId xmlns:p14="http://schemas.microsoft.com/office/powerpoint/2010/main" val="37613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440021-PEIY5L-4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39049" y="3397836"/>
            <a:ext cx="63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Roboto"/>
                <a:cs typeface="Roboto"/>
              </a:rPr>
              <a:t>Institucionalización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  <a:latin typeface="Roboto"/>
                <a:cs typeface="Roboto"/>
              </a:rPr>
              <a:t>Se exige armonizar los intereses particulares con el bien común.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bg1"/>
                </a:solidFill>
                <a:latin typeface="Roboto"/>
                <a:cs typeface="Roboto"/>
              </a:rPr>
              <a:t>El fundador busca a su sustituto.</a:t>
            </a:r>
          </a:p>
        </p:txBody>
      </p:sp>
      <p:sp>
        <p:nvSpPr>
          <p:cNvPr id="11" name="Rectángulo 13"/>
          <p:cNvSpPr/>
          <p:nvPr/>
        </p:nvSpPr>
        <p:spPr>
          <a:xfrm rot="5400000" flipV="1">
            <a:off x="7842071" y="99052"/>
            <a:ext cx="1371602" cy="1232257"/>
          </a:xfrm>
          <a:custGeom>
            <a:avLst/>
            <a:gdLst>
              <a:gd name="connsiteX0" fmla="*/ 0 w 2127826"/>
              <a:gd name="connsiteY0" fmla="*/ 0 h 805619"/>
              <a:gd name="connsiteX1" fmla="*/ 2127826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41063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690854 w 2127826"/>
              <a:gd name="connsiteY1" fmla="*/ 40963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13654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204818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13655 h 819274"/>
              <a:gd name="connsiteX1" fmla="*/ 1909341 w 2127826"/>
              <a:gd name="connsiteY1" fmla="*/ 0 h 819274"/>
              <a:gd name="connsiteX2" fmla="*/ 2127826 w 2127826"/>
              <a:gd name="connsiteY2" fmla="*/ 819274 h 819274"/>
              <a:gd name="connsiteX3" fmla="*/ 0 w 2127826"/>
              <a:gd name="connsiteY3" fmla="*/ 819274 h 819274"/>
              <a:gd name="connsiteX4" fmla="*/ 0 w 2127826"/>
              <a:gd name="connsiteY4" fmla="*/ 13655 h 819274"/>
              <a:gd name="connsiteX0" fmla="*/ 0 w 2127826"/>
              <a:gd name="connsiteY0" fmla="*/ 1 h 805620"/>
              <a:gd name="connsiteX1" fmla="*/ 1909341 w 2127826"/>
              <a:gd name="connsiteY1" fmla="*/ 0 h 805620"/>
              <a:gd name="connsiteX2" fmla="*/ 2127826 w 2127826"/>
              <a:gd name="connsiteY2" fmla="*/ 805620 h 805620"/>
              <a:gd name="connsiteX3" fmla="*/ 0 w 2127826"/>
              <a:gd name="connsiteY3" fmla="*/ 805620 h 805620"/>
              <a:gd name="connsiteX4" fmla="*/ 0 w 2127826"/>
              <a:gd name="connsiteY4" fmla="*/ 1 h 805620"/>
              <a:gd name="connsiteX0" fmla="*/ 0 w 2127826"/>
              <a:gd name="connsiteY0" fmla="*/ 18129 h 823748"/>
              <a:gd name="connsiteX1" fmla="*/ 904808 w 2127826"/>
              <a:gd name="connsiteY1" fmla="*/ 0 h 823748"/>
              <a:gd name="connsiteX2" fmla="*/ 2127826 w 2127826"/>
              <a:gd name="connsiteY2" fmla="*/ 823748 h 823748"/>
              <a:gd name="connsiteX3" fmla="*/ 0 w 2127826"/>
              <a:gd name="connsiteY3" fmla="*/ 823748 h 823748"/>
              <a:gd name="connsiteX4" fmla="*/ 0 w 2127826"/>
              <a:gd name="connsiteY4" fmla="*/ 18129 h 823748"/>
              <a:gd name="connsiteX0" fmla="*/ 0 w 2127826"/>
              <a:gd name="connsiteY0" fmla="*/ 13597 h 819216"/>
              <a:gd name="connsiteX1" fmla="*/ 655897 w 2127826"/>
              <a:gd name="connsiteY1" fmla="*/ 0 h 819216"/>
              <a:gd name="connsiteX2" fmla="*/ 2127826 w 2127826"/>
              <a:gd name="connsiteY2" fmla="*/ 819216 h 819216"/>
              <a:gd name="connsiteX3" fmla="*/ 0 w 2127826"/>
              <a:gd name="connsiteY3" fmla="*/ 819216 h 819216"/>
              <a:gd name="connsiteX4" fmla="*/ 0 w 2127826"/>
              <a:gd name="connsiteY4" fmla="*/ 13597 h 819216"/>
              <a:gd name="connsiteX0" fmla="*/ 0 w 2127826"/>
              <a:gd name="connsiteY0" fmla="*/ 9066 h 814685"/>
              <a:gd name="connsiteX1" fmla="*/ 531441 w 2127826"/>
              <a:gd name="connsiteY1" fmla="*/ 0 h 814685"/>
              <a:gd name="connsiteX2" fmla="*/ 2127826 w 2127826"/>
              <a:gd name="connsiteY2" fmla="*/ 814685 h 814685"/>
              <a:gd name="connsiteX3" fmla="*/ 0 w 2127826"/>
              <a:gd name="connsiteY3" fmla="*/ 814685 h 814685"/>
              <a:gd name="connsiteX4" fmla="*/ 0 w 2127826"/>
              <a:gd name="connsiteY4" fmla="*/ 9066 h 814685"/>
              <a:gd name="connsiteX0" fmla="*/ 0 w 2127826"/>
              <a:gd name="connsiteY0" fmla="*/ 9067 h 814686"/>
              <a:gd name="connsiteX1" fmla="*/ 433654 w 2127826"/>
              <a:gd name="connsiteY1" fmla="*/ 0 h 814686"/>
              <a:gd name="connsiteX2" fmla="*/ 2127826 w 2127826"/>
              <a:gd name="connsiteY2" fmla="*/ 814686 h 814686"/>
              <a:gd name="connsiteX3" fmla="*/ 0 w 2127826"/>
              <a:gd name="connsiteY3" fmla="*/ 814686 h 814686"/>
              <a:gd name="connsiteX4" fmla="*/ 0 w 2127826"/>
              <a:gd name="connsiteY4" fmla="*/ 9067 h 814686"/>
              <a:gd name="connsiteX0" fmla="*/ 0 w 2127826"/>
              <a:gd name="connsiteY0" fmla="*/ 0 h 805619"/>
              <a:gd name="connsiteX1" fmla="*/ 54033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54922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127826"/>
              <a:gd name="connsiteY0" fmla="*/ 3 h 805622"/>
              <a:gd name="connsiteX1" fmla="*/ 932112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501787"/>
              <a:gd name="connsiteY0" fmla="*/ 3 h 819240"/>
              <a:gd name="connsiteX1" fmla="*/ 932112 w 2501787"/>
              <a:gd name="connsiteY1" fmla="*/ 0 h 819240"/>
              <a:gd name="connsiteX2" fmla="*/ 2501787 w 2501787"/>
              <a:gd name="connsiteY2" fmla="*/ 819240 h 819240"/>
              <a:gd name="connsiteX3" fmla="*/ 0 w 2501787"/>
              <a:gd name="connsiteY3" fmla="*/ 805622 h 819240"/>
              <a:gd name="connsiteX4" fmla="*/ 0 w 2501787"/>
              <a:gd name="connsiteY4" fmla="*/ 3 h 8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787" h="819240">
                <a:moveTo>
                  <a:pt x="0" y="3"/>
                </a:moveTo>
                <a:lnTo>
                  <a:pt x="932112" y="0"/>
                </a:lnTo>
                <a:lnTo>
                  <a:pt x="2501787" y="819240"/>
                </a:lnTo>
                <a:lnTo>
                  <a:pt x="0" y="805622"/>
                </a:lnTo>
                <a:lnTo>
                  <a:pt x="0" y="3"/>
                </a:lnTo>
                <a:close/>
              </a:path>
            </a:pathLst>
          </a:custGeom>
          <a:solidFill>
            <a:srgbClr val="198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>
              <a:latin typeface="Roboto"/>
              <a:cs typeface="Roboto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66837" y="6884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Institu</a:t>
            </a:r>
            <a:r>
              <a:rPr lang="es-MX" sz="1800" dirty="0">
                <a:solidFill>
                  <a:schemeClr val="bg1"/>
                </a:solidFill>
              </a:rPr>
              <a:t>-</a:t>
            </a:r>
          </a:p>
          <a:p>
            <a:r>
              <a:rPr lang="es-MX" sz="1800" dirty="0" err="1">
                <a:solidFill>
                  <a:schemeClr val="bg1"/>
                </a:solidFill>
              </a:rPr>
              <a:t>cional</a:t>
            </a:r>
            <a:endParaRPr lang="es-MX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440021-PEIY5L-4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3194" y="3203742"/>
            <a:ext cx="7040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  <a:latin typeface="Roboto"/>
                <a:cs typeface="Roboto"/>
              </a:rPr>
              <a:t>El Director General desea disposición y capacidad de cuidar los intereses de la organización igual o mejor que él mismo.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  <a:latin typeface="Roboto"/>
                <a:cs typeface="Roboto"/>
              </a:rPr>
              <a:t>Se pueden formar órganos de Gobierno para el retiro del fundador, la incorporación de nuevos propietarios y la armonización de los diversos intereses de los </a:t>
            </a:r>
            <a:r>
              <a:rPr lang="es-MX" b="1" dirty="0" err="1">
                <a:solidFill>
                  <a:schemeClr val="bg1"/>
                </a:solidFill>
                <a:latin typeface="Roboto"/>
                <a:cs typeface="Roboto"/>
              </a:rPr>
              <a:t>stockholders</a:t>
            </a:r>
            <a:r>
              <a:rPr lang="es-MX" b="1" dirty="0">
                <a:solidFill>
                  <a:schemeClr val="bg1"/>
                </a:solidFill>
                <a:latin typeface="Roboto"/>
                <a:cs typeface="Roboto"/>
              </a:rPr>
              <a:t> y los </a:t>
            </a:r>
            <a:r>
              <a:rPr lang="es-MX" b="1" dirty="0" err="1">
                <a:solidFill>
                  <a:schemeClr val="bg1"/>
                </a:solidFill>
                <a:latin typeface="Roboto"/>
                <a:cs typeface="Roboto"/>
              </a:rPr>
              <a:t>stakeholders</a:t>
            </a:r>
            <a:r>
              <a:rPr lang="es-MX" b="1" dirty="0">
                <a:solidFill>
                  <a:schemeClr val="bg1"/>
                </a:solidFill>
                <a:latin typeface="Roboto"/>
                <a:cs typeface="Roboto"/>
              </a:rPr>
              <a:t>.</a:t>
            </a:r>
            <a:endParaRPr lang="es-ES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1" name="Rectángulo 13"/>
          <p:cNvSpPr/>
          <p:nvPr/>
        </p:nvSpPr>
        <p:spPr>
          <a:xfrm rot="5400000" flipV="1">
            <a:off x="6699073" y="69673"/>
            <a:ext cx="1371602" cy="1232257"/>
          </a:xfrm>
          <a:custGeom>
            <a:avLst/>
            <a:gdLst>
              <a:gd name="connsiteX0" fmla="*/ 0 w 2127826"/>
              <a:gd name="connsiteY0" fmla="*/ 0 h 805619"/>
              <a:gd name="connsiteX1" fmla="*/ 2127826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41063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690854 w 2127826"/>
              <a:gd name="connsiteY1" fmla="*/ 40963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13654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204818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13655 h 819274"/>
              <a:gd name="connsiteX1" fmla="*/ 1909341 w 2127826"/>
              <a:gd name="connsiteY1" fmla="*/ 0 h 819274"/>
              <a:gd name="connsiteX2" fmla="*/ 2127826 w 2127826"/>
              <a:gd name="connsiteY2" fmla="*/ 819274 h 819274"/>
              <a:gd name="connsiteX3" fmla="*/ 0 w 2127826"/>
              <a:gd name="connsiteY3" fmla="*/ 819274 h 819274"/>
              <a:gd name="connsiteX4" fmla="*/ 0 w 2127826"/>
              <a:gd name="connsiteY4" fmla="*/ 13655 h 819274"/>
              <a:gd name="connsiteX0" fmla="*/ 0 w 2127826"/>
              <a:gd name="connsiteY0" fmla="*/ 1 h 805620"/>
              <a:gd name="connsiteX1" fmla="*/ 1909341 w 2127826"/>
              <a:gd name="connsiteY1" fmla="*/ 0 h 805620"/>
              <a:gd name="connsiteX2" fmla="*/ 2127826 w 2127826"/>
              <a:gd name="connsiteY2" fmla="*/ 805620 h 805620"/>
              <a:gd name="connsiteX3" fmla="*/ 0 w 2127826"/>
              <a:gd name="connsiteY3" fmla="*/ 805620 h 805620"/>
              <a:gd name="connsiteX4" fmla="*/ 0 w 2127826"/>
              <a:gd name="connsiteY4" fmla="*/ 1 h 805620"/>
              <a:gd name="connsiteX0" fmla="*/ 0 w 2127826"/>
              <a:gd name="connsiteY0" fmla="*/ 18129 h 823748"/>
              <a:gd name="connsiteX1" fmla="*/ 904808 w 2127826"/>
              <a:gd name="connsiteY1" fmla="*/ 0 h 823748"/>
              <a:gd name="connsiteX2" fmla="*/ 2127826 w 2127826"/>
              <a:gd name="connsiteY2" fmla="*/ 823748 h 823748"/>
              <a:gd name="connsiteX3" fmla="*/ 0 w 2127826"/>
              <a:gd name="connsiteY3" fmla="*/ 823748 h 823748"/>
              <a:gd name="connsiteX4" fmla="*/ 0 w 2127826"/>
              <a:gd name="connsiteY4" fmla="*/ 18129 h 823748"/>
              <a:gd name="connsiteX0" fmla="*/ 0 w 2127826"/>
              <a:gd name="connsiteY0" fmla="*/ 13597 h 819216"/>
              <a:gd name="connsiteX1" fmla="*/ 655897 w 2127826"/>
              <a:gd name="connsiteY1" fmla="*/ 0 h 819216"/>
              <a:gd name="connsiteX2" fmla="*/ 2127826 w 2127826"/>
              <a:gd name="connsiteY2" fmla="*/ 819216 h 819216"/>
              <a:gd name="connsiteX3" fmla="*/ 0 w 2127826"/>
              <a:gd name="connsiteY3" fmla="*/ 819216 h 819216"/>
              <a:gd name="connsiteX4" fmla="*/ 0 w 2127826"/>
              <a:gd name="connsiteY4" fmla="*/ 13597 h 819216"/>
              <a:gd name="connsiteX0" fmla="*/ 0 w 2127826"/>
              <a:gd name="connsiteY0" fmla="*/ 9066 h 814685"/>
              <a:gd name="connsiteX1" fmla="*/ 531441 w 2127826"/>
              <a:gd name="connsiteY1" fmla="*/ 0 h 814685"/>
              <a:gd name="connsiteX2" fmla="*/ 2127826 w 2127826"/>
              <a:gd name="connsiteY2" fmla="*/ 814685 h 814685"/>
              <a:gd name="connsiteX3" fmla="*/ 0 w 2127826"/>
              <a:gd name="connsiteY3" fmla="*/ 814685 h 814685"/>
              <a:gd name="connsiteX4" fmla="*/ 0 w 2127826"/>
              <a:gd name="connsiteY4" fmla="*/ 9066 h 814685"/>
              <a:gd name="connsiteX0" fmla="*/ 0 w 2127826"/>
              <a:gd name="connsiteY0" fmla="*/ 9067 h 814686"/>
              <a:gd name="connsiteX1" fmla="*/ 433654 w 2127826"/>
              <a:gd name="connsiteY1" fmla="*/ 0 h 814686"/>
              <a:gd name="connsiteX2" fmla="*/ 2127826 w 2127826"/>
              <a:gd name="connsiteY2" fmla="*/ 814686 h 814686"/>
              <a:gd name="connsiteX3" fmla="*/ 0 w 2127826"/>
              <a:gd name="connsiteY3" fmla="*/ 814686 h 814686"/>
              <a:gd name="connsiteX4" fmla="*/ 0 w 2127826"/>
              <a:gd name="connsiteY4" fmla="*/ 9067 h 814686"/>
              <a:gd name="connsiteX0" fmla="*/ 0 w 2127826"/>
              <a:gd name="connsiteY0" fmla="*/ 0 h 805619"/>
              <a:gd name="connsiteX1" fmla="*/ 54033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54922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127826"/>
              <a:gd name="connsiteY0" fmla="*/ 3 h 805622"/>
              <a:gd name="connsiteX1" fmla="*/ 932112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501787"/>
              <a:gd name="connsiteY0" fmla="*/ 3 h 819240"/>
              <a:gd name="connsiteX1" fmla="*/ 932112 w 2501787"/>
              <a:gd name="connsiteY1" fmla="*/ 0 h 819240"/>
              <a:gd name="connsiteX2" fmla="*/ 2501787 w 2501787"/>
              <a:gd name="connsiteY2" fmla="*/ 819240 h 819240"/>
              <a:gd name="connsiteX3" fmla="*/ 0 w 2501787"/>
              <a:gd name="connsiteY3" fmla="*/ 805622 h 819240"/>
              <a:gd name="connsiteX4" fmla="*/ 0 w 2501787"/>
              <a:gd name="connsiteY4" fmla="*/ 3 h 8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787" h="819240">
                <a:moveTo>
                  <a:pt x="0" y="3"/>
                </a:moveTo>
                <a:lnTo>
                  <a:pt x="932112" y="0"/>
                </a:lnTo>
                <a:lnTo>
                  <a:pt x="2501787" y="819240"/>
                </a:lnTo>
                <a:lnTo>
                  <a:pt x="0" y="805622"/>
                </a:lnTo>
                <a:lnTo>
                  <a:pt x="0" y="3"/>
                </a:lnTo>
                <a:close/>
              </a:path>
            </a:pathLst>
          </a:custGeom>
          <a:solidFill>
            <a:srgbClr val="198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>
              <a:latin typeface="Roboto"/>
              <a:cs typeface="Roboto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186827" y="1293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Institu</a:t>
            </a:r>
            <a:r>
              <a:rPr lang="es-MX" sz="1800" dirty="0">
                <a:solidFill>
                  <a:schemeClr val="bg1"/>
                </a:solidFill>
              </a:rPr>
              <a:t>-</a:t>
            </a:r>
          </a:p>
          <a:p>
            <a:r>
              <a:rPr lang="es-MX" sz="1800" dirty="0" err="1">
                <a:solidFill>
                  <a:schemeClr val="bg1"/>
                </a:solidFill>
              </a:rPr>
              <a:t>cional</a:t>
            </a:r>
            <a:endParaRPr lang="es-MX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>
            <a:off x="-12975" y="4453225"/>
            <a:ext cx="9152700" cy="6903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 txBox="1"/>
          <p:nvPr/>
        </p:nvSpPr>
        <p:spPr>
          <a:xfrm>
            <a:off x="447300" y="264000"/>
            <a:ext cx="48156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obierno Corporativo!</a:t>
            </a:r>
            <a:endParaRPr sz="4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5301" y="448650"/>
            <a:ext cx="1537725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/>
        </p:nvSpPr>
        <p:spPr>
          <a:xfrm>
            <a:off x="447300" y="4589400"/>
            <a:ext cx="372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ALEJANDRO MACEDA</a:t>
            </a: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5082125" y="4589400"/>
            <a:ext cx="37209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GRCBCMexico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CONSULTOR 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54;p13">
            <a:extLst>
              <a:ext uri="{FF2B5EF4-FFF2-40B4-BE49-F238E27FC236}">
                <a16:creationId xmlns:a16="http://schemas.microsoft.com/office/drawing/2014/main" id="{7CC70EBD-0D14-4B57-8331-C0A729EEB7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8079175" y="4774200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47300" y="136300"/>
            <a:ext cx="481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s-MX" sz="2400" dirty="0">
                <a:solidFill>
                  <a:schemeClr val="bg1"/>
                </a:solidFill>
                <a:latin typeface="Core"/>
              </a:rPr>
              <a:t>Importancia Gobierno Corporativo</a:t>
            </a: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roup 9">
            <a:extLst>
              <a:ext uri="{FF2B5EF4-FFF2-40B4-BE49-F238E27FC236}">
                <a16:creationId xmlns:a16="http://schemas.microsoft.com/office/drawing/2014/main" id="{80520E1C-3D72-43D7-A701-DEE7EC6EB382}"/>
              </a:ext>
            </a:extLst>
          </p:cNvPr>
          <p:cNvGrpSpPr/>
          <p:nvPr/>
        </p:nvGrpSpPr>
        <p:grpSpPr>
          <a:xfrm>
            <a:off x="1212421" y="1187209"/>
            <a:ext cx="6762288" cy="2305291"/>
            <a:chOff x="1226561" y="1187209"/>
            <a:chExt cx="6762288" cy="2305291"/>
          </a:xfrm>
        </p:grpSpPr>
        <p:sp>
          <p:nvSpPr>
            <p:cNvPr id="59" name="Hexagon 25">
              <a:extLst>
                <a:ext uri="{FF2B5EF4-FFF2-40B4-BE49-F238E27FC236}">
                  <a16:creationId xmlns:a16="http://schemas.microsoft.com/office/drawing/2014/main" id="{252D2CA7-88EF-469B-8886-5784218AEF06}"/>
                </a:ext>
              </a:extLst>
            </p:cNvPr>
            <p:cNvSpPr/>
            <p:nvPr/>
          </p:nvSpPr>
          <p:spPr bwMode="auto">
            <a:xfrm rot="5400000">
              <a:off x="1079193" y="1385375"/>
              <a:ext cx="2305291" cy="1908959"/>
            </a:xfrm>
            <a:prstGeom prst="hexagon">
              <a:avLst>
                <a:gd name="adj" fmla="val 31108"/>
                <a:gd name="vf" fmla="val 115470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endParaRPr>
            </a:p>
          </p:txBody>
        </p:sp>
        <p:sp>
          <p:nvSpPr>
            <p:cNvPr id="60" name="Hexagon 29">
              <a:extLst>
                <a:ext uri="{FF2B5EF4-FFF2-40B4-BE49-F238E27FC236}">
                  <a16:creationId xmlns:a16="http://schemas.microsoft.com/office/drawing/2014/main" id="{2DDE753C-7D3E-4E44-9E05-F44C2EC353DB}"/>
                </a:ext>
              </a:extLst>
            </p:cNvPr>
            <p:cNvSpPr/>
            <p:nvPr/>
          </p:nvSpPr>
          <p:spPr bwMode="auto">
            <a:xfrm rot="5400000">
              <a:off x="3423033" y="1385375"/>
              <a:ext cx="2305291" cy="1908959"/>
            </a:xfrm>
            <a:prstGeom prst="hexagon">
              <a:avLst>
                <a:gd name="adj" fmla="val 31108"/>
                <a:gd name="vf" fmla="val 11547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endParaRPr>
            </a:p>
          </p:txBody>
        </p:sp>
        <p:sp>
          <p:nvSpPr>
            <p:cNvPr id="61" name="Hexagon 36">
              <a:extLst>
                <a:ext uri="{FF2B5EF4-FFF2-40B4-BE49-F238E27FC236}">
                  <a16:creationId xmlns:a16="http://schemas.microsoft.com/office/drawing/2014/main" id="{D5D48B3C-BA87-4B24-95B1-41BF6012F8A2}"/>
                </a:ext>
              </a:extLst>
            </p:cNvPr>
            <p:cNvSpPr/>
            <p:nvPr/>
          </p:nvSpPr>
          <p:spPr bwMode="auto">
            <a:xfrm rot="5400000">
              <a:off x="5766874" y="1385375"/>
              <a:ext cx="2305291" cy="1908959"/>
            </a:xfrm>
            <a:prstGeom prst="hexagon">
              <a:avLst>
                <a:gd name="adj" fmla="val 31108"/>
                <a:gd name="vf" fmla="val 115470"/>
              </a:avLst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1AAEFFDB-233C-40A4-BC28-2D72F3473175}"/>
                </a:ext>
              </a:extLst>
            </p:cNvPr>
            <p:cNvSpPr/>
            <p:nvPr/>
          </p:nvSpPr>
          <p:spPr>
            <a:xfrm>
              <a:off x="1226561" y="2271426"/>
              <a:ext cx="20119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altLang="en-US" sz="2000" dirty="0">
                  <a:solidFill>
                    <a:srgbClr val="FFFFFF"/>
                  </a:solidFill>
                  <a:latin typeface="Arial" charset="0"/>
                  <a:ea typeface="ＭＳ Ｐゴシック" pitchFamily="108" charset="-128"/>
                </a:rPr>
                <a:t>Mejor Competitividad</a:t>
              </a:r>
              <a:endParaRPr kumimoji="0" lang="es-MX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63" name="Rectangle 32">
              <a:extLst>
                <a:ext uri="{FF2B5EF4-FFF2-40B4-BE49-F238E27FC236}">
                  <a16:creationId xmlns:a16="http://schemas.microsoft.com/office/drawing/2014/main" id="{95E75A86-5F35-4714-B0E6-411B4341C0EE}"/>
                </a:ext>
              </a:extLst>
            </p:cNvPr>
            <p:cNvSpPr/>
            <p:nvPr/>
          </p:nvSpPr>
          <p:spPr>
            <a:xfrm>
              <a:off x="3672000" y="2400816"/>
              <a:ext cx="1800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108" charset="-128"/>
                  <a:cs typeface="+mn-cs"/>
                </a:rPr>
                <a:t>Mayor rentabilidad</a:t>
              </a:r>
            </a:p>
          </p:txBody>
        </p:sp>
        <p:sp>
          <p:nvSpPr>
            <p:cNvPr id="64" name="Rectangle 38">
              <a:extLst>
                <a:ext uri="{FF2B5EF4-FFF2-40B4-BE49-F238E27FC236}">
                  <a16:creationId xmlns:a16="http://schemas.microsoft.com/office/drawing/2014/main" id="{F92FF50A-6A8F-444F-91A3-46F8B44D6090}"/>
                </a:ext>
              </a:extLst>
            </p:cNvPr>
            <p:cNvSpPr/>
            <p:nvPr/>
          </p:nvSpPr>
          <p:spPr>
            <a:xfrm>
              <a:off x="5906570" y="2426694"/>
              <a:ext cx="20822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108" charset="-128"/>
                  <a:cs typeface="+mn-cs"/>
                </a:rPr>
                <a:t>Sustentabilidad</a:t>
              </a:r>
              <a:endParaRPr kumimoji="0" lang="es-MX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endParaRPr>
            </a:p>
          </p:txBody>
        </p:sp>
        <p:pic>
          <p:nvPicPr>
            <p:cNvPr id="104" name="Picture 30">
              <a:extLst>
                <a:ext uri="{FF2B5EF4-FFF2-40B4-BE49-F238E27FC236}">
                  <a16:creationId xmlns:a16="http://schemas.microsoft.com/office/drawing/2014/main" id="{16CFB115-31AF-499F-A13B-306314DE9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972" y="1723708"/>
              <a:ext cx="749737" cy="749737"/>
            </a:xfrm>
            <a:prstGeom prst="rect">
              <a:avLst/>
            </a:prstGeom>
          </p:spPr>
        </p:pic>
        <p:pic>
          <p:nvPicPr>
            <p:cNvPr id="105" name="Picture 35">
              <a:extLst>
                <a:ext uri="{FF2B5EF4-FFF2-40B4-BE49-F238E27FC236}">
                  <a16:creationId xmlns:a16="http://schemas.microsoft.com/office/drawing/2014/main" id="{968C1117-70A7-4070-B787-92D3773FA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09" y="1648576"/>
              <a:ext cx="900000" cy="900000"/>
            </a:xfrm>
            <a:prstGeom prst="rect">
              <a:avLst/>
            </a:prstGeom>
          </p:spPr>
        </p:pic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9991FD1A-37DD-4DA2-A892-23C9B04D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093" y="1864470"/>
              <a:ext cx="447814" cy="468213"/>
            </a:xfrm>
            <a:custGeom>
              <a:avLst/>
              <a:gdLst/>
              <a:ahLst/>
              <a:cxnLst>
                <a:cxn ang="0">
                  <a:pos x="171" y="59"/>
                </a:cxn>
                <a:cxn ang="0">
                  <a:pos x="153" y="134"/>
                </a:cxn>
                <a:cxn ang="0">
                  <a:pos x="132" y="164"/>
                </a:cxn>
                <a:cxn ang="0">
                  <a:pos x="75" y="166"/>
                </a:cxn>
                <a:cxn ang="0">
                  <a:pos x="73" y="165"/>
                </a:cxn>
                <a:cxn ang="0">
                  <a:pos x="71" y="164"/>
                </a:cxn>
                <a:cxn ang="0">
                  <a:pos x="70" y="163"/>
                </a:cxn>
                <a:cxn ang="0">
                  <a:pos x="5" y="112"/>
                </a:cxn>
                <a:cxn ang="0">
                  <a:pos x="4" y="98"/>
                </a:cxn>
                <a:cxn ang="0">
                  <a:pos x="18" y="96"/>
                </a:cxn>
                <a:cxn ang="0">
                  <a:pos x="51" y="122"/>
                </a:cxn>
                <a:cxn ang="0">
                  <a:pos x="52" y="112"/>
                </a:cxn>
                <a:cxn ang="0">
                  <a:pos x="8" y="66"/>
                </a:cxn>
                <a:cxn ang="0">
                  <a:pos x="9" y="50"/>
                </a:cxn>
                <a:cxn ang="0">
                  <a:pos x="24" y="51"/>
                </a:cxn>
                <a:cxn ang="0">
                  <a:pos x="62" y="90"/>
                </a:cxn>
                <a:cxn ang="0">
                  <a:pos x="67" y="84"/>
                </a:cxn>
                <a:cxn ang="0">
                  <a:pos x="32" y="29"/>
                </a:cxn>
                <a:cxn ang="0">
                  <a:pos x="35" y="14"/>
                </a:cxn>
                <a:cxn ang="0">
                  <a:pos x="50" y="18"/>
                </a:cxn>
                <a:cxn ang="0">
                  <a:pos x="86" y="73"/>
                </a:cxn>
                <a:cxn ang="0">
                  <a:pos x="94" y="72"/>
                </a:cxn>
                <a:cxn ang="0">
                  <a:pos x="72" y="17"/>
                </a:cxn>
                <a:cxn ang="0">
                  <a:pos x="78" y="3"/>
                </a:cxn>
                <a:cxn ang="0">
                  <a:pos x="92" y="9"/>
                </a:cxn>
                <a:cxn ang="0">
                  <a:pos x="118" y="73"/>
                </a:cxn>
                <a:cxn ang="0">
                  <a:pos x="136" y="84"/>
                </a:cxn>
                <a:cxn ang="0">
                  <a:pos x="144" y="52"/>
                </a:cxn>
                <a:cxn ang="0">
                  <a:pos x="161" y="42"/>
                </a:cxn>
                <a:cxn ang="0">
                  <a:pos x="171" y="59"/>
                </a:cxn>
              </a:cxnLst>
              <a:rect l="0" t="0" r="r" b="b"/>
              <a:pathLst>
                <a:path w="173" h="177">
                  <a:moveTo>
                    <a:pt x="171" y="59"/>
                  </a:moveTo>
                  <a:cubicBezTo>
                    <a:pt x="153" y="134"/>
                    <a:pt x="153" y="134"/>
                    <a:pt x="153" y="134"/>
                  </a:cubicBezTo>
                  <a:cubicBezTo>
                    <a:pt x="150" y="146"/>
                    <a:pt x="143" y="157"/>
                    <a:pt x="132" y="164"/>
                  </a:cubicBezTo>
                  <a:cubicBezTo>
                    <a:pt x="115" y="177"/>
                    <a:pt x="92" y="177"/>
                    <a:pt x="75" y="166"/>
                  </a:cubicBezTo>
                  <a:cubicBezTo>
                    <a:pt x="74" y="166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3"/>
                    <a:pt x="70" y="163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1" y="109"/>
                    <a:pt x="0" y="102"/>
                    <a:pt x="4" y="98"/>
                  </a:cubicBezTo>
                  <a:cubicBezTo>
                    <a:pt x="7" y="94"/>
                    <a:pt x="13" y="93"/>
                    <a:pt x="18" y="96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19"/>
                    <a:pt x="51" y="115"/>
                    <a:pt x="52" y="112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1"/>
                    <a:pt x="4" y="54"/>
                    <a:pt x="9" y="50"/>
                  </a:cubicBezTo>
                  <a:cubicBezTo>
                    <a:pt x="13" y="46"/>
                    <a:pt x="20" y="46"/>
                    <a:pt x="24" y="5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3" y="88"/>
                    <a:pt x="65" y="86"/>
                    <a:pt x="67" y="8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9" y="24"/>
                    <a:pt x="30" y="17"/>
                    <a:pt x="35" y="14"/>
                  </a:cubicBezTo>
                  <a:cubicBezTo>
                    <a:pt x="40" y="11"/>
                    <a:pt x="47" y="12"/>
                    <a:pt x="50" y="1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73"/>
                    <a:pt x="91" y="72"/>
                    <a:pt x="94" y="72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11"/>
                    <a:pt x="73" y="5"/>
                    <a:pt x="78" y="3"/>
                  </a:cubicBezTo>
                  <a:cubicBezTo>
                    <a:pt x="84" y="0"/>
                    <a:pt x="90" y="3"/>
                    <a:pt x="92" y="9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25" y="76"/>
                    <a:pt x="131" y="79"/>
                    <a:pt x="136" y="8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6" y="45"/>
                    <a:pt x="153" y="40"/>
                    <a:pt x="161" y="42"/>
                  </a:cubicBezTo>
                  <a:cubicBezTo>
                    <a:pt x="168" y="44"/>
                    <a:pt x="173" y="51"/>
                    <a:pt x="171" y="59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endParaRPr>
            </a:p>
          </p:txBody>
        </p:sp>
      </p:grpSp>
      <p:sp>
        <p:nvSpPr>
          <p:cNvPr id="107" name="TextBox 7">
            <a:extLst>
              <a:ext uri="{FF2B5EF4-FFF2-40B4-BE49-F238E27FC236}">
                <a16:creationId xmlns:a16="http://schemas.microsoft.com/office/drawing/2014/main" id="{00384170-2B2A-4DD3-AE8F-9A0CA5A0C290}"/>
              </a:ext>
            </a:extLst>
          </p:cNvPr>
          <p:cNvSpPr txBox="1"/>
          <p:nvPr/>
        </p:nvSpPr>
        <p:spPr>
          <a:xfrm>
            <a:off x="2162104" y="4208765"/>
            <a:ext cx="467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rPr>
              <a:t>Resultados de Negocio</a:t>
            </a:r>
          </a:p>
        </p:txBody>
      </p:sp>
      <p:grpSp>
        <p:nvGrpSpPr>
          <p:cNvPr id="108" name="Group 45">
            <a:extLst>
              <a:ext uri="{FF2B5EF4-FFF2-40B4-BE49-F238E27FC236}">
                <a16:creationId xmlns:a16="http://schemas.microsoft.com/office/drawing/2014/main" id="{69287981-738F-466A-9A8B-25D72121363B}"/>
              </a:ext>
            </a:extLst>
          </p:cNvPr>
          <p:cNvGrpSpPr/>
          <p:nvPr/>
        </p:nvGrpSpPr>
        <p:grpSpPr>
          <a:xfrm rot="5400000">
            <a:off x="4437766" y="149033"/>
            <a:ext cx="281168" cy="7370965"/>
            <a:chOff x="7064933" y="1026698"/>
            <a:chExt cx="186802" cy="5534200"/>
          </a:xfrm>
        </p:grpSpPr>
        <p:cxnSp>
          <p:nvCxnSpPr>
            <p:cNvPr id="109" name="Straight Connector 47">
              <a:extLst>
                <a:ext uri="{FF2B5EF4-FFF2-40B4-BE49-F238E27FC236}">
                  <a16:creationId xmlns:a16="http://schemas.microsoft.com/office/drawing/2014/main" id="{5A382B37-72CB-4EBF-BEF9-9E8820435967}"/>
                </a:ext>
              </a:extLst>
            </p:cNvPr>
            <p:cNvCxnSpPr/>
            <p:nvPr/>
          </p:nvCxnSpPr>
          <p:spPr bwMode="auto">
            <a:xfrm>
              <a:off x="7066987" y="1026698"/>
              <a:ext cx="0" cy="2340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48">
              <a:extLst>
                <a:ext uri="{FF2B5EF4-FFF2-40B4-BE49-F238E27FC236}">
                  <a16:creationId xmlns:a16="http://schemas.microsoft.com/office/drawing/2014/main" id="{4190AF5B-7977-444B-BE51-0B7EB792323F}"/>
                </a:ext>
              </a:extLst>
            </p:cNvPr>
            <p:cNvCxnSpPr/>
            <p:nvPr/>
          </p:nvCxnSpPr>
          <p:spPr bwMode="auto">
            <a:xfrm>
              <a:off x="7066987" y="4220898"/>
              <a:ext cx="0" cy="2340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49">
              <a:extLst>
                <a:ext uri="{FF2B5EF4-FFF2-40B4-BE49-F238E27FC236}">
                  <a16:creationId xmlns:a16="http://schemas.microsoft.com/office/drawing/2014/main" id="{171EF79A-60E4-4B15-8B60-50AEB1CAC431}"/>
                </a:ext>
              </a:extLst>
            </p:cNvPr>
            <p:cNvCxnSpPr/>
            <p:nvPr/>
          </p:nvCxnSpPr>
          <p:spPr bwMode="auto">
            <a:xfrm>
              <a:off x="7064933" y="3357617"/>
              <a:ext cx="186802" cy="43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50">
              <a:extLst>
                <a:ext uri="{FF2B5EF4-FFF2-40B4-BE49-F238E27FC236}">
                  <a16:creationId xmlns:a16="http://schemas.microsoft.com/office/drawing/2014/main" id="{58031FAF-D85B-4DEB-A0BC-3E0377D8C69B}"/>
                </a:ext>
              </a:extLst>
            </p:cNvPr>
            <p:cNvCxnSpPr/>
            <p:nvPr/>
          </p:nvCxnSpPr>
          <p:spPr bwMode="auto">
            <a:xfrm flipH="1">
              <a:off x="7064933" y="3789122"/>
              <a:ext cx="186802" cy="43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54;p13">
            <a:extLst>
              <a:ext uri="{FF2B5EF4-FFF2-40B4-BE49-F238E27FC236}">
                <a16:creationId xmlns:a16="http://schemas.microsoft.com/office/drawing/2014/main" id="{859D3048-643B-4578-A77F-2AE3351CA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0F081620-48F8-4432-ABF5-A757B672C575}"/>
              </a:ext>
            </a:extLst>
          </p:cNvPr>
          <p:cNvSpPr txBox="1"/>
          <p:nvPr/>
        </p:nvSpPr>
        <p:spPr>
          <a:xfrm>
            <a:off x="2155753" y="879495"/>
            <a:ext cx="467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rPr>
              <a:t>Resultados de Negocio</a:t>
            </a:r>
          </a:p>
        </p:txBody>
      </p:sp>
      <p:grpSp>
        <p:nvGrpSpPr>
          <p:cNvPr id="24" name="Group 45">
            <a:extLst>
              <a:ext uri="{FF2B5EF4-FFF2-40B4-BE49-F238E27FC236}">
                <a16:creationId xmlns:a16="http://schemas.microsoft.com/office/drawing/2014/main" id="{F161D94D-D93A-49D2-B086-8E380F329F86}"/>
              </a:ext>
            </a:extLst>
          </p:cNvPr>
          <p:cNvGrpSpPr/>
          <p:nvPr/>
        </p:nvGrpSpPr>
        <p:grpSpPr>
          <a:xfrm rot="5400000">
            <a:off x="4431415" y="-3180237"/>
            <a:ext cx="281168" cy="7370965"/>
            <a:chOff x="7064933" y="1026698"/>
            <a:chExt cx="186802" cy="5534200"/>
          </a:xfrm>
        </p:grpSpPr>
        <p:cxnSp>
          <p:nvCxnSpPr>
            <p:cNvPr id="25" name="Straight Connector 47">
              <a:extLst>
                <a:ext uri="{FF2B5EF4-FFF2-40B4-BE49-F238E27FC236}">
                  <a16:creationId xmlns:a16="http://schemas.microsoft.com/office/drawing/2014/main" id="{393FC8E9-396E-4495-A7C5-B2FA33D65BDD}"/>
                </a:ext>
              </a:extLst>
            </p:cNvPr>
            <p:cNvCxnSpPr/>
            <p:nvPr/>
          </p:nvCxnSpPr>
          <p:spPr bwMode="auto">
            <a:xfrm>
              <a:off x="7066987" y="1026698"/>
              <a:ext cx="0" cy="2340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4DC5A75E-59FD-4476-8593-639594F14166}"/>
                </a:ext>
              </a:extLst>
            </p:cNvPr>
            <p:cNvCxnSpPr/>
            <p:nvPr/>
          </p:nvCxnSpPr>
          <p:spPr bwMode="auto">
            <a:xfrm>
              <a:off x="7066987" y="4220898"/>
              <a:ext cx="0" cy="2340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id="{B6BC7FCE-CD7A-4A0D-908B-29FD4C1CA12A}"/>
                </a:ext>
              </a:extLst>
            </p:cNvPr>
            <p:cNvCxnSpPr/>
            <p:nvPr/>
          </p:nvCxnSpPr>
          <p:spPr bwMode="auto">
            <a:xfrm>
              <a:off x="7064933" y="3357617"/>
              <a:ext cx="186802" cy="43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50">
              <a:extLst>
                <a:ext uri="{FF2B5EF4-FFF2-40B4-BE49-F238E27FC236}">
                  <a16:creationId xmlns:a16="http://schemas.microsoft.com/office/drawing/2014/main" id="{2DA51209-4068-4F1B-BFA7-20EB50E88F21}"/>
                </a:ext>
              </a:extLst>
            </p:cNvPr>
            <p:cNvCxnSpPr/>
            <p:nvPr/>
          </p:nvCxnSpPr>
          <p:spPr bwMode="auto">
            <a:xfrm flipH="1">
              <a:off x="7064933" y="3789122"/>
              <a:ext cx="186802" cy="43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678B7B-393D-4D7D-B0B0-4C617665A747}"/>
              </a:ext>
            </a:extLst>
          </p:cNvPr>
          <p:cNvSpPr txBox="1"/>
          <p:nvPr/>
        </p:nvSpPr>
        <p:spPr>
          <a:xfrm>
            <a:off x="512065" y="1520705"/>
            <a:ext cx="6181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s-MX" sz="1800" b="1" dirty="0">
                <a:solidFill>
                  <a:schemeClr val="bg1"/>
                </a:solidFill>
              </a:rPr>
              <a:t>Transformar</a:t>
            </a:r>
          </a:p>
          <a:p>
            <a:pPr marL="1163638" lvl="7">
              <a:buFont typeface="Wingdings" panose="05000000000000000000" pitchFamily="2" charset="2"/>
              <a:buChar char="q"/>
            </a:pPr>
            <a:r>
              <a:rPr lang="es-MX" sz="1800" b="1" dirty="0">
                <a:solidFill>
                  <a:schemeClr val="bg1"/>
                </a:solidFill>
              </a:rPr>
              <a:t>Adaptar</a:t>
            </a:r>
          </a:p>
          <a:p>
            <a:pPr marL="1985963" lvl="1" indent="528638">
              <a:buFont typeface="Wingdings" panose="05000000000000000000" pitchFamily="2" charset="2"/>
              <a:buChar char="q"/>
              <a:tabLst>
                <a:tab pos="2328863" algn="l"/>
              </a:tabLst>
            </a:pPr>
            <a:r>
              <a:rPr lang="es-MX" sz="1800" b="1" dirty="0">
                <a:solidFill>
                  <a:schemeClr val="bg1"/>
                </a:solidFill>
              </a:rPr>
              <a:t>Profesionalizar</a:t>
            </a:r>
          </a:p>
          <a:p>
            <a:pPr marL="2786063" lvl="1" indent="1343025">
              <a:buFont typeface="Wingdings" panose="05000000000000000000" pitchFamily="2" charset="2"/>
              <a:buChar char="q"/>
              <a:tabLst>
                <a:tab pos="3414713" algn="l"/>
              </a:tabLst>
            </a:pPr>
            <a:r>
              <a:rPr lang="es-MX" sz="1800" b="1" dirty="0">
                <a:solidFill>
                  <a:schemeClr val="bg1"/>
                </a:solidFill>
              </a:rPr>
              <a:t>Institucionalizar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-8625" y="0"/>
            <a:ext cx="4580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490725" y="1324650"/>
            <a:ext cx="3581700" cy="24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84298" y="1899050"/>
            <a:ext cx="4580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¿Cómo tomo decisiones?</a:t>
            </a:r>
            <a:endParaRPr sz="3000" dirty="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759450" y="1673925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759450" y="3468950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7974063" y="4245713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-75" y="454625"/>
            <a:ext cx="4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/>
          <p:nvPr/>
        </p:nvSpPr>
        <p:spPr>
          <a:xfrm rot="10800000">
            <a:off x="2186550" y="4447163"/>
            <a:ext cx="174900" cy="151200"/>
          </a:xfrm>
          <a:prstGeom prst="triangle">
            <a:avLst>
              <a:gd name="adj" fmla="val 50000"/>
            </a:avLst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DB8503-330C-4A54-BEE9-7C4F8F9082A5}"/>
              </a:ext>
            </a:extLst>
          </p:cNvPr>
          <p:cNvSpPr txBox="1"/>
          <p:nvPr/>
        </p:nvSpPr>
        <p:spPr>
          <a:xfrm>
            <a:off x="4589175" y="0"/>
            <a:ext cx="4440885" cy="5652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198BD1"/>
              </a:buClr>
            </a:pPr>
            <a:endParaRPr lang="es-ES" sz="24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algn="just">
              <a:buClr>
                <a:srgbClr val="198BD1"/>
              </a:buClr>
            </a:pPr>
            <a:endParaRPr lang="es-ES" sz="24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algn="just">
              <a:buClr>
                <a:srgbClr val="198BD1"/>
              </a:buClr>
            </a:pPr>
            <a:endParaRPr lang="es-ES" sz="24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198BD1"/>
              </a:buClr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bg1"/>
                </a:solidFill>
                <a:latin typeface="Roboto"/>
                <a:cs typeface="Roboto"/>
              </a:rPr>
              <a:t>Familiar</a:t>
            </a:r>
          </a:p>
          <a:p>
            <a:pPr marL="800100" lvl="1" indent="-342900" algn="just">
              <a:lnSpc>
                <a:spcPct val="150000"/>
              </a:lnSpc>
              <a:buClr>
                <a:srgbClr val="198BD1"/>
              </a:buClr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bg1"/>
                </a:solidFill>
                <a:latin typeface="Roboto"/>
                <a:cs typeface="Roboto"/>
              </a:rPr>
              <a:t>Profesional</a:t>
            </a:r>
          </a:p>
          <a:p>
            <a:pPr marL="800100" lvl="1" indent="-342900" algn="just">
              <a:lnSpc>
                <a:spcPct val="150000"/>
              </a:lnSpc>
              <a:buClr>
                <a:srgbClr val="198BD1"/>
              </a:buClr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bg1"/>
                </a:solidFill>
                <a:latin typeface="Roboto"/>
                <a:cs typeface="Roboto"/>
              </a:rPr>
              <a:t>Institucional </a:t>
            </a:r>
          </a:p>
          <a:p>
            <a:pPr marL="800100" lvl="1" indent="-342900" algn="just">
              <a:lnSpc>
                <a:spcPct val="150000"/>
              </a:lnSpc>
              <a:buClr>
                <a:srgbClr val="198BD1"/>
              </a:buClr>
              <a:buFont typeface="Wingdings" panose="05000000000000000000" pitchFamily="2" charset="2"/>
              <a:buChar char="q"/>
            </a:pPr>
            <a:endParaRPr lang="es-ES" sz="28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198BD1"/>
              </a:buClr>
              <a:buFont typeface="Wingdings" panose="05000000000000000000" pitchFamily="2" charset="2"/>
              <a:buChar char="q"/>
            </a:pPr>
            <a:endParaRPr lang="es-ES" sz="28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457200" lvl="1" algn="just">
              <a:lnSpc>
                <a:spcPct val="150000"/>
              </a:lnSpc>
              <a:buClr>
                <a:srgbClr val="198BD1"/>
              </a:buClr>
            </a:pPr>
            <a:endParaRPr lang="es-ES" sz="28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198BD1"/>
              </a:buClr>
              <a:buFont typeface="Wingdings" panose="05000000000000000000" pitchFamily="2" charset="2"/>
              <a:buChar char="q"/>
            </a:pPr>
            <a:endParaRPr lang="es-ES" sz="28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54;p13">
            <a:extLst>
              <a:ext uri="{FF2B5EF4-FFF2-40B4-BE49-F238E27FC236}">
                <a16:creationId xmlns:a16="http://schemas.microsoft.com/office/drawing/2014/main" id="{859D3048-643B-4578-A77F-2AE3351CA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3;p17">
            <a:extLst>
              <a:ext uri="{FF2B5EF4-FFF2-40B4-BE49-F238E27FC236}">
                <a16:creationId xmlns:a16="http://schemas.microsoft.com/office/drawing/2014/main" id="{F8AB3C21-435D-4838-A01A-82DDE3F61BA6}"/>
              </a:ext>
            </a:extLst>
          </p:cNvPr>
          <p:cNvSpPr txBox="1"/>
          <p:nvPr/>
        </p:nvSpPr>
        <p:spPr>
          <a:xfrm>
            <a:off x="447300" y="121670"/>
            <a:ext cx="4815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Toma</a:t>
            </a: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decisones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711C0DCA-9E83-4D90-8B4C-8C5ED56F45BE}"/>
              </a:ext>
            </a:extLst>
          </p:cNvPr>
          <p:cNvSpPr txBox="1"/>
          <p:nvPr/>
        </p:nvSpPr>
        <p:spPr>
          <a:xfrm>
            <a:off x="78000" y="648820"/>
            <a:ext cx="901479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S" sz="2000" b="1" i="1" dirty="0">
                <a:solidFill>
                  <a:schemeClr val="bg1"/>
                </a:solidFill>
                <a:latin typeface="Roboto"/>
                <a:cs typeface="Roboto"/>
              </a:rPr>
              <a:t>La empresa toma decisiones en función del nivel de madurez de ésta </a:t>
            </a:r>
          </a:p>
          <a:p>
            <a:pPr algn="ctr"/>
            <a:r>
              <a:rPr lang="es-ES" sz="2000" b="1" i="1" dirty="0">
                <a:solidFill>
                  <a:schemeClr val="bg1"/>
                </a:solidFill>
                <a:latin typeface="Roboto"/>
                <a:cs typeface="Roboto"/>
              </a:rPr>
              <a:t>y de su equipo Directivo. </a:t>
            </a:r>
            <a:endParaRPr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10348B-B2E8-4132-B4B9-E09DC36E6477}"/>
              </a:ext>
            </a:extLst>
          </p:cNvPr>
          <p:cNvSpPr txBox="1"/>
          <p:nvPr/>
        </p:nvSpPr>
        <p:spPr>
          <a:xfrm>
            <a:off x="266532" y="1370047"/>
            <a:ext cx="4087463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198BD1"/>
              </a:buClr>
            </a:pPr>
            <a:r>
              <a:rPr lang="es-ES" sz="2400" b="1" dirty="0">
                <a:solidFill>
                  <a:schemeClr val="bg1"/>
                </a:solidFill>
                <a:latin typeface="Roboto"/>
                <a:cs typeface="Roboto"/>
              </a:rPr>
              <a:t>Familiar, Quién: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Se encarga de las ventas?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Los pagos?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Los problemas?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D0BBC-5851-47C7-AF45-2CCCD97EB949}"/>
              </a:ext>
            </a:extLst>
          </p:cNvPr>
          <p:cNvSpPr txBox="1"/>
          <p:nvPr/>
        </p:nvSpPr>
        <p:spPr>
          <a:xfrm>
            <a:off x="4499707" y="1370047"/>
            <a:ext cx="4087463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198BD1"/>
              </a:buClr>
            </a:pPr>
            <a:r>
              <a:rPr lang="es-ES" sz="2400" b="1" dirty="0">
                <a:solidFill>
                  <a:schemeClr val="bg1"/>
                </a:solidFill>
                <a:latin typeface="Roboto"/>
                <a:cs typeface="Roboto"/>
              </a:rPr>
              <a:t>Profesional.  Cómo?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Se encarga de las ventas?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Los pagos?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Los problemas?</a:t>
            </a:r>
            <a:endParaRPr lang="es-ES" sz="2400" b="1" dirty="0">
              <a:solidFill>
                <a:srgbClr val="198BD1"/>
              </a:solidFill>
              <a:latin typeface="Roboto"/>
              <a:cs typeface="Roboto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21BEF3-C7E3-49D5-894E-52B787EDE301}"/>
              </a:ext>
            </a:extLst>
          </p:cNvPr>
          <p:cNvSpPr txBox="1"/>
          <p:nvPr/>
        </p:nvSpPr>
        <p:spPr>
          <a:xfrm>
            <a:off x="910743" y="2701766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198BD1"/>
              </a:buClr>
            </a:pPr>
            <a:r>
              <a:rPr lang="es-ES" sz="2400" b="1" dirty="0">
                <a:solidFill>
                  <a:schemeClr val="bg1"/>
                </a:solidFill>
                <a:latin typeface="Roboto"/>
                <a:cs typeface="Roboto"/>
              </a:rPr>
              <a:t>Institucional.</a:t>
            </a:r>
          </a:p>
          <a:p>
            <a:pPr algn="just">
              <a:buClr>
                <a:srgbClr val="198BD1"/>
              </a:buClr>
            </a:pPr>
            <a:r>
              <a:rPr lang="es-ES" sz="2400" b="1" dirty="0">
                <a:solidFill>
                  <a:schemeClr val="bg1"/>
                </a:solidFill>
                <a:latin typeface="Roboto"/>
                <a:cs typeface="Roboto"/>
              </a:rPr>
              <a:t>Con qué equipo?: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Se encarga de las ventas?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Los pagos?</a:t>
            </a:r>
          </a:p>
          <a:p>
            <a:pPr algn="just"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Los problemas?</a:t>
            </a:r>
          </a:p>
        </p:txBody>
      </p:sp>
    </p:spTree>
    <p:extLst>
      <p:ext uri="{BB962C8B-B14F-4D97-AF65-F5344CB8AC3E}">
        <p14:creationId xmlns:p14="http://schemas.microsoft.com/office/powerpoint/2010/main" val="383255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4218663" y="4381838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3;p17">
            <a:extLst>
              <a:ext uri="{FF2B5EF4-FFF2-40B4-BE49-F238E27FC236}">
                <a16:creationId xmlns:a16="http://schemas.microsoft.com/office/drawing/2014/main" id="{DBBF33F4-BC0D-4470-9E2B-2B5B80D3678D}"/>
              </a:ext>
            </a:extLst>
          </p:cNvPr>
          <p:cNvSpPr txBox="1"/>
          <p:nvPr/>
        </p:nvSpPr>
        <p:spPr>
          <a:xfrm>
            <a:off x="1277400" y="67332"/>
            <a:ext cx="4815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Toma</a:t>
            </a: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decisones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9ED1AF-8D10-4AA1-A13C-CD83C5566CFC}"/>
              </a:ext>
            </a:extLst>
          </p:cNvPr>
          <p:cNvSpPr txBox="1"/>
          <p:nvPr/>
        </p:nvSpPr>
        <p:spPr>
          <a:xfrm>
            <a:off x="207034" y="1149507"/>
            <a:ext cx="8745789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  <a:latin typeface="Roboto"/>
                <a:cs typeface="Roboto"/>
              </a:rPr>
              <a:t>Familiar: </a:t>
            </a:r>
          </a:p>
          <a:p>
            <a:pPr>
              <a:lnSpc>
                <a:spcPct val="150000"/>
              </a:lnSpc>
            </a:pPr>
            <a:r>
              <a:rPr lang="es-ES" sz="1600" i="1" dirty="0">
                <a:solidFill>
                  <a:schemeClr val="bg1"/>
                </a:solidFill>
                <a:latin typeface="Roboto"/>
                <a:cs typeface="Roboto"/>
              </a:rPr>
              <a:t>La toma de decisiones recae en una sola persona.  </a:t>
            </a:r>
            <a:r>
              <a:rPr lang="es-MX" sz="1600" i="1" dirty="0">
                <a:solidFill>
                  <a:schemeClr val="bg1"/>
                </a:solidFill>
                <a:latin typeface="Roboto"/>
                <a:cs typeface="Roboto"/>
              </a:rPr>
              <a:t>Los dueños del capital y el control subordinan sus intereses y preferencias a los de la familia a la que pertenecen</a:t>
            </a:r>
          </a:p>
          <a:p>
            <a:endParaRPr lang="es-MX" sz="1600" b="1" i="1" dirty="0">
              <a:solidFill>
                <a:schemeClr val="bg1"/>
              </a:solidFill>
              <a:latin typeface="Roboto"/>
              <a:cs typeface="Roboto"/>
            </a:endParaRPr>
          </a:p>
          <a:p>
            <a:r>
              <a:rPr lang="es-MX" sz="1600" b="1" i="1" dirty="0">
                <a:solidFill>
                  <a:schemeClr val="bg1"/>
                </a:solidFill>
                <a:latin typeface="Roboto"/>
                <a:cs typeface="Roboto"/>
              </a:rPr>
              <a:t>Madurez de la empresa:</a:t>
            </a:r>
          </a:p>
          <a:p>
            <a:pPr>
              <a:lnSpc>
                <a:spcPct val="150000"/>
              </a:lnSpc>
            </a:pPr>
            <a:r>
              <a:rPr lang="es-MX" sz="1600" i="1" dirty="0">
                <a:solidFill>
                  <a:schemeClr val="bg1"/>
                </a:solidFill>
                <a:latin typeface="Roboto"/>
                <a:cs typeface="Roboto"/>
              </a:rPr>
              <a:t>1. La creación o formalización de órganos de gobierno: Reglas y Procedimientos. Aplicación transparente y equitativa.</a:t>
            </a:r>
          </a:p>
          <a:p>
            <a:pPr>
              <a:lnSpc>
                <a:spcPct val="150000"/>
              </a:lnSpc>
            </a:pPr>
            <a:r>
              <a:rPr lang="es-MX" sz="1600" i="1" dirty="0">
                <a:solidFill>
                  <a:schemeClr val="bg1"/>
                </a:solidFill>
                <a:latin typeface="Roboto"/>
                <a:cs typeface="Roboto"/>
              </a:rPr>
              <a:t>2. La integración de una estructura directiva. Criterios profesionales</a:t>
            </a:r>
          </a:p>
          <a:p>
            <a:pPr>
              <a:lnSpc>
                <a:spcPct val="150000"/>
              </a:lnSpc>
            </a:pPr>
            <a:r>
              <a:rPr lang="es-MX" sz="1600" i="1" dirty="0">
                <a:solidFill>
                  <a:schemeClr val="bg1"/>
                </a:solidFill>
                <a:latin typeface="Roboto"/>
                <a:cs typeface="Roboto"/>
              </a:rPr>
              <a:t>3. La asignación de responsabilidades en función de las Aptitudes.</a:t>
            </a:r>
          </a:p>
          <a:p>
            <a:pPr>
              <a:lnSpc>
                <a:spcPct val="150000"/>
              </a:lnSpc>
            </a:pPr>
            <a:r>
              <a:rPr lang="es-MX" sz="1600" i="1" dirty="0">
                <a:solidFill>
                  <a:schemeClr val="bg1"/>
                </a:solidFill>
                <a:latin typeface="Roboto"/>
                <a:cs typeface="Roboto"/>
              </a:rPr>
              <a:t>4. La evaluación y retribución se relaciona con el desempeño y la aportación de la empresa, en lugar de la filiación de cada Directivo</a:t>
            </a:r>
            <a:endParaRPr lang="es-ES" sz="1600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960.jpg">
            <a:extLst>
              <a:ext uri="{FF2B5EF4-FFF2-40B4-BE49-F238E27FC236}">
                <a16:creationId xmlns:a16="http://schemas.microsoft.com/office/drawing/2014/main" id="{1C190F7B-17E3-4CA8-AB45-9BBED574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0" name="Google Shape;160;p19"/>
          <p:cNvSpPr/>
          <p:nvPr/>
        </p:nvSpPr>
        <p:spPr>
          <a:xfrm>
            <a:off x="-8625" y="0"/>
            <a:ext cx="4661092" cy="565465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5F45F1-5C29-453D-A910-5B06168E73CE}"/>
              </a:ext>
            </a:extLst>
          </p:cNvPr>
          <p:cNvSpPr txBox="1"/>
          <p:nvPr/>
        </p:nvSpPr>
        <p:spPr>
          <a:xfrm>
            <a:off x="473070" y="432979"/>
            <a:ext cx="25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ore"/>
                <a:cs typeface="Core"/>
              </a:rPr>
              <a:t>Hombre Orquesta</a:t>
            </a:r>
            <a:endParaRPr lang="es-ES" sz="2400" b="1" dirty="0">
              <a:solidFill>
                <a:srgbClr val="198BD1"/>
              </a:solidFill>
              <a:latin typeface="Core"/>
              <a:cs typeface="Cor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E4F35D-22EA-44AA-8E51-AC8A4B3F565D}"/>
              </a:ext>
            </a:extLst>
          </p:cNvPr>
          <p:cNvSpPr txBox="1"/>
          <p:nvPr/>
        </p:nvSpPr>
        <p:spPr>
          <a:xfrm>
            <a:off x="208504" y="1327623"/>
            <a:ext cx="4226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Se hace cargo de la mayoría de las actividades de la empresa.</a:t>
            </a:r>
          </a:p>
          <a:p>
            <a:pPr>
              <a:buClr>
                <a:srgbClr val="198BD1"/>
              </a:buClr>
            </a:pPr>
            <a:r>
              <a:rPr lang="es-ES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Administrar una empresa es: </a:t>
            </a: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- Hacerse cargo del dinero propio y ajeno; </a:t>
            </a: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del trabajo de todos y, </a:t>
            </a: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- Del cumplimiento de lo que se ha prometido.</a:t>
            </a:r>
          </a:p>
          <a:p>
            <a:pPr>
              <a:buClr>
                <a:srgbClr val="198BD1"/>
              </a:buClr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En una empresa familiar, se deberá tomar en cuenta que:</a:t>
            </a:r>
          </a:p>
          <a:p>
            <a:pPr>
              <a:buClr>
                <a:srgbClr val="198BD1"/>
              </a:buClr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- Los puestos directivos significan responsabilidad y no un privilegio. </a:t>
            </a:r>
          </a:p>
          <a:p>
            <a:pPr>
              <a:buClr>
                <a:srgbClr val="198BD1"/>
              </a:buClr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>
              <a:buClr>
                <a:srgbClr val="198BD1"/>
              </a:buClr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- El sueldo representa una retribución por un trabajo productivo.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-8775" y="1925250"/>
            <a:ext cx="4580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Malteadas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McDonald’s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-8775" y="448775"/>
            <a:ext cx="22785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532625" y="448775"/>
            <a:ext cx="181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endParaRPr sz="1800" b="1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DE ESTUDIO</a:t>
            </a:r>
            <a:endParaRPr sz="180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>
            <a:off x="457325" y="578200"/>
            <a:ext cx="0" cy="47490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457313" y="4245713"/>
            <a:ext cx="71037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960.jpg">
            <a:extLst>
              <a:ext uri="{FF2B5EF4-FFF2-40B4-BE49-F238E27FC236}">
                <a16:creationId xmlns:a16="http://schemas.microsoft.com/office/drawing/2014/main" id="{30D7F075-0BFF-4E80-ADE4-C46314901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Google Shape;160;p19">
            <a:extLst>
              <a:ext uri="{FF2B5EF4-FFF2-40B4-BE49-F238E27FC236}">
                <a16:creationId xmlns:a16="http://schemas.microsoft.com/office/drawing/2014/main" id="{E5BAE1AB-824D-43BE-A071-CE0ED58FB45D}"/>
              </a:ext>
            </a:extLst>
          </p:cNvPr>
          <p:cNvSpPr/>
          <p:nvPr/>
        </p:nvSpPr>
        <p:spPr>
          <a:xfrm>
            <a:off x="-8625" y="0"/>
            <a:ext cx="4661092" cy="565465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C6C0BF-0C54-4E4B-8C80-B5316D022E3C}"/>
              </a:ext>
            </a:extLst>
          </p:cNvPr>
          <p:cNvSpPr txBox="1"/>
          <p:nvPr/>
        </p:nvSpPr>
        <p:spPr>
          <a:xfrm>
            <a:off x="473070" y="432979"/>
            <a:ext cx="252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ore"/>
                <a:cs typeface="Core"/>
              </a:rPr>
              <a:t>Hombre Orquesta</a:t>
            </a:r>
            <a:endParaRPr lang="es-ES" sz="2400" b="1" dirty="0">
              <a:solidFill>
                <a:srgbClr val="198BD1"/>
              </a:solidFill>
              <a:latin typeface="Core"/>
              <a:cs typeface="Core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9DD7CD-28BC-490C-9EC6-F5C8301ECE85}"/>
              </a:ext>
            </a:extLst>
          </p:cNvPr>
          <p:cNvSpPr txBox="1"/>
          <p:nvPr/>
        </p:nvSpPr>
        <p:spPr>
          <a:xfrm>
            <a:off x="413140" y="1828562"/>
            <a:ext cx="3865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8BD1"/>
              </a:buClr>
            </a:pPr>
            <a:r>
              <a:rPr lang="es-MX" sz="1600" dirty="0">
                <a:solidFill>
                  <a:schemeClr val="bg1"/>
                </a:solidFill>
                <a:latin typeface="Roboto"/>
                <a:cs typeface="Roboto"/>
              </a:rPr>
              <a:t>El director deberá vigilar que los procesos y políticas aplicadas en la empresa sean eficaces y que apliquen de igual manera para familiares y para los que no lo son.</a:t>
            </a:r>
          </a:p>
          <a:p>
            <a:pPr algn="just">
              <a:buClr>
                <a:srgbClr val="198BD1"/>
              </a:buClr>
            </a:pPr>
            <a:endParaRPr lang="es-MX" sz="1600" dirty="0">
              <a:solidFill>
                <a:schemeClr val="bg1"/>
              </a:solidFill>
              <a:latin typeface="Roboto"/>
              <a:cs typeface="Roboto"/>
            </a:endParaRPr>
          </a:p>
          <a:p>
            <a:pPr algn="just">
              <a:buClr>
                <a:srgbClr val="198BD1"/>
              </a:buClr>
            </a:pPr>
            <a:r>
              <a:rPr lang="es-MX" sz="1600" dirty="0">
                <a:solidFill>
                  <a:schemeClr val="bg1"/>
                </a:solidFill>
                <a:latin typeface="Roboto"/>
                <a:cs typeface="Roboto"/>
              </a:rPr>
              <a:t>Padres e hijos deben estar conscientes de las responsabilidades que se ganan cuando se decide administrar la empresa familiar</a:t>
            </a: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O6YV3J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13"/>
          <p:cNvSpPr/>
          <p:nvPr/>
        </p:nvSpPr>
        <p:spPr>
          <a:xfrm rot="16200000" flipV="1">
            <a:off x="1686825" y="103902"/>
            <a:ext cx="292527" cy="289586"/>
          </a:xfrm>
          <a:custGeom>
            <a:avLst/>
            <a:gdLst>
              <a:gd name="connsiteX0" fmla="*/ 0 w 2127826"/>
              <a:gd name="connsiteY0" fmla="*/ 0 h 805619"/>
              <a:gd name="connsiteX1" fmla="*/ 2127826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41063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690854 w 2127826"/>
              <a:gd name="connsiteY1" fmla="*/ 40963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13654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204818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13655 h 819274"/>
              <a:gd name="connsiteX1" fmla="*/ 1909341 w 2127826"/>
              <a:gd name="connsiteY1" fmla="*/ 0 h 819274"/>
              <a:gd name="connsiteX2" fmla="*/ 2127826 w 2127826"/>
              <a:gd name="connsiteY2" fmla="*/ 819274 h 819274"/>
              <a:gd name="connsiteX3" fmla="*/ 0 w 2127826"/>
              <a:gd name="connsiteY3" fmla="*/ 819274 h 819274"/>
              <a:gd name="connsiteX4" fmla="*/ 0 w 2127826"/>
              <a:gd name="connsiteY4" fmla="*/ 13655 h 819274"/>
              <a:gd name="connsiteX0" fmla="*/ 0 w 2127826"/>
              <a:gd name="connsiteY0" fmla="*/ 1 h 805620"/>
              <a:gd name="connsiteX1" fmla="*/ 1909341 w 2127826"/>
              <a:gd name="connsiteY1" fmla="*/ 0 h 805620"/>
              <a:gd name="connsiteX2" fmla="*/ 2127826 w 2127826"/>
              <a:gd name="connsiteY2" fmla="*/ 805620 h 805620"/>
              <a:gd name="connsiteX3" fmla="*/ 0 w 2127826"/>
              <a:gd name="connsiteY3" fmla="*/ 805620 h 805620"/>
              <a:gd name="connsiteX4" fmla="*/ 0 w 2127826"/>
              <a:gd name="connsiteY4" fmla="*/ 1 h 805620"/>
              <a:gd name="connsiteX0" fmla="*/ 0 w 2127826"/>
              <a:gd name="connsiteY0" fmla="*/ 18129 h 823748"/>
              <a:gd name="connsiteX1" fmla="*/ 904808 w 2127826"/>
              <a:gd name="connsiteY1" fmla="*/ 0 h 823748"/>
              <a:gd name="connsiteX2" fmla="*/ 2127826 w 2127826"/>
              <a:gd name="connsiteY2" fmla="*/ 823748 h 823748"/>
              <a:gd name="connsiteX3" fmla="*/ 0 w 2127826"/>
              <a:gd name="connsiteY3" fmla="*/ 823748 h 823748"/>
              <a:gd name="connsiteX4" fmla="*/ 0 w 2127826"/>
              <a:gd name="connsiteY4" fmla="*/ 18129 h 823748"/>
              <a:gd name="connsiteX0" fmla="*/ 0 w 2127826"/>
              <a:gd name="connsiteY0" fmla="*/ 13597 h 819216"/>
              <a:gd name="connsiteX1" fmla="*/ 655897 w 2127826"/>
              <a:gd name="connsiteY1" fmla="*/ 0 h 819216"/>
              <a:gd name="connsiteX2" fmla="*/ 2127826 w 2127826"/>
              <a:gd name="connsiteY2" fmla="*/ 819216 h 819216"/>
              <a:gd name="connsiteX3" fmla="*/ 0 w 2127826"/>
              <a:gd name="connsiteY3" fmla="*/ 819216 h 819216"/>
              <a:gd name="connsiteX4" fmla="*/ 0 w 2127826"/>
              <a:gd name="connsiteY4" fmla="*/ 13597 h 819216"/>
              <a:gd name="connsiteX0" fmla="*/ 0 w 2127826"/>
              <a:gd name="connsiteY0" fmla="*/ 9066 h 814685"/>
              <a:gd name="connsiteX1" fmla="*/ 531441 w 2127826"/>
              <a:gd name="connsiteY1" fmla="*/ 0 h 814685"/>
              <a:gd name="connsiteX2" fmla="*/ 2127826 w 2127826"/>
              <a:gd name="connsiteY2" fmla="*/ 814685 h 814685"/>
              <a:gd name="connsiteX3" fmla="*/ 0 w 2127826"/>
              <a:gd name="connsiteY3" fmla="*/ 814685 h 814685"/>
              <a:gd name="connsiteX4" fmla="*/ 0 w 2127826"/>
              <a:gd name="connsiteY4" fmla="*/ 9066 h 814685"/>
              <a:gd name="connsiteX0" fmla="*/ 0 w 2127826"/>
              <a:gd name="connsiteY0" fmla="*/ 9067 h 814686"/>
              <a:gd name="connsiteX1" fmla="*/ 433654 w 2127826"/>
              <a:gd name="connsiteY1" fmla="*/ 0 h 814686"/>
              <a:gd name="connsiteX2" fmla="*/ 2127826 w 2127826"/>
              <a:gd name="connsiteY2" fmla="*/ 814686 h 814686"/>
              <a:gd name="connsiteX3" fmla="*/ 0 w 2127826"/>
              <a:gd name="connsiteY3" fmla="*/ 814686 h 814686"/>
              <a:gd name="connsiteX4" fmla="*/ 0 w 2127826"/>
              <a:gd name="connsiteY4" fmla="*/ 9067 h 814686"/>
              <a:gd name="connsiteX0" fmla="*/ 0 w 2127826"/>
              <a:gd name="connsiteY0" fmla="*/ 0 h 805619"/>
              <a:gd name="connsiteX1" fmla="*/ 54033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54922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53338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533380 w 2127826"/>
              <a:gd name="connsiteY4" fmla="*/ 3 h 805622"/>
              <a:gd name="connsiteX0" fmla="*/ 35558 w 1630004"/>
              <a:gd name="connsiteY0" fmla="*/ 3 h 810154"/>
              <a:gd name="connsiteX1" fmla="*/ 33618 w 1630004"/>
              <a:gd name="connsiteY1" fmla="*/ 0 h 810154"/>
              <a:gd name="connsiteX2" fmla="*/ 1630004 w 1630004"/>
              <a:gd name="connsiteY2" fmla="*/ 805622 h 810154"/>
              <a:gd name="connsiteX3" fmla="*/ 0 w 1630004"/>
              <a:gd name="connsiteY3" fmla="*/ 810154 h 810154"/>
              <a:gd name="connsiteX4" fmla="*/ 35558 w 1630004"/>
              <a:gd name="connsiteY4" fmla="*/ 3 h 810154"/>
              <a:gd name="connsiteX0" fmla="*/ 1940 w 1596386"/>
              <a:gd name="connsiteY0" fmla="*/ 3 h 810154"/>
              <a:gd name="connsiteX1" fmla="*/ 0 w 1596386"/>
              <a:gd name="connsiteY1" fmla="*/ 0 h 810154"/>
              <a:gd name="connsiteX2" fmla="*/ 1596386 w 1596386"/>
              <a:gd name="connsiteY2" fmla="*/ 805622 h 810154"/>
              <a:gd name="connsiteX3" fmla="*/ 1940 w 1596386"/>
              <a:gd name="connsiteY3" fmla="*/ 810154 h 810154"/>
              <a:gd name="connsiteX4" fmla="*/ 1940 w 1596386"/>
              <a:gd name="connsiteY4" fmla="*/ 3 h 810154"/>
              <a:gd name="connsiteX0" fmla="*/ 1940 w 1596386"/>
              <a:gd name="connsiteY0" fmla="*/ 3 h 805622"/>
              <a:gd name="connsiteX1" fmla="*/ 0 w 1596386"/>
              <a:gd name="connsiteY1" fmla="*/ 0 h 805622"/>
              <a:gd name="connsiteX2" fmla="*/ 1596386 w 1596386"/>
              <a:gd name="connsiteY2" fmla="*/ 805622 h 805622"/>
              <a:gd name="connsiteX3" fmla="*/ 1940 w 1596386"/>
              <a:gd name="connsiteY3" fmla="*/ 805622 h 805622"/>
              <a:gd name="connsiteX4" fmla="*/ 1940 w 1596386"/>
              <a:gd name="connsiteY4" fmla="*/ 3 h 80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386" h="805622">
                <a:moveTo>
                  <a:pt x="1940" y="3"/>
                </a:moveTo>
                <a:lnTo>
                  <a:pt x="0" y="0"/>
                </a:lnTo>
                <a:lnTo>
                  <a:pt x="1596386" y="805622"/>
                </a:lnTo>
                <a:lnTo>
                  <a:pt x="1940" y="805622"/>
                </a:lnTo>
                <a:lnTo>
                  <a:pt x="1940" y="3"/>
                </a:lnTo>
                <a:close/>
              </a:path>
            </a:pathLst>
          </a:custGeom>
          <a:solidFill>
            <a:srgbClr val="198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>
              <a:latin typeface="Roboto"/>
              <a:cs typeface="Roboto"/>
            </a:endParaRPr>
          </a:p>
        </p:txBody>
      </p:sp>
      <p:sp>
        <p:nvSpPr>
          <p:cNvPr id="8" name="Rectángulo 13"/>
          <p:cNvSpPr/>
          <p:nvPr/>
        </p:nvSpPr>
        <p:spPr>
          <a:xfrm rot="5400000" flipV="1">
            <a:off x="148589" y="445467"/>
            <a:ext cx="1918322" cy="1232255"/>
          </a:xfrm>
          <a:custGeom>
            <a:avLst/>
            <a:gdLst>
              <a:gd name="connsiteX0" fmla="*/ 0 w 2127826"/>
              <a:gd name="connsiteY0" fmla="*/ 0 h 805619"/>
              <a:gd name="connsiteX1" fmla="*/ 2127826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41063 w 2127826"/>
              <a:gd name="connsiteY1" fmla="*/ 0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690854 w 2127826"/>
              <a:gd name="connsiteY1" fmla="*/ 40963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13654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1895685 w 2127826"/>
              <a:gd name="connsiteY1" fmla="*/ 204818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13655 h 819274"/>
              <a:gd name="connsiteX1" fmla="*/ 1909341 w 2127826"/>
              <a:gd name="connsiteY1" fmla="*/ 0 h 819274"/>
              <a:gd name="connsiteX2" fmla="*/ 2127826 w 2127826"/>
              <a:gd name="connsiteY2" fmla="*/ 819274 h 819274"/>
              <a:gd name="connsiteX3" fmla="*/ 0 w 2127826"/>
              <a:gd name="connsiteY3" fmla="*/ 819274 h 819274"/>
              <a:gd name="connsiteX4" fmla="*/ 0 w 2127826"/>
              <a:gd name="connsiteY4" fmla="*/ 13655 h 819274"/>
              <a:gd name="connsiteX0" fmla="*/ 0 w 2127826"/>
              <a:gd name="connsiteY0" fmla="*/ 1 h 805620"/>
              <a:gd name="connsiteX1" fmla="*/ 1909341 w 2127826"/>
              <a:gd name="connsiteY1" fmla="*/ 0 h 805620"/>
              <a:gd name="connsiteX2" fmla="*/ 2127826 w 2127826"/>
              <a:gd name="connsiteY2" fmla="*/ 805620 h 805620"/>
              <a:gd name="connsiteX3" fmla="*/ 0 w 2127826"/>
              <a:gd name="connsiteY3" fmla="*/ 805620 h 805620"/>
              <a:gd name="connsiteX4" fmla="*/ 0 w 2127826"/>
              <a:gd name="connsiteY4" fmla="*/ 1 h 805620"/>
              <a:gd name="connsiteX0" fmla="*/ 0 w 2127826"/>
              <a:gd name="connsiteY0" fmla="*/ 18129 h 823748"/>
              <a:gd name="connsiteX1" fmla="*/ 904808 w 2127826"/>
              <a:gd name="connsiteY1" fmla="*/ 0 h 823748"/>
              <a:gd name="connsiteX2" fmla="*/ 2127826 w 2127826"/>
              <a:gd name="connsiteY2" fmla="*/ 823748 h 823748"/>
              <a:gd name="connsiteX3" fmla="*/ 0 w 2127826"/>
              <a:gd name="connsiteY3" fmla="*/ 823748 h 823748"/>
              <a:gd name="connsiteX4" fmla="*/ 0 w 2127826"/>
              <a:gd name="connsiteY4" fmla="*/ 18129 h 823748"/>
              <a:gd name="connsiteX0" fmla="*/ 0 w 2127826"/>
              <a:gd name="connsiteY0" fmla="*/ 13597 h 819216"/>
              <a:gd name="connsiteX1" fmla="*/ 655897 w 2127826"/>
              <a:gd name="connsiteY1" fmla="*/ 0 h 819216"/>
              <a:gd name="connsiteX2" fmla="*/ 2127826 w 2127826"/>
              <a:gd name="connsiteY2" fmla="*/ 819216 h 819216"/>
              <a:gd name="connsiteX3" fmla="*/ 0 w 2127826"/>
              <a:gd name="connsiteY3" fmla="*/ 819216 h 819216"/>
              <a:gd name="connsiteX4" fmla="*/ 0 w 2127826"/>
              <a:gd name="connsiteY4" fmla="*/ 13597 h 819216"/>
              <a:gd name="connsiteX0" fmla="*/ 0 w 2127826"/>
              <a:gd name="connsiteY0" fmla="*/ 9066 h 814685"/>
              <a:gd name="connsiteX1" fmla="*/ 531441 w 2127826"/>
              <a:gd name="connsiteY1" fmla="*/ 0 h 814685"/>
              <a:gd name="connsiteX2" fmla="*/ 2127826 w 2127826"/>
              <a:gd name="connsiteY2" fmla="*/ 814685 h 814685"/>
              <a:gd name="connsiteX3" fmla="*/ 0 w 2127826"/>
              <a:gd name="connsiteY3" fmla="*/ 814685 h 814685"/>
              <a:gd name="connsiteX4" fmla="*/ 0 w 2127826"/>
              <a:gd name="connsiteY4" fmla="*/ 9066 h 814685"/>
              <a:gd name="connsiteX0" fmla="*/ 0 w 2127826"/>
              <a:gd name="connsiteY0" fmla="*/ 9067 h 814686"/>
              <a:gd name="connsiteX1" fmla="*/ 433654 w 2127826"/>
              <a:gd name="connsiteY1" fmla="*/ 0 h 814686"/>
              <a:gd name="connsiteX2" fmla="*/ 2127826 w 2127826"/>
              <a:gd name="connsiteY2" fmla="*/ 814686 h 814686"/>
              <a:gd name="connsiteX3" fmla="*/ 0 w 2127826"/>
              <a:gd name="connsiteY3" fmla="*/ 814686 h 814686"/>
              <a:gd name="connsiteX4" fmla="*/ 0 w 2127826"/>
              <a:gd name="connsiteY4" fmla="*/ 9067 h 814686"/>
              <a:gd name="connsiteX0" fmla="*/ 0 w 2127826"/>
              <a:gd name="connsiteY0" fmla="*/ 0 h 805619"/>
              <a:gd name="connsiteX1" fmla="*/ 54033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0 h 805619"/>
              <a:gd name="connsiteX1" fmla="*/ 549220 w 2127826"/>
              <a:gd name="connsiteY1" fmla="*/ 4529 h 805619"/>
              <a:gd name="connsiteX2" fmla="*/ 2127826 w 2127826"/>
              <a:gd name="connsiteY2" fmla="*/ 805619 h 805619"/>
              <a:gd name="connsiteX3" fmla="*/ 0 w 2127826"/>
              <a:gd name="connsiteY3" fmla="*/ 805619 h 805619"/>
              <a:gd name="connsiteX4" fmla="*/ 0 w 2127826"/>
              <a:gd name="connsiteY4" fmla="*/ 0 h 805619"/>
              <a:gd name="connsiteX0" fmla="*/ 0 w 2127826"/>
              <a:gd name="connsiteY0" fmla="*/ 3 h 805622"/>
              <a:gd name="connsiteX1" fmla="*/ 531440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127826"/>
              <a:gd name="connsiteY0" fmla="*/ 3 h 805622"/>
              <a:gd name="connsiteX1" fmla="*/ 932112 w 2127826"/>
              <a:gd name="connsiteY1" fmla="*/ 0 h 805622"/>
              <a:gd name="connsiteX2" fmla="*/ 2127826 w 2127826"/>
              <a:gd name="connsiteY2" fmla="*/ 805622 h 805622"/>
              <a:gd name="connsiteX3" fmla="*/ 0 w 2127826"/>
              <a:gd name="connsiteY3" fmla="*/ 805622 h 805622"/>
              <a:gd name="connsiteX4" fmla="*/ 0 w 2127826"/>
              <a:gd name="connsiteY4" fmla="*/ 3 h 805622"/>
              <a:gd name="connsiteX0" fmla="*/ 0 w 2501787"/>
              <a:gd name="connsiteY0" fmla="*/ 3 h 819240"/>
              <a:gd name="connsiteX1" fmla="*/ 932112 w 2501787"/>
              <a:gd name="connsiteY1" fmla="*/ 0 h 819240"/>
              <a:gd name="connsiteX2" fmla="*/ 2501787 w 2501787"/>
              <a:gd name="connsiteY2" fmla="*/ 819240 h 819240"/>
              <a:gd name="connsiteX3" fmla="*/ 0 w 2501787"/>
              <a:gd name="connsiteY3" fmla="*/ 805622 h 819240"/>
              <a:gd name="connsiteX4" fmla="*/ 0 w 2501787"/>
              <a:gd name="connsiteY4" fmla="*/ 3 h 8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787" h="819240">
                <a:moveTo>
                  <a:pt x="0" y="3"/>
                </a:moveTo>
                <a:lnTo>
                  <a:pt x="932112" y="0"/>
                </a:lnTo>
                <a:lnTo>
                  <a:pt x="2501787" y="819240"/>
                </a:lnTo>
                <a:lnTo>
                  <a:pt x="0" y="805622"/>
                </a:lnTo>
                <a:lnTo>
                  <a:pt x="0" y="3"/>
                </a:lnTo>
                <a:close/>
              </a:path>
            </a:pathLst>
          </a:custGeom>
          <a:solidFill>
            <a:srgbClr val="198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>
              <a:latin typeface="Roboto"/>
              <a:cs typeface="Roboto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8280" y="248696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800" dirty="0" err="1">
                <a:solidFill>
                  <a:schemeClr val="bg1"/>
                </a:solidFill>
                <a:latin typeface="Core"/>
                <a:cs typeface="Core"/>
              </a:rPr>
              <a:t>Profesio</a:t>
            </a:r>
            <a:r>
              <a:rPr lang="es-ES" sz="1800" dirty="0">
                <a:solidFill>
                  <a:schemeClr val="bg1"/>
                </a:solidFill>
                <a:latin typeface="Core"/>
                <a:cs typeface="Core"/>
              </a:rPr>
              <a:t>-</a:t>
            </a:r>
          </a:p>
          <a:p>
            <a:pPr algn="r"/>
            <a:r>
              <a:rPr lang="es-ES" sz="1800" dirty="0" err="1">
                <a:solidFill>
                  <a:schemeClr val="bg1"/>
                </a:solidFill>
                <a:latin typeface="Core"/>
                <a:cs typeface="Core"/>
              </a:rPr>
              <a:t>nalizar</a:t>
            </a:r>
            <a:endParaRPr lang="es-ES" sz="1800" dirty="0">
              <a:solidFill>
                <a:srgbClr val="198BD1"/>
              </a:solidFill>
              <a:latin typeface="Core"/>
              <a:cs typeface="Core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9303" y="3006546"/>
            <a:ext cx="6670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Son procesos que llevan a la empresa a evolucionar o a retroceder.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El desarrollo de la operación exige que el trabajo se reparta y asigne a personas CAPACES de hacerlo.</a:t>
            </a: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285750" indent="-285750">
              <a:buClr>
                <a:srgbClr val="198BD1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Roboto"/>
                <a:cs typeface="Roboto"/>
              </a:rPr>
              <a:t>Requiere criterios profesionales de acción en forma de objetivos, políticas y procedimientos.</a:t>
            </a:r>
          </a:p>
        </p:txBody>
      </p:sp>
    </p:spTree>
    <p:extLst>
      <p:ext uri="{BB962C8B-B14F-4D97-AF65-F5344CB8AC3E}">
        <p14:creationId xmlns:p14="http://schemas.microsoft.com/office/powerpoint/2010/main" val="41867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531</Words>
  <Application>Microsoft Office PowerPoint</Application>
  <PresentationFormat>Presentación en pantalla (16:9)</PresentationFormat>
  <Paragraphs>103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Montserrat</vt:lpstr>
      <vt:lpstr>Roboto</vt:lpstr>
      <vt:lpstr>Wingdings</vt:lpstr>
      <vt:lpstr>Arial</vt:lpstr>
      <vt:lpstr>Core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AMR</dc:creator>
  <cp:lastModifiedBy>alejandro maceda rodriguez</cp:lastModifiedBy>
  <cp:revision>5</cp:revision>
  <dcterms:modified xsi:type="dcterms:W3CDTF">2022-02-26T01:23:15Z</dcterms:modified>
</cp:coreProperties>
</file>